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2" d="100"/>
          <a:sy n="62" d="100"/>
        </p:scale>
        <p:origin x="-7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Physics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Awais</a:t>
            </a:r>
            <a:r>
              <a:rPr lang="en-US" dirty="0" smtClean="0"/>
              <a:t> </a:t>
            </a:r>
            <a:r>
              <a:rPr lang="en-US" dirty="0" err="1" smtClean="0"/>
              <a:t>Hamza</a:t>
            </a:r>
            <a:endParaRPr lang="en-US" dirty="0" smtClean="0"/>
          </a:p>
          <a:p>
            <a:r>
              <a:rPr lang="en-US" dirty="0" smtClean="0"/>
              <a:t>Doctors </a:t>
            </a:r>
            <a:r>
              <a:rPr lang="en-US" dirty="0" err="1" smtClean="0"/>
              <a:t>institue</a:t>
            </a:r>
            <a:r>
              <a:rPr lang="en-US" dirty="0" smtClean="0"/>
              <a:t> of Medical and Emerging Sciences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Length (Metric Units)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Basic unit:</a:t>
            </a:r>
            <a:r>
              <a:rPr lang="en-US" dirty="0"/>
              <a:t> meter (m)</a:t>
            </a:r>
          </a:p>
          <a:p>
            <a:r>
              <a:rPr lang="en-US" b="1" dirty="0"/>
              <a:t>Common conversions:</a:t>
            </a:r>
            <a:endParaRPr lang="en-US" dirty="0"/>
          </a:p>
          <a:p>
            <a:pPr lvl="1"/>
            <a:r>
              <a:rPr lang="en-US" dirty="0"/>
              <a:t>1 km = 1,000 m</a:t>
            </a:r>
          </a:p>
          <a:p>
            <a:pPr lvl="1"/>
            <a:r>
              <a:rPr lang="en-US" dirty="0"/>
              <a:t>1 m = 100 cm</a:t>
            </a:r>
          </a:p>
          <a:p>
            <a:pPr lvl="1"/>
            <a:r>
              <a:rPr lang="en-US" dirty="0"/>
              <a:t>1 cm = 10 mm</a:t>
            </a:r>
          </a:p>
          <a:p>
            <a:pPr lvl="1"/>
            <a:r>
              <a:rPr lang="en-US" dirty="0"/>
              <a:t>1 mm = 0.001 m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Length of a classroom → 8 m</a:t>
            </a:r>
          </a:p>
          <a:p>
            <a:r>
              <a:rPr lang="en-US" dirty="0"/>
              <a:t>Length of a pencil → 15 cm</a:t>
            </a:r>
          </a:p>
        </p:txBody>
      </p:sp>
    </p:spTree>
    <p:extLst>
      <p:ext uri="{BB962C8B-B14F-4D97-AF65-F5344CB8AC3E}">
        <p14:creationId xmlns:p14="http://schemas.microsoft.com/office/powerpoint/2010/main" val="39362768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Volume or Capacity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Basic unit:</a:t>
            </a:r>
            <a:r>
              <a:rPr lang="en-US" dirty="0"/>
              <a:t> liter (L) or cubic meter (m³)</a:t>
            </a:r>
          </a:p>
          <a:p>
            <a:r>
              <a:rPr lang="en-US" dirty="0"/>
              <a:t>1 L = 1,000 mL</a:t>
            </a:r>
          </a:p>
          <a:p>
            <a:r>
              <a:rPr lang="en-US" dirty="0"/>
              <a:t>1 m³ = 1,000 L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Water bottle → 1 L</a:t>
            </a:r>
          </a:p>
          <a:p>
            <a:r>
              <a:rPr lang="en-US" dirty="0"/>
              <a:t>Fuel tank → 40 L</a:t>
            </a:r>
          </a:p>
          <a:p>
            <a:r>
              <a:rPr lang="en-US" dirty="0"/>
              <a:t>Aquarium → 0.2 m³ (200 L)</a:t>
            </a:r>
          </a:p>
        </p:txBody>
      </p:sp>
    </p:spTree>
    <p:extLst>
      <p:ext uri="{BB962C8B-B14F-4D97-AF65-F5344CB8AC3E}">
        <p14:creationId xmlns:p14="http://schemas.microsoft.com/office/powerpoint/2010/main" val="3409046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Basic unit:</a:t>
            </a:r>
            <a:r>
              <a:rPr lang="en-US" dirty="0"/>
              <a:t> second (s)</a:t>
            </a:r>
          </a:p>
          <a:p>
            <a:r>
              <a:rPr lang="en-US" dirty="0"/>
              <a:t>1 min = 60 s</a:t>
            </a:r>
          </a:p>
          <a:p>
            <a:r>
              <a:rPr lang="en-US" dirty="0"/>
              <a:t>1 hour = 60 min = 3,600 s</a:t>
            </a:r>
          </a:p>
          <a:p>
            <a:r>
              <a:rPr lang="en-US" b="1" dirty="0"/>
              <a:t>Examples:</a:t>
            </a:r>
            <a:endParaRPr lang="en-US" dirty="0"/>
          </a:p>
          <a:p>
            <a:r>
              <a:rPr lang="en-US" dirty="0"/>
              <a:t>Stopwatch measures time in </a:t>
            </a:r>
            <a:r>
              <a:rPr lang="en-US" b="1" dirty="0"/>
              <a:t>seconds</a:t>
            </a:r>
            <a:endParaRPr lang="en-US" dirty="0"/>
          </a:p>
          <a:p>
            <a:r>
              <a:rPr lang="en-US" dirty="0"/>
              <a:t>Clock measures in </a:t>
            </a:r>
            <a:r>
              <a:rPr lang="en-US" b="1" dirty="0"/>
              <a:t>minutes or hours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7348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 System Conversion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Converting in metric system is </a:t>
            </a:r>
            <a:r>
              <a:rPr lang="en-US" b="1" dirty="0"/>
              <a:t>easy</a:t>
            </a:r>
            <a:r>
              <a:rPr lang="en-US" dirty="0"/>
              <a:t> — just </a:t>
            </a:r>
            <a:r>
              <a:rPr lang="en-US" b="1" dirty="0"/>
              <a:t>move the decimal point</a:t>
            </a:r>
            <a:r>
              <a:rPr lang="en-US" dirty="0"/>
              <a:t>!</a:t>
            </a:r>
          </a:p>
          <a:p>
            <a:r>
              <a:rPr lang="en-US" dirty="0"/>
              <a:t>Move </a:t>
            </a:r>
            <a:r>
              <a:rPr lang="en-US" b="1" dirty="0"/>
              <a:t>right</a:t>
            </a:r>
            <a:r>
              <a:rPr lang="en-US" dirty="0"/>
              <a:t> → divide by 10</a:t>
            </a:r>
          </a:p>
          <a:p>
            <a:r>
              <a:rPr lang="en-US" dirty="0"/>
              <a:t>Move </a:t>
            </a:r>
            <a:r>
              <a:rPr lang="en-US" b="1" dirty="0"/>
              <a:t>left</a:t>
            </a:r>
            <a:r>
              <a:rPr lang="en-US" dirty="0"/>
              <a:t> → multiply by 10</a:t>
            </a:r>
          </a:p>
          <a:p>
            <a:r>
              <a:rPr lang="en-US" b="1" dirty="0"/>
              <a:t>Example 1: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5 km = 5 × 1,000 = </a:t>
            </a:r>
            <a:r>
              <a:rPr lang="en-US" b="1" dirty="0"/>
              <a:t>5,000 m</a:t>
            </a:r>
            <a:endParaRPr lang="en-US" dirty="0"/>
          </a:p>
          <a:p>
            <a:r>
              <a:rPr lang="en-US" b="1" dirty="0"/>
              <a:t>Example 2: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250 cm = 250 ÷ 100 = </a:t>
            </a:r>
            <a:r>
              <a:rPr lang="en-US" b="1" dirty="0"/>
              <a:t>2.5 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60509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Conversion Ratio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95400" y="2936240"/>
          <a:ext cx="9601200" cy="2560320"/>
        </p:xfrm>
        <a:graphic>
          <a:graphicData uri="http://schemas.openxmlformats.org/drawingml/2006/table">
            <a:tbl>
              <a:tblPr/>
              <a:tblGrid>
                <a:gridCol w="3200400"/>
                <a:gridCol w="3200400"/>
                <a:gridCol w="3200400"/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From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To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Multiply / Divide by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km →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× 1,000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 → cm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× 100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cm → mm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× 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mm → cm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÷ 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cm →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÷ 100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 → km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÷ 1,000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11116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 System Examples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295400" y="3302000"/>
          <a:ext cx="9601200" cy="1828800"/>
        </p:xfrm>
        <a:graphic>
          <a:graphicData uri="http://schemas.openxmlformats.org/drawingml/2006/table">
            <a:tbl>
              <a:tblPr/>
              <a:tblGrid>
                <a:gridCol w="3200400"/>
                <a:gridCol w="3200400"/>
                <a:gridCol w="3200400"/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Quantity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Example Measurement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Equivalent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Distance from school to home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 km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2,000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Height of a door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200 cm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Water in a bottle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1.5 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1,500 mL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Time for light to blink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0.2 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200 </a:t>
                      </a:r>
                      <a:r>
                        <a:rPr lang="en-US" dirty="0" err="1"/>
                        <a:t>ms</a:t>
                      </a:r>
                      <a:endParaRPr lang="en-US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2390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Units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Supplementary units are </a:t>
            </a:r>
            <a:r>
              <a:rPr lang="en-US" b="1" dirty="0"/>
              <a:t>special SI units</a:t>
            </a:r>
            <a:r>
              <a:rPr lang="en-US" dirty="0"/>
              <a:t> used for </a:t>
            </a:r>
            <a:r>
              <a:rPr lang="en-US" b="1" dirty="0"/>
              <a:t>plane angle</a:t>
            </a:r>
            <a:r>
              <a:rPr lang="en-US" dirty="0"/>
              <a:t> and </a:t>
            </a:r>
            <a:r>
              <a:rPr lang="en-US" b="1" dirty="0"/>
              <a:t>solid angle</a:t>
            </a:r>
            <a:r>
              <a:rPr lang="en-US" dirty="0"/>
              <a:t>.</a:t>
            </a:r>
          </a:p>
          <a:p>
            <a:r>
              <a:rPr lang="en-US" dirty="0"/>
              <a:t>There are </a:t>
            </a:r>
            <a:r>
              <a:rPr lang="en-US" b="1" dirty="0"/>
              <a:t>two supplementary units</a:t>
            </a:r>
            <a:r>
              <a:rPr lang="en-US" dirty="0"/>
              <a:t>:</a:t>
            </a:r>
          </a:p>
          <a:p>
            <a:r>
              <a:rPr lang="en-US" b="1" dirty="0"/>
              <a:t>Radian (rad)</a:t>
            </a:r>
            <a:r>
              <a:rPr lang="en-US" dirty="0"/>
              <a:t> → for </a:t>
            </a:r>
            <a:r>
              <a:rPr lang="en-US" b="1" dirty="0"/>
              <a:t>plane angle</a:t>
            </a:r>
            <a:endParaRPr lang="en-US" dirty="0"/>
          </a:p>
          <a:p>
            <a:r>
              <a:rPr lang="en-US" b="1" dirty="0" err="1"/>
              <a:t>Steradian</a:t>
            </a:r>
            <a:r>
              <a:rPr lang="en-US" b="1" dirty="0"/>
              <a:t> (</a:t>
            </a:r>
            <a:r>
              <a:rPr lang="en-US" b="1" dirty="0" err="1"/>
              <a:t>sr</a:t>
            </a:r>
            <a:r>
              <a:rPr lang="en-US" b="1" dirty="0"/>
              <a:t>)</a:t>
            </a:r>
            <a:r>
              <a:rPr lang="en-US" dirty="0"/>
              <a:t> → for </a:t>
            </a:r>
            <a:r>
              <a:rPr lang="en-US" b="1" dirty="0"/>
              <a:t>solid angle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Radian (rad)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Definition:</a:t>
            </a:r>
            <a:r>
              <a:rPr lang="en-US" dirty="0"/>
              <a:t> The angle subtended at the center of a circle by an arc </a:t>
            </a:r>
            <a:r>
              <a:rPr lang="en-US" b="1" dirty="0"/>
              <a:t>equal in length to the radius</a:t>
            </a:r>
            <a:r>
              <a:rPr lang="en-US" dirty="0"/>
              <a:t>.</a:t>
            </a:r>
          </a:p>
          <a:p>
            <a:r>
              <a:rPr lang="en-US" b="1" dirty="0"/>
              <a:t>Symbol:</a:t>
            </a:r>
            <a:r>
              <a:rPr lang="en-US" dirty="0"/>
              <a:t> rad</a:t>
            </a:r>
          </a:p>
          <a:p>
            <a:r>
              <a:rPr lang="en-US" b="1" dirty="0"/>
              <a:t>1 radian = 57.3° (approximately)</a:t>
            </a:r>
            <a:endParaRPr lang="en-US" dirty="0"/>
          </a:p>
          <a:p>
            <a:r>
              <a:rPr lang="en-US" dirty="0"/>
              <a:t>It is a </a:t>
            </a:r>
            <a:r>
              <a:rPr lang="en-US" b="1" dirty="0"/>
              <a:t>dimensionless</a:t>
            </a:r>
            <a:r>
              <a:rPr lang="en-US" dirty="0"/>
              <a:t> unit (no physical dimension).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Steradian</a:t>
            </a:r>
            <a:r>
              <a:rPr lang="en-US" dirty="0"/>
              <a:t> (</a:t>
            </a:r>
            <a:r>
              <a:rPr lang="en-US" dirty="0" err="1"/>
              <a:t>sr</a:t>
            </a:r>
            <a:r>
              <a:rPr lang="en-US" dirty="0"/>
              <a:t>)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Definition:</a:t>
            </a:r>
            <a:r>
              <a:rPr lang="en-US" dirty="0"/>
              <a:t> The solid angle that cuts off an area on the surface of a sphere </a:t>
            </a:r>
            <a:r>
              <a:rPr lang="en-US" b="1" dirty="0"/>
              <a:t>equal to the square of the radius</a:t>
            </a:r>
            <a:r>
              <a:rPr lang="en-US" dirty="0"/>
              <a:t>.</a:t>
            </a:r>
          </a:p>
          <a:p>
            <a:r>
              <a:rPr lang="en-US" b="1" dirty="0"/>
              <a:t>Symbol:</a:t>
            </a:r>
            <a:r>
              <a:rPr lang="en-US" dirty="0"/>
              <a:t> </a:t>
            </a:r>
            <a:r>
              <a:rPr lang="en-US" dirty="0" err="1"/>
              <a:t>sr</a:t>
            </a:r>
            <a:endParaRPr lang="en-US" dirty="0"/>
          </a:p>
          <a:p>
            <a:r>
              <a:rPr lang="en-US" dirty="0"/>
              <a:t>The </a:t>
            </a:r>
            <a:r>
              <a:rPr lang="en-US" b="1" dirty="0"/>
              <a:t>total solid angle</a:t>
            </a:r>
            <a:r>
              <a:rPr lang="en-US" dirty="0"/>
              <a:t> around a point in space = </a:t>
            </a:r>
            <a:r>
              <a:rPr lang="en-US" b="1" dirty="0"/>
              <a:t>4π </a:t>
            </a:r>
            <a:r>
              <a:rPr lang="en-US" b="1" dirty="0" err="1"/>
              <a:t>sr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Rules for Conversion (Unit Indication)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Always write </a:t>
            </a:r>
            <a:r>
              <a:rPr lang="en-US" b="1" dirty="0"/>
              <a:t>symbols</a:t>
            </a:r>
            <a:r>
              <a:rPr lang="en-US" dirty="0"/>
              <a:t> in </a:t>
            </a:r>
            <a:r>
              <a:rPr lang="en-US" b="1" dirty="0"/>
              <a:t>lowercase</a:t>
            </a:r>
            <a:r>
              <a:rPr lang="en-US" dirty="0"/>
              <a:t> (except for names from a person — e.g., N for Newton).</a:t>
            </a:r>
          </a:p>
          <a:p>
            <a:r>
              <a:rPr lang="en-US" dirty="0"/>
              <a:t>Never use a </a:t>
            </a:r>
            <a:r>
              <a:rPr lang="en-US" b="1" dirty="0"/>
              <a:t>plural form</a:t>
            </a:r>
            <a:r>
              <a:rPr lang="en-US" dirty="0"/>
              <a:t> for unit symbols (write 5 m, not 5 </a:t>
            </a:r>
            <a:r>
              <a:rPr lang="en-US" dirty="0" err="1"/>
              <a:t>ms</a:t>
            </a:r>
            <a:r>
              <a:rPr lang="en-US" dirty="0"/>
              <a:t>).</a:t>
            </a:r>
          </a:p>
          <a:p>
            <a:r>
              <a:rPr lang="en-US" dirty="0"/>
              <a:t>Leave </a:t>
            </a:r>
            <a:r>
              <a:rPr lang="en-US" b="1" dirty="0"/>
              <a:t>space between number and unit</a:t>
            </a:r>
            <a:r>
              <a:rPr lang="en-US" dirty="0"/>
              <a:t> (e.g., 10 kg, not 10kg).</a:t>
            </a:r>
          </a:p>
          <a:p>
            <a:r>
              <a:rPr lang="en-US" dirty="0"/>
              <a:t>Use </a:t>
            </a:r>
            <a:r>
              <a:rPr lang="en-US" b="1" dirty="0"/>
              <a:t>prefixes</a:t>
            </a:r>
            <a:r>
              <a:rPr lang="en-US" dirty="0"/>
              <a:t> for very large or small quantities (kilo, </a:t>
            </a:r>
            <a:r>
              <a:rPr lang="en-US" dirty="0" err="1"/>
              <a:t>milli</a:t>
            </a:r>
            <a:r>
              <a:rPr lang="en-US" dirty="0"/>
              <a:t>, micro, etc.).</a:t>
            </a:r>
          </a:p>
          <a:p>
            <a:r>
              <a:rPr lang="en-US" dirty="0"/>
              <a:t>Use </a:t>
            </a:r>
            <a:r>
              <a:rPr lang="en-US" b="1" dirty="0"/>
              <a:t>decimal form</a:t>
            </a:r>
            <a:r>
              <a:rPr lang="en-US" dirty="0"/>
              <a:t>, not fractions (write 0.5 m, not ½ m).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Metric System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metric system</a:t>
            </a:r>
            <a:r>
              <a:rPr lang="en-US" dirty="0"/>
              <a:t> is a </a:t>
            </a:r>
            <a:r>
              <a:rPr lang="en-US" b="1" dirty="0"/>
              <a:t>decimal-based system</a:t>
            </a:r>
            <a:r>
              <a:rPr lang="en-US" dirty="0"/>
              <a:t> for measurement.</a:t>
            </a:r>
          </a:p>
          <a:p>
            <a:r>
              <a:rPr lang="en-US" dirty="0"/>
              <a:t>Uses </a:t>
            </a:r>
            <a:r>
              <a:rPr lang="en-US" b="1" dirty="0"/>
              <a:t>multiples of 10</a:t>
            </a:r>
            <a:r>
              <a:rPr lang="en-US" dirty="0"/>
              <a:t> for easy conversion.</a:t>
            </a:r>
          </a:p>
          <a:p>
            <a:r>
              <a:rPr lang="en-US" dirty="0"/>
              <a:t>Basic units:</a:t>
            </a:r>
          </a:p>
          <a:p>
            <a:r>
              <a:rPr lang="en-US" b="1" dirty="0"/>
              <a:t>Meter (m)</a:t>
            </a:r>
            <a:r>
              <a:rPr lang="en-US" dirty="0"/>
              <a:t> – length</a:t>
            </a:r>
          </a:p>
          <a:p>
            <a:r>
              <a:rPr lang="en-US" b="1" dirty="0"/>
              <a:t>Kilogram (kg)</a:t>
            </a:r>
            <a:r>
              <a:rPr lang="en-US" dirty="0"/>
              <a:t> – mass</a:t>
            </a:r>
          </a:p>
          <a:p>
            <a:r>
              <a:rPr lang="en-US" b="1" dirty="0"/>
              <a:t>Second (s)</a:t>
            </a:r>
            <a:r>
              <a:rPr lang="en-US" dirty="0"/>
              <a:t> – time</a:t>
            </a:r>
          </a:p>
          <a:p>
            <a:endParaRPr lang="en-US" dirty="0"/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 Units &amp; Metric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metric system</a:t>
            </a:r>
            <a:r>
              <a:rPr lang="en-US" dirty="0"/>
              <a:t> is a </a:t>
            </a:r>
            <a:r>
              <a:rPr lang="en-US" b="1" dirty="0"/>
              <a:t>decimal-based system</a:t>
            </a:r>
            <a:r>
              <a:rPr lang="en-US" dirty="0"/>
              <a:t> — everything is in </a:t>
            </a:r>
            <a:r>
              <a:rPr lang="en-US" b="1" dirty="0"/>
              <a:t>multiples of 10</a:t>
            </a:r>
            <a:r>
              <a:rPr lang="en-US" dirty="0"/>
              <a:t>.</a:t>
            </a:r>
          </a:p>
          <a:p>
            <a:r>
              <a:rPr lang="en-US" b="1" dirty="0"/>
              <a:t>SI Units (</a:t>
            </a:r>
            <a:r>
              <a:rPr lang="en-US" b="1" dirty="0" err="1"/>
              <a:t>Systeme</a:t>
            </a:r>
            <a:r>
              <a:rPr lang="en-US" b="1" dirty="0"/>
              <a:t> International </a:t>
            </a:r>
            <a:r>
              <a:rPr lang="en-US" b="1" dirty="0" err="1"/>
              <a:t>d’Unités</a:t>
            </a:r>
            <a:r>
              <a:rPr lang="en-US" b="1" dirty="0"/>
              <a:t>)</a:t>
            </a:r>
            <a:r>
              <a:rPr lang="en-US" dirty="0"/>
              <a:t> is the </a:t>
            </a:r>
            <a:r>
              <a:rPr lang="en-US" b="1" dirty="0"/>
              <a:t>modern form</a:t>
            </a:r>
            <a:r>
              <a:rPr lang="en-US" dirty="0"/>
              <a:t> of the metric system.</a:t>
            </a:r>
          </a:p>
          <a:p>
            <a:r>
              <a:rPr lang="en-US" dirty="0"/>
              <a:t>It provides </a:t>
            </a:r>
            <a:r>
              <a:rPr lang="en-US" b="1" dirty="0"/>
              <a:t>standard units</a:t>
            </a:r>
            <a:r>
              <a:rPr lang="en-US" dirty="0"/>
              <a:t> used all over the world.</a:t>
            </a:r>
          </a:p>
        </p:txBody>
      </p:sp>
    </p:spTree>
    <p:extLst>
      <p:ext uri="{BB962C8B-B14F-4D97-AF65-F5344CB8AC3E}">
        <p14:creationId xmlns:p14="http://schemas.microsoft.com/office/powerpoint/2010/main" val="11469687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0162" y="905932"/>
            <a:ext cx="9601196" cy="1303867"/>
          </a:xfrm>
        </p:spPr>
        <p:txBody>
          <a:bodyPr/>
          <a:lstStyle/>
          <a:p>
            <a:r>
              <a:rPr lang="en-US" dirty="0"/>
              <a:t>SI Units &amp; Metric System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1295400" y="2753360"/>
          <a:ext cx="9601200" cy="2926080"/>
        </p:xfrm>
        <a:graphic>
          <a:graphicData uri="http://schemas.openxmlformats.org/drawingml/2006/table">
            <a:tbl>
              <a:tblPr/>
              <a:tblGrid>
                <a:gridCol w="3200400"/>
                <a:gridCol w="3200400"/>
                <a:gridCol w="3200400"/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Quantity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SI Unit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Symbol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Length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meter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Mass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kilogram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Time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second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Temperature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kelvin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Electric current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ampere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Amount of substance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Luminous intensity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candela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71284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Metric Number Prefixes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295400" y="2570480"/>
          <a:ext cx="9601200" cy="3291840"/>
        </p:xfrm>
        <a:graphic>
          <a:graphicData uri="http://schemas.openxmlformats.org/drawingml/2006/table">
            <a:tbl>
              <a:tblPr/>
              <a:tblGrid>
                <a:gridCol w="2400300"/>
                <a:gridCol w="2400300"/>
                <a:gridCol w="2400300"/>
                <a:gridCol w="2400300"/>
              </a:tblGrid>
              <a:tr h="0">
                <a:tc>
                  <a:txBody>
                    <a:bodyPr/>
                    <a:lstStyle/>
                    <a:p>
                      <a:r>
                        <a:rPr lang="en-US"/>
                        <a:t>Prefix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Symbol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Meaning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Example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kilo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1,000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 km = 1,000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hecto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h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100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 hm = 100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deca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10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 dam = 10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base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–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deci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d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0.1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 dm = 0.1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centi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c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0.01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 cm = 0.01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milli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0.001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1 mm = 0.001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micro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µ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0.000001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 µm = 10⁻⁶ 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88108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111</TotalTime>
  <Words>658</Words>
  <Application>Microsoft Office PowerPoint</Application>
  <PresentationFormat>Custom</PresentationFormat>
  <Paragraphs>159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Organic</vt:lpstr>
      <vt:lpstr>Physics</vt:lpstr>
      <vt:lpstr>Supplementary Units</vt:lpstr>
      <vt:lpstr>Radian (rad)</vt:lpstr>
      <vt:lpstr>Steradian (sr)</vt:lpstr>
      <vt:lpstr>Rules for Conversion (Unit Indication)</vt:lpstr>
      <vt:lpstr>Metric System</vt:lpstr>
      <vt:lpstr>SI Units &amp; Metric System</vt:lpstr>
      <vt:lpstr>SI Units &amp; Metric System</vt:lpstr>
      <vt:lpstr>Metric Number Prefixes</vt:lpstr>
      <vt:lpstr>Length (Metric Units)</vt:lpstr>
      <vt:lpstr>Volume or Capacity</vt:lpstr>
      <vt:lpstr>Time</vt:lpstr>
      <vt:lpstr>Metric System Conversion</vt:lpstr>
      <vt:lpstr>Conversion Ratio</vt:lpstr>
      <vt:lpstr>Metric System Examples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Radiology</dc:title>
  <dc:creator>MAC</dc:creator>
  <cp:lastModifiedBy>Aoun haider</cp:lastModifiedBy>
  <cp:revision>16</cp:revision>
  <dcterms:created xsi:type="dcterms:W3CDTF">2025-09-15T17:01:40Z</dcterms:created>
  <dcterms:modified xsi:type="dcterms:W3CDTF">2025-10-16T05:50:52Z</dcterms:modified>
</cp:coreProperties>
</file>