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2" d="100"/>
          <a:sy n="62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611c10147d17a93d&amp;cs=1&amp;sxsrf=AE3TifN-hFKjPQROpAWMR5KJujTOtHOsmQ%3A1759570941535&amp;q=corticosteroids&amp;sa=X&amp;ved=2ahUKEwijtP_GoIqQAxWMg_0HHXaHCusQxccNegQIPRAB&amp;mstk=AUtExfCq_nNEJ6364zR8lPZgTrvZmx62z2WB-1U8BQ9YXMzZQhsHheX8J-2hveL4Oq39C4YQc9dcnGNY0GlDSlN85YHEq1XusEDEunDIKVtP7N55jXz6bjlngjAr1TqKWs5cZ-rdHsduRLrlVk0alsm4eO7SjBDzvcSLTqzkt7n1-G-iwTfurCTomVolHkGosmntWUkNKR5SUjCq1-M8CxRBkENf7YO2zsfl3kfBh-vdjb42SdMpac2s9ChM8FvGAeeIOM1xdlbI_ekdi0gWgMm92ltR&amp;csui=3" TargetMode="External"/><Relationship Id="rId2" Type="http://schemas.openxmlformats.org/officeDocument/2006/relationships/hyperlink" Target="https://www.google.com/search?sca_esv=611c10147d17a93d&amp;cs=1&amp;sxsrf=AE3TifN-hFKjPQROpAWMR5KJujTOtHOsmQ%3A1759570941535&amp;q=antihistamines&amp;sa=X&amp;ved=2ahUKEwijtP_GoIqQAxWMg_0HHXaHCusQxccNegQIJRAB&amp;mstk=AUtExfCq_nNEJ6364zR8lPZgTrvZmx62z2WB-1U8BQ9YXMzZQhsHheX8J-2hveL4Oq39C4YQc9dcnGNY0GlDSlN85YHEq1XusEDEunDIKVtP7N55jXz6bjlngjAr1TqKWs5cZ-rdHsduRLrlVk0alsm4eO7SjBDzvcSLTqzkt7n1-G-iwTfurCTomVolHkGosmntWUkNKR5SUjCq1-M8CxRBkENf7YO2zsfl3kfBh-vdjb42SdMpac2s9ChM8FvGAeeIOM1xdlbI_ekdi0gWgMm92ltR&amp;csui=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Radiography and Imaging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Awais</a:t>
            </a:r>
            <a:r>
              <a:rPr lang="en-US" dirty="0" smtClean="0"/>
              <a:t> </a:t>
            </a:r>
            <a:r>
              <a:rPr lang="en-US" dirty="0" err="1" smtClean="0"/>
              <a:t>Hamza</a:t>
            </a:r>
            <a:endParaRPr lang="en-US" dirty="0" smtClean="0"/>
          </a:p>
          <a:p>
            <a:r>
              <a:rPr lang="en-US" dirty="0" smtClean="0"/>
              <a:t>Doctors </a:t>
            </a:r>
            <a:r>
              <a:rPr lang="en-US" dirty="0" err="1" smtClean="0"/>
              <a:t>institue</a:t>
            </a:r>
            <a:r>
              <a:rPr lang="en-US" dirty="0" smtClean="0"/>
              <a:t> of Medical and Emerging Sciences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Moderate to Severe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ctr"/>
            <a:r>
              <a:rPr lang="en-US" b="1" dirty="0"/>
              <a:t>Immediately stop the contrast infusion</a:t>
            </a:r>
            <a:r>
              <a:rPr lang="en-US" dirty="0"/>
              <a:t> . </a:t>
            </a:r>
          </a:p>
          <a:p>
            <a:pPr fontAlgn="ctr"/>
            <a:r>
              <a:rPr lang="en-US" b="1" dirty="0"/>
              <a:t>Administer epinephrine</a:t>
            </a:r>
            <a:r>
              <a:rPr lang="en-US" dirty="0"/>
              <a:t>: as soon as possible for symptoms of anaphylaxis, which include hypotension, laryngeal edema (stridor), and severe bronchospasm. </a:t>
            </a:r>
          </a:p>
          <a:p>
            <a:pPr fontAlgn="ctr"/>
            <a:r>
              <a:rPr lang="en-US" b="1" dirty="0"/>
              <a:t>Provide oxygen</a:t>
            </a:r>
            <a:r>
              <a:rPr lang="en-US" dirty="0"/>
              <a:t>: for respiratory compromise. </a:t>
            </a:r>
          </a:p>
          <a:p>
            <a:pPr fontAlgn="ctr"/>
            <a:r>
              <a:rPr lang="en-US" b="1" dirty="0"/>
              <a:t>Give intravenous fluids</a:t>
            </a:r>
            <a:r>
              <a:rPr lang="en-US" dirty="0"/>
              <a:t>: to support blood pressure. </a:t>
            </a:r>
          </a:p>
          <a:p>
            <a:pPr fontAlgn="ctr"/>
            <a:r>
              <a:rPr lang="en-US" b="1" dirty="0"/>
              <a:t>Administer </a:t>
            </a:r>
            <a:r>
              <a:rPr lang="en-US" b="1" dirty="0" smtClean="0">
                <a:hlinkClick r:id="rId2"/>
              </a:rPr>
              <a:t>antihistamines</a:t>
            </a:r>
            <a:r>
              <a:rPr lang="en-US" dirty="0" smtClean="0"/>
              <a:t> </a:t>
            </a:r>
            <a:r>
              <a:rPr lang="en-US" dirty="0"/>
              <a:t>and </a:t>
            </a:r>
            <a:r>
              <a:rPr lang="en-US" dirty="0" smtClean="0">
                <a:hlinkClick r:id="rId3"/>
              </a:rPr>
              <a:t>corticosteroids</a:t>
            </a:r>
            <a:endParaRPr lang="en-US" dirty="0"/>
          </a:p>
          <a:p>
            <a:pPr fontAlgn="ctr"/>
            <a:r>
              <a:rPr lang="en-US" b="1" dirty="0" smtClean="0"/>
              <a:t>Follow </a:t>
            </a:r>
            <a:r>
              <a:rPr lang="en-US" b="1" dirty="0"/>
              <a:t>advanced cardiac life support (ACLS) principles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2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Media Reactions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media reactions are categorized as </a:t>
            </a:r>
            <a:r>
              <a:rPr lang="en-US" dirty="0"/>
              <a:t>mild (nausea, mild itching), moderate (widespread rash, mild difficulty breathing, vasovagal reactions), or severe (hypotension, severe breathing problems, cardiac arrest)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Contrast Media Reactions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Reactions can be immediate, occurring within an hour, or delayed, appearing hours to days later. </a:t>
            </a:r>
            <a:endParaRPr lang="en-US" dirty="0" smtClean="0"/>
          </a:p>
          <a:p>
            <a:r>
              <a:rPr lang="en-US" dirty="0" smtClean="0"/>
              <a:t>Treatment </a:t>
            </a:r>
            <a:r>
              <a:rPr lang="en-US" dirty="0"/>
              <a:t>varies by severity, ranging from supportive care for mild reactions to immediate medical intervention for severe ones.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Mild Reactions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These reactions are often self-limiting and resolve with minimal to no treatment. </a:t>
            </a:r>
          </a:p>
          <a:p>
            <a:pPr fontAlgn="ctr"/>
            <a:r>
              <a:rPr lang="en-US" b="1" dirty="0"/>
              <a:t>Symptoms:</a:t>
            </a:r>
            <a:r>
              <a:rPr lang="en-US" dirty="0"/>
              <a:t> Nausea, mild vomiting, mild itching (</a:t>
            </a:r>
            <a:r>
              <a:rPr lang="en-US" dirty="0" err="1"/>
              <a:t>urticaria</a:t>
            </a:r>
            <a:r>
              <a:rPr lang="en-US" dirty="0"/>
              <a:t>), headache, flushing, warmth, or chills. </a:t>
            </a:r>
          </a:p>
          <a:p>
            <a:r>
              <a:rPr lang="en-US" b="1" dirty="0"/>
              <a:t>Examples:</a:t>
            </a:r>
            <a:r>
              <a:rPr lang="en-US" dirty="0"/>
              <a:t> A mild itchy throat or nasal congestion.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Moderate Reactions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ctr"/>
            <a:r>
              <a:rPr lang="en-US" dirty="0"/>
              <a:t>These symptoms are more pronounced and require medical attention, such as antihistamines or intramuscular epinephrine. </a:t>
            </a:r>
          </a:p>
          <a:p>
            <a:r>
              <a:rPr lang="en-US" b="1" dirty="0"/>
              <a:t>Symptoms:</a:t>
            </a:r>
            <a:r>
              <a:rPr lang="en-US" dirty="0"/>
              <a:t> </a:t>
            </a:r>
          </a:p>
          <a:p>
            <a:r>
              <a:rPr lang="en-US" dirty="0"/>
              <a:t>Widespread or severe </a:t>
            </a:r>
            <a:r>
              <a:rPr lang="en-US" dirty="0" err="1"/>
              <a:t>urticaria</a:t>
            </a:r>
            <a:r>
              <a:rPr lang="en-US" dirty="0"/>
              <a:t> (hives), mild bronchospasm (difficulty breathing), laryngeal or facial edema (swelling), moderate vomiting, or a vasovagal reaction.</a:t>
            </a:r>
          </a:p>
          <a:p>
            <a:r>
              <a:rPr lang="en-US" b="1" dirty="0"/>
              <a:t>Examples:</a:t>
            </a:r>
            <a:r>
              <a:rPr lang="en-US" dirty="0"/>
              <a:t> </a:t>
            </a:r>
          </a:p>
          <a:p>
            <a:r>
              <a:rPr lang="en-US" dirty="0"/>
              <a:t>A tight feeling in the throat or slight changes in pulse or blood pressure.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Reactions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/>
            <a:r>
              <a:rPr lang="en-US" dirty="0"/>
              <a:t>These are life-threatening and require immediate medical intervention, including oxygen, IV fluids, steroids, and potentially ACLS. </a:t>
            </a:r>
          </a:p>
          <a:p>
            <a:r>
              <a:rPr lang="en-US" b="1" dirty="0"/>
              <a:t>Symptoms:</a:t>
            </a:r>
            <a:r>
              <a:rPr lang="en-US" dirty="0"/>
              <a:t> </a:t>
            </a:r>
          </a:p>
          <a:p>
            <a:r>
              <a:rPr lang="en-US" dirty="0"/>
              <a:t>Hypotensive shock (low blood pressure), severe bronchospasm, laryngeal edema (swelling of the voice box), loss of consciousness, seizures, arrhythmias (abnormal heart rhythms), or cardiopulmonary arrest.</a:t>
            </a:r>
          </a:p>
          <a:p>
            <a:r>
              <a:rPr lang="en-US" b="1" dirty="0"/>
              <a:t>Examples:</a:t>
            </a:r>
            <a:r>
              <a:rPr lang="en-US" dirty="0"/>
              <a:t> </a:t>
            </a:r>
          </a:p>
          <a:p>
            <a:r>
              <a:rPr lang="en-US" dirty="0"/>
              <a:t>Angioedema (swelling of deeper tissues), respiratory distress, or cardiovascular collapse.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Reactions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dirty="0"/>
              <a:t>Immediate:</a:t>
            </a:r>
            <a:r>
              <a:rPr lang="en-US" dirty="0"/>
              <a:t> Occur within one hour of contrast administration. </a:t>
            </a:r>
          </a:p>
          <a:p>
            <a:r>
              <a:rPr lang="en-US" b="1" dirty="0"/>
              <a:t>Delayed:</a:t>
            </a:r>
            <a:r>
              <a:rPr lang="en-US" dirty="0"/>
              <a:t> Happen hours to days after the procedure and are most often skin reactions. 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 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Mild:</a:t>
            </a:r>
            <a:r>
              <a:rPr lang="en-US" dirty="0"/>
              <a:t> Stopping the contrast, supportive measures, IV fluids.</a:t>
            </a:r>
          </a:p>
          <a:p>
            <a:r>
              <a:rPr lang="en-US" b="1" dirty="0"/>
              <a:t>Moderate to Severe:</a:t>
            </a:r>
            <a:r>
              <a:rPr lang="en-US" dirty="0"/>
              <a:t> Stopping the contrast, oxygen, IV fluids, IV steroids, Benadryl, and epinephrine.</a:t>
            </a:r>
          </a:p>
          <a:p>
            <a:r>
              <a:rPr lang="en-US" b="1" dirty="0"/>
              <a:t>Severe:</a:t>
            </a:r>
            <a:r>
              <a:rPr lang="en-US" dirty="0"/>
              <a:t> Requiring advanced cardiac life support (ACLS) protocols.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Mild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dirty="0"/>
              <a:t>Stop the contrast agent</a:t>
            </a:r>
            <a:r>
              <a:rPr lang="en-US" dirty="0"/>
              <a:t>: if administration is still ongoing. </a:t>
            </a:r>
          </a:p>
          <a:p>
            <a:pPr fontAlgn="ctr"/>
            <a:r>
              <a:rPr lang="en-US" b="1" dirty="0"/>
              <a:t>Provide supportive care</a:t>
            </a:r>
            <a:r>
              <a:rPr lang="en-US" dirty="0"/>
              <a:t>, which may include oral fluids. </a:t>
            </a:r>
          </a:p>
          <a:p>
            <a:r>
              <a:rPr lang="en-US" b="1" dirty="0"/>
              <a:t>Monitor the patient</a:t>
            </a:r>
            <a:r>
              <a:rPr lang="en-US" dirty="0"/>
              <a:t>, as mild symptoms like itching, nausea, or a mild rash often resolve on their own without specific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10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125</Words>
  <Application>Microsoft Office PowerPoint</Application>
  <PresentationFormat>Custom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Radiography and Imaging</vt:lpstr>
      <vt:lpstr>Contrast Media Reactions</vt:lpstr>
      <vt:lpstr>Contrast Media Reactions</vt:lpstr>
      <vt:lpstr>Mild Reactions</vt:lpstr>
      <vt:lpstr>Moderate Reactions</vt:lpstr>
      <vt:lpstr>Severe Reactions</vt:lpstr>
      <vt:lpstr>Timing of Reactions</vt:lpstr>
      <vt:lpstr>Treatment </vt:lpstr>
      <vt:lpstr>For Mild Reactions</vt:lpstr>
      <vt:lpstr>Moderate to Severe Reactions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Radiology</dc:title>
  <dc:creator>MAC</dc:creator>
  <cp:lastModifiedBy>Aoun haider</cp:lastModifiedBy>
  <cp:revision>9</cp:revision>
  <dcterms:created xsi:type="dcterms:W3CDTF">2025-09-15T17:01:40Z</dcterms:created>
  <dcterms:modified xsi:type="dcterms:W3CDTF">2025-10-04T09:44:33Z</dcterms:modified>
</cp:coreProperties>
</file>