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14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9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 Simple Tense </a:t>
            </a:r>
            <a:r>
              <a:rPr lang="en-00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English</a:t>
            </a:r>
            <a:r>
              <a:rPr lang="en-US" dirty="0" err="1"/>
              <a:t>|FSc</a:t>
            </a:r>
            <a:r>
              <a:rPr lang="en-US" dirty="0"/>
              <a:t> Part I </a:t>
            </a:r>
            <a:endParaRPr lang="en-001" dirty="0"/>
          </a:p>
          <a:p>
            <a:r>
              <a:rPr lang="en-US" dirty="0" err="1"/>
              <a:t>Hafsa</a:t>
            </a:r>
            <a:r>
              <a:rPr lang="en-US" dirty="0"/>
              <a:t> Rasheed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D9CA2A-94ED-CEC8-342A-42549C97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2323">
            <a:off x="7870361" y="3723757"/>
            <a:ext cx="1180478" cy="11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Present Simple Tense?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840" y="2622883"/>
            <a:ext cx="9601196" cy="1138722"/>
          </a:xfrm>
        </p:spPr>
        <p:txBody>
          <a:bodyPr>
            <a:normAutofit fontScale="92500"/>
          </a:bodyPr>
          <a:lstStyle/>
          <a:p>
            <a:r>
              <a:rPr lang="en-US" dirty="0"/>
              <a:t>It tells about </a:t>
            </a:r>
            <a:r>
              <a:rPr lang="en-US" b="1" dirty="0"/>
              <a:t>habits</a:t>
            </a:r>
            <a:r>
              <a:rPr lang="en-US" dirty="0"/>
              <a:t>, </a:t>
            </a:r>
            <a:r>
              <a:rPr lang="en-US" b="1" dirty="0"/>
              <a:t>routines</a:t>
            </a:r>
            <a:r>
              <a:rPr lang="en-US" dirty="0"/>
              <a:t>, </a:t>
            </a:r>
            <a:r>
              <a:rPr lang="en-US" b="1" dirty="0"/>
              <a:t>schedules</a:t>
            </a:r>
            <a:r>
              <a:rPr lang="en-US" dirty="0"/>
              <a:t>, </a:t>
            </a:r>
            <a:r>
              <a:rPr lang="en-US" b="1" dirty="0"/>
              <a:t>facts</a:t>
            </a:r>
            <a:r>
              <a:rPr lang="en-US" dirty="0"/>
              <a:t> and </a:t>
            </a:r>
            <a:r>
              <a:rPr lang="en-US" b="1" dirty="0"/>
              <a:t>general</a:t>
            </a:r>
            <a:r>
              <a:rPr lang="en-US" dirty="0"/>
              <a:t> </a:t>
            </a:r>
            <a:r>
              <a:rPr lang="en-US" b="1" dirty="0"/>
              <a:t>truths, </a:t>
            </a:r>
            <a:r>
              <a:rPr lang="en-US" dirty="0"/>
              <a:t>&amp; more. </a:t>
            </a:r>
          </a:p>
          <a:p>
            <a:r>
              <a:rPr lang="en-US" dirty="0"/>
              <a:t>It’s also called “Present Indefinite Tense” — as it’s used for present scenarios.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82B1FD-7FF8-C0C6-E2AD-AFBBA007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840" y="3739258"/>
            <a:ext cx="9601196" cy="113872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2800" b="1" u="sng" dirty="0">
                <a:solidFill>
                  <a:schemeClr val="accent1"/>
                </a:solidFill>
              </a:rPr>
              <a:t>Structure</a:t>
            </a:r>
          </a:p>
          <a:p>
            <a:pPr marL="0" indent="0">
              <a:buNone/>
            </a:pPr>
            <a:endParaRPr lang="en-00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D63EBB-11CF-AD36-40F0-C48DA2E3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4319352"/>
            <a:ext cx="9303687" cy="189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Subject + verb (1</a:t>
            </a:r>
            <a:r>
              <a:rPr lang="en-US" sz="1600" b="1" baseline="30000" dirty="0"/>
              <a:t>st</a:t>
            </a:r>
            <a:r>
              <a:rPr lang="en-US" sz="1600" b="1" dirty="0"/>
              <a:t> form + “s/</a:t>
            </a:r>
            <a:r>
              <a:rPr lang="en-US" sz="1600" b="1" dirty="0" err="1"/>
              <a:t>es</a:t>
            </a:r>
            <a:r>
              <a:rPr lang="en-US" sz="1600" b="1" dirty="0"/>
              <a:t>”)</a:t>
            </a:r>
          </a:p>
          <a:p>
            <a:pPr algn="ctr"/>
            <a:r>
              <a:rPr lang="en-US" sz="1600" dirty="0"/>
              <a:t>She writes poems. </a:t>
            </a:r>
          </a:p>
          <a:p>
            <a:pPr algn="ctr"/>
            <a:r>
              <a:rPr lang="en-US" sz="1600" dirty="0"/>
              <a:t>The sun rises in the east. </a:t>
            </a:r>
          </a:p>
          <a:p>
            <a:pPr algn="ctr"/>
            <a:r>
              <a:rPr lang="en-US" sz="1600" dirty="0"/>
              <a:t>The bus comes at 4 pm.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220C3-5C3B-6EB9-5549-8F861002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714" y="3646734"/>
            <a:ext cx="1813852" cy="25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use “s/</a:t>
            </a:r>
            <a:r>
              <a:rPr lang="en-US" dirty="0" err="1"/>
              <a:t>es</a:t>
            </a:r>
            <a:r>
              <a:rPr lang="en-US" dirty="0"/>
              <a:t>”?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04557"/>
          </a:xfrm>
        </p:spPr>
        <p:txBody>
          <a:bodyPr/>
          <a:lstStyle/>
          <a:p>
            <a:r>
              <a:rPr lang="en-US" dirty="0"/>
              <a:t>Use “s/</a:t>
            </a:r>
            <a:r>
              <a:rPr lang="en-US" dirty="0" err="1"/>
              <a:t>es</a:t>
            </a:r>
            <a:r>
              <a:rPr lang="en-US" dirty="0"/>
              <a:t>” with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person singular</a:t>
            </a:r>
            <a:r>
              <a:rPr lang="en-US" dirty="0"/>
              <a:t>—he, she, it (even if it’s name)  </a:t>
            </a:r>
          </a:p>
          <a:p>
            <a:r>
              <a:rPr lang="en-US" dirty="0"/>
              <a:t>Example: </a:t>
            </a:r>
            <a:r>
              <a:rPr lang="en-US" b="1" u="sng" dirty="0"/>
              <a:t>John</a:t>
            </a:r>
            <a:r>
              <a:rPr lang="en-US" u="sng" dirty="0"/>
              <a:t> reads but </a:t>
            </a:r>
            <a:r>
              <a:rPr lang="en-US" b="1" u="sng" dirty="0"/>
              <a:t>she</a:t>
            </a:r>
            <a:r>
              <a:rPr lang="en-US" u="sng" dirty="0"/>
              <a:t> writ</a:t>
            </a:r>
            <a:r>
              <a:rPr lang="en-US" b="1" u="sng" dirty="0"/>
              <a:t>es</a:t>
            </a:r>
            <a:r>
              <a:rPr lang="en-US" u="sng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EB1562-AAF5-3D27-C3B3-87B4FA990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4544"/>
              </p:ext>
            </p:extLst>
          </p:nvPr>
        </p:nvGraphicFramePr>
        <p:xfrm>
          <a:off x="1295401" y="3561489"/>
          <a:ext cx="9381966" cy="209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322">
                  <a:extLst>
                    <a:ext uri="{9D8B030D-6E8A-4147-A177-3AD203B41FA5}">
                      <a16:colId xmlns:a16="http://schemas.microsoft.com/office/drawing/2014/main" val="2680871784"/>
                    </a:ext>
                  </a:extLst>
                </a:gridCol>
                <a:gridCol w="3127322">
                  <a:extLst>
                    <a:ext uri="{9D8B030D-6E8A-4147-A177-3AD203B41FA5}">
                      <a16:colId xmlns:a16="http://schemas.microsoft.com/office/drawing/2014/main" val="752011378"/>
                    </a:ext>
                  </a:extLst>
                </a:gridCol>
                <a:gridCol w="3127322">
                  <a:extLst>
                    <a:ext uri="{9D8B030D-6E8A-4147-A177-3AD203B41FA5}">
                      <a16:colId xmlns:a16="http://schemas.microsoft.com/office/drawing/2014/main" val="824854643"/>
                    </a:ext>
                  </a:extLst>
                </a:gridCol>
              </a:tblGrid>
              <a:tr h="5385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“s”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</a:t>
                      </a:r>
                      <a:r>
                        <a:rPr lang="en-US" dirty="0" err="1"/>
                        <a:t>es</a:t>
                      </a:r>
                      <a:r>
                        <a:rPr lang="en-US" dirty="0"/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</a:t>
                      </a:r>
                      <a:r>
                        <a:rPr lang="en-US" dirty="0" err="1"/>
                        <a:t>ies</a:t>
                      </a:r>
                      <a:r>
                        <a:rPr lang="en-US" dirty="0"/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891460"/>
                  </a:ext>
                </a:extLst>
              </a:tr>
              <a:tr h="7881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Used with most verbs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For words ending with –</a:t>
                      </a:r>
                      <a:r>
                        <a:rPr lang="en-US" b="1" i="1" dirty="0"/>
                        <a:t>s</a:t>
                      </a:r>
                      <a:r>
                        <a:rPr lang="en-US" b="0" i="0" dirty="0"/>
                        <a:t>, -</a:t>
                      </a:r>
                      <a:r>
                        <a:rPr lang="en-US" b="1" i="1" dirty="0"/>
                        <a:t>z</a:t>
                      </a:r>
                      <a:r>
                        <a:rPr lang="en-US" b="0" i="0" dirty="0"/>
                        <a:t>, </a:t>
                      </a:r>
                      <a:r>
                        <a:rPr lang="en-US" b="1" i="1" dirty="0"/>
                        <a:t>-</a:t>
                      </a:r>
                      <a:r>
                        <a:rPr lang="en-US" b="1" i="1" dirty="0" err="1"/>
                        <a:t>ss</a:t>
                      </a:r>
                      <a:r>
                        <a:rPr lang="en-US" b="0" i="0" dirty="0"/>
                        <a:t>, </a:t>
                      </a:r>
                      <a:r>
                        <a:rPr lang="en-US" b="1" i="1" dirty="0"/>
                        <a:t>-o</a:t>
                      </a:r>
                      <a:r>
                        <a:rPr lang="en-US" b="0" i="0" dirty="0"/>
                        <a:t>, </a:t>
                      </a:r>
                      <a:r>
                        <a:rPr lang="en-US" b="1" i="1" dirty="0"/>
                        <a:t>-x</a:t>
                      </a:r>
                      <a:r>
                        <a:rPr lang="en-US" b="0" i="0" dirty="0"/>
                        <a:t>, </a:t>
                      </a:r>
                      <a:r>
                        <a:rPr lang="en-US" b="1" i="1" dirty="0"/>
                        <a:t>-</a:t>
                      </a:r>
                      <a:r>
                        <a:rPr lang="en-US" b="1" i="1" dirty="0" err="1"/>
                        <a:t>sh</a:t>
                      </a:r>
                      <a:r>
                        <a:rPr lang="en-US" b="0" i="0" dirty="0"/>
                        <a:t>, </a:t>
                      </a:r>
                      <a:r>
                        <a:rPr lang="en-US" b="1" i="1" dirty="0"/>
                        <a:t>-</a:t>
                      </a:r>
                      <a:r>
                        <a:rPr lang="en-US" b="1" i="1" dirty="0" err="1"/>
                        <a:t>ch</a:t>
                      </a:r>
                      <a:r>
                        <a:rPr lang="en-US" b="0" i="0" dirty="0"/>
                        <a:t>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Ending “</a:t>
                      </a:r>
                      <a:r>
                        <a:rPr lang="en-US" b="1" i="1" dirty="0"/>
                        <a:t>y</a:t>
                      </a:r>
                      <a:r>
                        <a:rPr lang="en-US" dirty="0"/>
                        <a:t>” changes into “</a:t>
                      </a:r>
                      <a:r>
                        <a:rPr lang="en-US" b="1" i="1" dirty="0" err="1"/>
                        <a:t>ies</a:t>
                      </a:r>
                      <a:r>
                        <a:rPr lang="en-US" dirty="0"/>
                        <a:t>” when there’s a constant before “y”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2515"/>
                  </a:ext>
                </a:extLst>
              </a:tr>
              <a:tr h="5516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Examples: </a:t>
                      </a:r>
                      <a:r>
                        <a:rPr lang="en-US" i="1" dirty="0"/>
                        <a:t>read</a:t>
                      </a:r>
                      <a:r>
                        <a:rPr lang="en-US" b="1" i="1" dirty="0"/>
                        <a:t>s</a:t>
                      </a:r>
                      <a:r>
                        <a:rPr lang="en-US" b="0" i="0" dirty="0"/>
                        <a:t>, </a:t>
                      </a:r>
                      <a:r>
                        <a:rPr lang="en-US" b="0" i="1" dirty="0"/>
                        <a:t>write</a:t>
                      </a:r>
                      <a:r>
                        <a:rPr lang="en-US" b="1" i="1" dirty="0"/>
                        <a:t>s</a:t>
                      </a:r>
                      <a:r>
                        <a:rPr lang="en-US" b="0" i="0" dirty="0"/>
                        <a:t>, </a:t>
                      </a:r>
                      <a:r>
                        <a:rPr lang="en-US" b="0" i="1" dirty="0"/>
                        <a:t>grow</a:t>
                      </a:r>
                      <a:r>
                        <a:rPr lang="en-US" b="1" i="1" dirty="0"/>
                        <a:t>s</a:t>
                      </a:r>
                      <a:r>
                        <a:rPr lang="en-US" b="0" i="0" dirty="0"/>
                        <a:t>, </a:t>
                      </a:r>
                      <a:r>
                        <a:rPr lang="en-US" b="0" i="1" dirty="0"/>
                        <a:t>walk</a:t>
                      </a:r>
                      <a:r>
                        <a:rPr lang="en-US" b="1" i="1" dirty="0"/>
                        <a:t>s</a:t>
                      </a:r>
                      <a:r>
                        <a:rPr lang="en-US" b="0" i="0" dirty="0"/>
                        <a:t>, etc.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Examples: </a:t>
                      </a:r>
                      <a:r>
                        <a:rPr lang="en-US" i="1" dirty="0"/>
                        <a:t>wat</a:t>
                      </a:r>
                      <a:r>
                        <a:rPr lang="en-US" i="1" u="sng" dirty="0"/>
                        <a:t>ch</a:t>
                      </a:r>
                      <a:r>
                        <a:rPr lang="en-US" b="1" i="1" u="none" dirty="0"/>
                        <a:t>es</a:t>
                      </a:r>
                      <a:r>
                        <a:rPr lang="en-US" b="0" i="0" u="none" dirty="0"/>
                        <a:t>, </a:t>
                      </a:r>
                      <a:r>
                        <a:rPr lang="en-US" b="0" i="1" u="none" dirty="0"/>
                        <a:t>bu</a:t>
                      </a:r>
                      <a:r>
                        <a:rPr lang="en-US" b="0" i="1" u="sng" dirty="0"/>
                        <a:t>s</a:t>
                      </a:r>
                      <a:r>
                        <a:rPr lang="en-US" b="1" i="1" u="none" dirty="0"/>
                        <a:t>es</a:t>
                      </a:r>
                      <a:r>
                        <a:rPr lang="en-US" b="0" i="0" u="none" dirty="0"/>
                        <a:t>, </a:t>
                      </a:r>
                      <a:r>
                        <a:rPr lang="en-US" b="0" i="1" u="none" dirty="0"/>
                        <a:t>g</a:t>
                      </a:r>
                      <a:r>
                        <a:rPr lang="en-US" b="0" i="1" u="sng" dirty="0"/>
                        <a:t>o</a:t>
                      </a:r>
                      <a:r>
                        <a:rPr lang="en-US" b="1" i="1" u="none" dirty="0"/>
                        <a:t>es</a:t>
                      </a:r>
                      <a:r>
                        <a:rPr lang="en-US" b="0" i="0" u="none" dirty="0"/>
                        <a:t>, </a:t>
                      </a:r>
                      <a:r>
                        <a:rPr lang="en-US" b="0" i="1" u="none" dirty="0"/>
                        <a:t>bo</a:t>
                      </a:r>
                      <a:r>
                        <a:rPr lang="en-US" b="0" i="1" u="sng" dirty="0"/>
                        <a:t>x</a:t>
                      </a:r>
                      <a:r>
                        <a:rPr lang="en-US" b="1" i="1" u="none" dirty="0"/>
                        <a:t>es</a:t>
                      </a:r>
                      <a:r>
                        <a:rPr lang="en-US" b="0" i="0" u="none" dirty="0"/>
                        <a:t>, </a:t>
                      </a:r>
                      <a:r>
                        <a:rPr lang="en-US" b="0" i="1" u="none" dirty="0"/>
                        <a:t>spla</a:t>
                      </a:r>
                      <a:r>
                        <a:rPr lang="en-US" b="0" i="1" u="sng" dirty="0"/>
                        <a:t>sh</a:t>
                      </a:r>
                      <a:r>
                        <a:rPr lang="en-US" b="1" i="1" u="none" dirty="0"/>
                        <a:t>es</a:t>
                      </a:r>
                      <a:r>
                        <a:rPr lang="en-US" b="0" i="0" u="none" dirty="0"/>
                        <a:t>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Examples: </a:t>
                      </a:r>
                      <a:r>
                        <a:rPr lang="en-US" i="1" dirty="0"/>
                        <a:t>t</a:t>
                      </a:r>
                      <a:r>
                        <a:rPr lang="en-US" i="1" u="sng" dirty="0"/>
                        <a:t>ry </a:t>
                      </a:r>
                      <a:r>
                        <a:rPr lang="en-US" i="0" u="none" dirty="0"/>
                        <a:t>– </a:t>
                      </a:r>
                      <a:r>
                        <a:rPr lang="en-US" i="1" u="none" dirty="0"/>
                        <a:t>t</a:t>
                      </a:r>
                      <a:r>
                        <a:rPr lang="en-US" i="1" u="sng" dirty="0"/>
                        <a:t>ri</a:t>
                      </a:r>
                      <a:r>
                        <a:rPr lang="en-US" b="1" i="1" u="none" dirty="0"/>
                        <a:t>es</a:t>
                      </a:r>
                      <a:r>
                        <a:rPr lang="en-US" b="0" i="0" u="none" dirty="0"/>
                        <a:t>, </a:t>
                      </a:r>
                      <a:r>
                        <a:rPr lang="en-US" b="0" i="1" u="none" dirty="0"/>
                        <a:t>stu</a:t>
                      </a:r>
                      <a:r>
                        <a:rPr lang="en-US" b="0" i="1" u="sng" dirty="0"/>
                        <a:t>dy –</a:t>
                      </a:r>
                      <a:r>
                        <a:rPr lang="en-US" b="0" i="0" u="none" dirty="0"/>
                        <a:t> </a:t>
                      </a:r>
                      <a:r>
                        <a:rPr lang="en-US" b="0" i="1" u="none" dirty="0"/>
                        <a:t>stu</a:t>
                      </a:r>
                      <a:r>
                        <a:rPr lang="en-US" b="0" i="1" u="sng" dirty="0"/>
                        <a:t>d</a:t>
                      </a:r>
                      <a:r>
                        <a:rPr lang="en-US" b="1" i="1" u="none" dirty="0"/>
                        <a:t>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76537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BC408-6CA9-217B-7C82-28B1C174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754" y="5710473"/>
            <a:ext cx="9601196" cy="100455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GOLDEN TIP: </a:t>
            </a:r>
            <a:r>
              <a:rPr lang="en-US" b="1" dirty="0">
                <a:solidFill>
                  <a:schemeClr val="tx1"/>
                </a:solidFill>
              </a:rPr>
              <a:t>Use these same rules of “s/</a:t>
            </a:r>
            <a:r>
              <a:rPr lang="en-US" b="1" dirty="0" err="1">
                <a:solidFill>
                  <a:schemeClr val="tx1"/>
                </a:solidFill>
              </a:rPr>
              <a:t>es</a:t>
            </a:r>
            <a:r>
              <a:rPr lang="en-US" b="1" dirty="0">
                <a:solidFill>
                  <a:schemeClr val="tx1"/>
                </a:solidFill>
              </a:rPr>
              <a:t>” for spellings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it in daily life?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4048103"/>
            <a:ext cx="2949113" cy="4512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00" dirty="0"/>
              <a:t>✓ </a:t>
            </a:r>
            <a:r>
              <a:rPr lang="en-US" sz="1800" b="1" dirty="0"/>
              <a:t>Habit: </a:t>
            </a:r>
            <a:r>
              <a:rPr lang="en-US" sz="1800" i="1" dirty="0"/>
              <a:t>I brush teeth every morning. </a:t>
            </a:r>
            <a:endParaRPr lang="en-001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2B76A-3E55-04B7-1FF0-B9A72943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09" y="2513275"/>
            <a:ext cx="854252" cy="144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C3193-0A13-F9B7-33A0-6C14C1FA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826" y="4170931"/>
            <a:ext cx="1321533" cy="155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667D-7B2F-3A66-0BD3-D47E43C08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294" y="2582200"/>
            <a:ext cx="2111661" cy="1303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B0CF9-2155-9FAA-8C7E-43742B249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004" y="3058493"/>
            <a:ext cx="1466258" cy="1366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0D787-4BD2-B9B3-88CB-918FCA27F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9471" y="4199521"/>
            <a:ext cx="1745918" cy="132046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7CD6E5-0A52-B120-6CCF-F0013DFF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90" y="4572002"/>
            <a:ext cx="2949113" cy="451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✓ </a:t>
            </a:r>
            <a:r>
              <a:rPr lang="en-US" sz="1600" b="1" dirty="0"/>
              <a:t>Fact: </a:t>
            </a:r>
            <a:r>
              <a:rPr lang="en-US" sz="1600" i="1" dirty="0"/>
              <a:t>Water boils at 100°C.  </a:t>
            </a:r>
            <a:endParaRPr lang="en-001" sz="1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EF3ED9-5678-832F-EBB6-76CE4A8E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169" y="5761467"/>
            <a:ext cx="2949113" cy="451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✓ </a:t>
            </a:r>
            <a:r>
              <a:rPr lang="en-US" sz="1600" b="1" dirty="0"/>
              <a:t>Feeling: </a:t>
            </a:r>
            <a:r>
              <a:rPr lang="en-US" sz="1600" i="1" dirty="0"/>
              <a:t>I like chocolates. </a:t>
            </a:r>
            <a:endParaRPr lang="en-001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D0102B-1F8A-C471-4DDC-35CD508B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25" y="3973879"/>
            <a:ext cx="3596992" cy="4512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00" dirty="0"/>
              <a:t>✓ </a:t>
            </a:r>
            <a:r>
              <a:rPr lang="en-US" sz="1600" b="1" dirty="0"/>
              <a:t>General Truth: </a:t>
            </a:r>
            <a:r>
              <a:rPr lang="en-US" sz="1600" i="1" dirty="0"/>
              <a:t>The earth revolves around the sun</a:t>
            </a:r>
            <a:r>
              <a:rPr lang="en-US" sz="1400" i="1" dirty="0"/>
              <a:t>. </a:t>
            </a:r>
            <a:endParaRPr lang="en-001" sz="1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3E3321-0758-4180-E6E4-B0D6D3E9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813" y="5573946"/>
            <a:ext cx="3596992" cy="451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✓ </a:t>
            </a:r>
            <a:r>
              <a:rPr lang="en-US" sz="1400" b="1" dirty="0"/>
              <a:t> </a:t>
            </a:r>
            <a:r>
              <a:rPr lang="en-US" sz="1600" b="1" i="1" dirty="0"/>
              <a:t>Routine</a:t>
            </a:r>
            <a:r>
              <a:rPr lang="en-US" sz="1600" b="1" dirty="0"/>
              <a:t>: </a:t>
            </a:r>
            <a:r>
              <a:rPr lang="en-US" sz="1600" i="1" dirty="0"/>
              <a:t>She goes to office at 10 am. </a:t>
            </a:r>
            <a:endParaRPr lang="en-001" sz="1600" dirty="0"/>
          </a:p>
        </p:txBody>
      </p:sp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tense is so </a:t>
            </a:r>
            <a:r>
              <a:rPr lang="en-US" sz="2800" dirty="0"/>
              <a:t>COOL? </a:t>
            </a:r>
            <a:endParaRPr lang="en-001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BFFA81-0073-3745-8B73-F7DC8F00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92" y="3905216"/>
            <a:ext cx="3724972" cy="226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✓ </a:t>
            </a:r>
            <a:r>
              <a:rPr lang="en-US" sz="1400" b="1" dirty="0"/>
              <a:t>story telling: </a:t>
            </a:r>
            <a:r>
              <a:rPr lang="en-US" sz="1400" i="1" dirty="0"/>
              <a:t>So I see the spider and scream!! Everybody comes asking: what happened???!</a:t>
            </a:r>
            <a:endParaRPr lang="en-001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DB1C96-B150-FB5B-3C4D-38A15F37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951" y="4761713"/>
            <a:ext cx="3305354" cy="764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✓ </a:t>
            </a:r>
            <a:r>
              <a:rPr lang="en-US" sz="1400" b="1" dirty="0"/>
              <a:t>newspapers (to sound more direct): </a:t>
            </a:r>
            <a:r>
              <a:rPr lang="en-US" sz="1400" i="1" dirty="0"/>
              <a:t>Olmsted</a:t>
            </a:r>
            <a:r>
              <a:rPr lang="en-US" sz="1400" b="1" i="1" dirty="0"/>
              <a:t> </a:t>
            </a:r>
            <a:r>
              <a:rPr lang="en-US" sz="1400" i="1" dirty="0"/>
              <a:t>sees</a:t>
            </a:r>
            <a:r>
              <a:rPr lang="en-US" sz="1400" b="1" i="1" dirty="0"/>
              <a:t> </a:t>
            </a:r>
            <a:r>
              <a:rPr lang="en-US" sz="1400" i="1" dirty="0"/>
              <a:t>another remarkable meteor storm. </a:t>
            </a:r>
            <a:endParaRPr lang="en-001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B10756-15A7-898A-E990-22DA3337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20" y="3561242"/>
            <a:ext cx="5255742" cy="28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When? </a:t>
            </a:r>
            <a:r>
              <a:rPr lang="en-US" sz="1200" dirty="0">
                <a:solidFill>
                  <a:schemeClr val="tx1"/>
                </a:solidFill>
              </a:rPr>
              <a:t>For expressing emotions &amp; making something sensational. </a:t>
            </a:r>
            <a:endParaRPr lang="en-001" sz="1400" b="1" dirty="0">
              <a:solidFill>
                <a:schemeClr val="accent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A51CDB-5B76-CAE4-F633-7BC894FB0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786" y="2931601"/>
            <a:ext cx="5255742" cy="288454"/>
          </a:xfrm>
        </p:spPr>
        <p:txBody>
          <a:bodyPr>
            <a:noAutofit/>
          </a:bodyPr>
          <a:lstStyle/>
          <a:p>
            <a:r>
              <a:rPr lang="en-US" sz="1200" i="1" dirty="0"/>
              <a:t>Here we go! </a:t>
            </a:r>
          </a:p>
          <a:p>
            <a:r>
              <a:rPr lang="en-US" sz="1200" i="1" dirty="0"/>
              <a:t>Here he goes acting like a celebrity again! (</a:t>
            </a:r>
            <a:r>
              <a:rPr lang="en-US" sz="1200" b="1" i="1" dirty="0"/>
              <a:t>sarcasm</a:t>
            </a:r>
            <a:r>
              <a:rPr lang="en-US" sz="1200" i="1" dirty="0"/>
              <a:t>)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16FABA-2578-AE89-6A2B-0BFA5EAD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33" y="4623287"/>
            <a:ext cx="3724972" cy="28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✓ </a:t>
            </a:r>
            <a:r>
              <a:rPr lang="en-US" sz="1200" b="1" dirty="0"/>
              <a:t>instructions</a:t>
            </a:r>
            <a:r>
              <a:rPr lang="en-US" sz="1200" dirty="0"/>
              <a:t>: </a:t>
            </a:r>
            <a:endParaRPr lang="en-US" sz="1200" i="1" dirty="0"/>
          </a:p>
          <a:p>
            <a:r>
              <a:rPr lang="en-US" sz="1200" i="1" dirty="0"/>
              <a:t>Open the book. </a:t>
            </a:r>
          </a:p>
          <a:p>
            <a:r>
              <a:rPr lang="en-US" sz="1400" i="1" dirty="0"/>
              <a:t>Set your chairs. </a:t>
            </a:r>
          </a:p>
          <a:p>
            <a:r>
              <a:rPr lang="en-US" sz="1400" i="1" dirty="0"/>
              <a:t>Attend classes daily. </a:t>
            </a:r>
            <a:endParaRPr lang="en-001" sz="1400" i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549E832-168F-ACC1-A985-14FD3716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018" y="2518761"/>
            <a:ext cx="5255742" cy="28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✓ </a:t>
            </a:r>
            <a:r>
              <a:rPr lang="en-US" sz="1200" b="1" dirty="0"/>
              <a:t>commentary</a:t>
            </a:r>
            <a:r>
              <a:rPr lang="en-US" sz="1400" b="1" dirty="0"/>
              <a:t> (for sports &amp; for some actions in daily life too!): </a:t>
            </a:r>
            <a:endParaRPr lang="en-001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397D7B-E5D0-699B-47C7-36727DAB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41" y="2443937"/>
            <a:ext cx="2053179" cy="13614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7597A5-9220-4BB9-8628-D9CB7110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17" y="4599170"/>
            <a:ext cx="1673734" cy="117770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C877A9-E2E3-94D0-9ABF-CCE5D423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33" y="5845842"/>
            <a:ext cx="5255742" cy="28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Obviously, we can’t instruct in past &amp; say: </a:t>
            </a:r>
            <a:r>
              <a:rPr lang="en-US" sz="1200" b="1" i="1" dirty="0">
                <a:solidFill>
                  <a:schemeClr val="accent1"/>
                </a:solidFill>
              </a:rPr>
              <a:t>Opened the book! </a:t>
            </a:r>
            <a:endParaRPr lang="en-001" sz="1400" b="1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F6EC40-49AD-D198-CBF5-8B7E781FD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794" y="2807214"/>
            <a:ext cx="2561232" cy="103359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D99071-DCB0-1AEB-DAED-015B049C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671" y="5285165"/>
            <a:ext cx="2833481" cy="482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chemeClr val="tx1"/>
                </a:solidFill>
              </a:rPr>
              <a:t>He runs, trues to catch the ball. The ball is almost in his hands. And </a:t>
            </a:r>
            <a:r>
              <a:rPr lang="en-US" sz="1200" i="1" dirty="0" err="1">
                <a:solidFill>
                  <a:schemeClr val="tx1"/>
                </a:solidFill>
              </a:rPr>
              <a:t>whoaaa</a:t>
            </a:r>
            <a:r>
              <a:rPr lang="en-US" sz="1200" i="1" dirty="0">
                <a:solidFill>
                  <a:schemeClr val="tx1"/>
                </a:solidFill>
              </a:rPr>
              <a:t>! He grabs it and wins the match!!</a:t>
            </a:r>
            <a:endParaRPr lang="en-001" sz="1400" i="1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EF80F9-777C-D44A-1C6C-975B76F44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671" y="3952216"/>
            <a:ext cx="2440627" cy="11727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FB6FDE-4CBC-A17F-7724-B99BA0B7D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345" y="3899088"/>
            <a:ext cx="1998105" cy="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Let’s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change positive sentences into negative &amp; question ones.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Our class </a:t>
            </a:r>
            <a:r>
              <a:rPr lang="en-US" b="1" dirty="0">
                <a:solidFill>
                  <a:schemeClr val="tx1"/>
                </a:solidFill>
              </a:rPr>
              <a:t>starts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u="sng" dirty="0">
                <a:solidFill>
                  <a:schemeClr val="tx1"/>
                </a:solidFill>
              </a:rPr>
              <a:t>half past eight. </a:t>
            </a:r>
          </a:p>
          <a:p>
            <a:r>
              <a:rPr lang="en-US" dirty="0">
                <a:solidFill>
                  <a:schemeClr val="tx1"/>
                </a:solidFill>
              </a:rPr>
              <a:t>We </a:t>
            </a:r>
            <a:r>
              <a:rPr lang="en-US" b="1" dirty="0">
                <a:solidFill>
                  <a:schemeClr val="tx1"/>
                </a:solidFill>
              </a:rPr>
              <a:t>watch</a:t>
            </a:r>
            <a:r>
              <a:rPr lang="en-US" dirty="0">
                <a:solidFill>
                  <a:schemeClr val="tx1"/>
                </a:solidFill>
              </a:rPr>
              <a:t> movies on </a:t>
            </a:r>
            <a:r>
              <a:rPr lang="en-US" u="sng" dirty="0">
                <a:solidFill>
                  <a:schemeClr val="tx1"/>
                </a:solidFill>
              </a:rPr>
              <a:t>weekends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The sun </a:t>
            </a:r>
            <a:r>
              <a:rPr lang="en-US" b="1" u="sng" dirty="0">
                <a:solidFill>
                  <a:schemeClr val="tx1"/>
                </a:solidFill>
              </a:rPr>
              <a:t>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also a star. </a:t>
            </a:r>
          </a:p>
          <a:p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en-US" b="1" u="sng" dirty="0">
                <a:solidFill>
                  <a:schemeClr val="tx1"/>
                </a:solidFill>
              </a:rPr>
              <a:t>love</a:t>
            </a:r>
            <a:r>
              <a:rPr lang="en-US" dirty="0">
                <a:solidFill>
                  <a:schemeClr val="tx1"/>
                </a:solidFill>
              </a:rPr>
              <a:t> studying medical subjects. </a:t>
            </a:r>
          </a:p>
          <a:p>
            <a:r>
              <a:rPr lang="en-US" dirty="0">
                <a:solidFill>
                  <a:schemeClr val="tx1"/>
                </a:solidFill>
              </a:rPr>
              <a:t>Mr. Chips </a:t>
            </a:r>
            <a:r>
              <a:rPr lang="en-US" b="1" u="sng" dirty="0">
                <a:solidFill>
                  <a:schemeClr val="tx1"/>
                </a:solidFill>
              </a:rPr>
              <a:t>dies</a:t>
            </a:r>
            <a:r>
              <a:rPr lang="en-US" dirty="0">
                <a:solidFill>
                  <a:schemeClr val="tx1"/>
                </a:solidFill>
              </a:rPr>
              <a:t> at the end of the story.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Activity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9679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Let’s do a small group conversation using Present Simple Tense. </a:t>
            </a:r>
            <a:endParaRPr lang="en-001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31909-5A7D-A171-56FA-B9A91C5E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59" y="3441696"/>
            <a:ext cx="4254819" cy="25659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394FD9-BC4C-888A-9099-EA1CAE843A3C}"/>
              </a:ext>
            </a:extLst>
          </p:cNvPr>
          <p:cNvCxnSpPr>
            <a:cxnSpLocks/>
          </p:cNvCxnSpPr>
          <p:nvPr/>
        </p:nvCxnSpPr>
        <p:spPr>
          <a:xfrm>
            <a:off x="6501220" y="2556932"/>
            <a:ext cx="0" cy="362077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9F53FE-10FE-42DB-D29C-C8185CC2D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296" y="2556932"/>
            <a:ext cx="4922888" cy="9679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Let’s make a story around this image using Present Simple Tense. </a:t>
            </a:r>
            <a:endParaRPr lang="en-001" b="1" dirty="0">
              <a:solidFill>
                <a:schemeClr val="accen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BAE7C0-C1EB-A036-8188-BB5CEF98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64" y="3624430"/>
            <a:ext cx="3589834" cy="2383242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44CC211-2552-1494-69DE-2B18DF3E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60" y="4279584"/>
            <a:ext cx="2073719" cy="28468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OR</a:t>
            </a:r>
            <a:endParaRPr lang="en-001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Present Simple Tense  </vt:lpstr>
      <vt:lpstr>What’s Present Simple Tense? </vt:lpstr>
      <vt:lpstr>Where to use “s/es”? </vt:lpstr>
      <vt:lpstr>When to use it in daily life? </vt:lpstr>
      <vt:lpstr>Why this tense is so COOL? </vt:lpstr>
      <vt:lpstr>Class Activity </vt:lpstr>
      <vt:lpstr>Some more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Tense  </dc:title>
  <dc:creator>MAC</dc:creator>
  <cp:lastModifiedBy>Hafsa R</cp:lastModifiedBy>
  <cp:revision>2</cp:revision>
  <dcterms:created xsi:type="dcterms:W3CDTF">2025-09-15T17:01:40Z</dcterms:created>
  <dcterms:modified xsi:type="dcterms:W3CDTF">2025-10-03T21:28:38Z</dcterms:modified>
</cp:coreProperties>
</file>