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0A63-4C3C-8CC8-520B-3B263B180B15}"/>
              </a:ext>
            </a:extLst>
          </p:cNvPr>
          <p:cNvSpPr>
            <a:spLocks noGrp="1"/>
          </p:cNvSpPr>
          <p:nvPr>
            <p:ph type="ctrTitle"/>
          </p:nvPr>
        </p:nvSpPr>
        <p:spPr/>
        <p:txBody>
          <a:bodyPr/>
          <a:lstStyle/>
          <a:p>
            <a:r>
              <a:rPr lang="en-GB" dirty="0"/>
              <a:t>BASIC MEDICAL SCIENCE </a:t>
            </a:r>
            <a:endParaRPr lang="en-US" dirty="0"/>
          </a:p>
        </p:txBody>
      </p:sp>
      <p:sp>
        <p:nvSpPr>
          <p:cNvPr id="3" name="Subtitle 2">
            <a:extLst>
              <a:ext uri="{FF2B5EF4-FFF2-40B4-BE49-F238E27FC236}">
                <a16:creationId xmlns:a16="http://schemas.microsoft.com/office/drawing/2014/main" id="{E1F8324B-A0FA-6EE0-0287-B8F208941F24}"/>
              </a:ext>
            </a:extLst>
          </p:cNvPr>
          <p:cNvSpPr>
            <a:spLocks noGrp="1"/>
          </p:cNvSpPr>
          <p:nvPr>
            <p:ph type="subTitle" idx="1"/>
          </p:nvPr>
        </p:nvSpPr>
        <p:spPr/>
        <p:txBody>
          <a:bodyPr/>
          <a:lstStyle/>
          <a:p>
            <a:r>
              <a:rPr lang="en-GB" dirty="0"/>
              <a:t>FSC TECHNICIANS I </a:t>
            </a:r>
          </a:p>
          <a:p>
            <a:r>
              <a:rPr lang="en-GB" dirty="0"/>
              <a:t>DR DANISH NADEEM </a:t>
            </a:r>
            <a:endParaRPr lang="en-US" dirty="0"/>
          </a:p>
        </p:txBody>
      </p:sp>
    </p:spTree>
    <p:extLst>
      <p:ext uri="{BB962C8B-B14F-4D97-AF65-F5344CB8AC3E}">
        <p14:creationId xmlns:p14="http://schemas.microsoft.com/office/powerpoint/2010/main" val="345955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0C2E-FF8A-A091-72D1-A459A4F95759}"/>
              </a:ext>
            </a:extLst>
          </p:cNvPr>
          <p:cNvSpPr>
            <a:spLocks noGrp="1"/>
          </p:cNvSpPr>
          <p:nvPr>
            <p:ph type="title"/>
          </p:nvPr>
        </p:nvSpPr>
        <p:spPr/>
        <p:txBody>
          <a:bodyPr/>
          <a:lstStyle/>
          <a:p>
            <a:r>
              <a:rPr lang="en-GB" dirty="0"/>
              <a:t>ANY QUESTION </a:t>
            </a:r>
            <a:endParaRPr lang="en-US" dirty="0"/>
          </a:p>
        </p:txBody>
      </p:sp>
      <p:pic>
        <p:nvPicPr>
          <p:cNvPr id="4" name="Content Placeholder 3">
            <a:extLst>
              <a:ext uri="{FF2B5EF4-FFF2-40B4-BE49-F238E27FC236}">
                <a16:creationId xmlns:a16="http://schemas.microsoft.com/office/drawing/2014/main" id="{10566756-E270-6DCE-110A-6F399D4B4E47}"/>
              </a:ext>
            </a:extLst>
          </p:cNvPr>
          <p:cNvPicPr>
            <a:picLocks noGrp="1" noChangeAspect="1"/>
          </p:cNvPicPr>
          <p:nvPr>
            <p:ph idx="1"/>
          </p:nvPr>
        </p:nvPicPr>
        <p:blipFill>
          <a:blip r:embed="rId2"/>
          <a:stretch>
            <a:fillRect/>
          </a:stretch>
        </p:blipFill>
        <p:spPr>
          <a:xfrm>
            <a:off x="1802415" y="2557463"/>
            <a:ext cx="8844836" cy="3317875"/>
          </a:xfrm>
          <a:prstGeom prst="rect">
            <a:avLst/>
          </a:prstGeom>
        </p:spPr>
      </p:pic>
    </p:spTree>
    <p:extLst>
      <p:ext uri="{BB962C8B-B14F-4D97-AF65-F5344CB8AC3E}">
        <p14:creationId xmlns:p14="http://schemas.microsoft.com/office/powerpoint/2010/main" val="7847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A97B-47A5-5E83-6EA0-DFD06186F5F8}"/>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A2DAE17-3DB4-AFF4-57AE-2C9AF01A6C00}"/>
              </a:ext>
            </a:extLst>
          </p:cNvPr>
          <p:cNvPicPr>
            <a:picLocks noGrp="1" noChangeAspect="1"/>
          </p:cNvPicPr>
          <p:nvPr>
            <p:ph idx="1"/>
          </p:nvPr>
        </p:nvPicPr>
        <p:blipFill>
          <a:blip r:embed="rId2"/>
          <a:stretch>
            <a:fillRect/>
          </a:stretch>
        </p:blipFill>
        <p:spPr>
          <a:xfrm>
            <a:off x="1523690" y="2557463"/>
            <a:ext cx="9372908" cy="3317875"/>
          </a:xfrm>
          <a:prstGeom prst="rect">
            <a:avLst/>
          </a:prstGeom>
        </p:spPr>
      </p:pic>
    </p:spTree>
    <p:extLst>
      <p:ext uri="{BB962C8B-B14F-4D97-AF65-F5344CB8AC3E}">
        <p14:creationId xmlns:p14="http://schemas.microsoft.com/office/powerpoint/2010/main" val="8576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F59A-2060-AD2F-1284-83BBBB9D2C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A3AD48-6595-46E0-50E2-7E0B7B5AFD8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6373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05A6-A05A-06EA-3E95-96E48B45BDE2}"/>
              </a:ext>
            </a:extLst>
          </p:cNvPr>
          <p:cNvSpPr>
            <a:spLocks noGrp="1"/>
          </p:cNvSpPr>
          <p:nvPr>
            <p:ph type="title"/>
          </p:nvPr>
        </p:nvSpPr>
        <p:spPr/>
        <p:txBody>
          <a:bodyPr/>
          <a:lstStyle/>
          <a:p>
            <a:r>
              <a:rPr lang="en-GB" b="1" dirty="0"/>
              <a:t>NERVOUS TISSUES </a:t>
            </a:r>
            <a:endParaRPr lang="en-US" b="1" dirty="0"/>
          </a:p>
        </p:txBody>
      </p:sp>
      <p:sp>
        <p:nvSpPr>
          <p:cNvPr id="3" name="Content Placeholder 2">
            <a:extLst>
              <a:ext uri="{FF2B5EF4-FFF2-40B4-BE49-F238E27FC236}">
                <a16:creationId xmlns:a16="http://schemas.microsoft.com/office/drawing/2014/main" id="{89680056-D06E-67BA-8EB2-F2858A427B90}"/>
              </a:ext>
            </a:extLst>
          </p:cNvPr>
          <p:cNvSpPr>
            <a:spLocks noGrp="1"/>
          </p:cNvSpPr>
          <p:nvPr>
            <p:ph idx="1"/>
          </p:nvPr>
        </p:nvSpPr>
        <p:spPr/>
        <p:txBody>
          <a:bodyPr>
            <a:normAutofit fontScale="92500" lnSpcReduction="20000"/>
          </a:bodyPr>
          <a:lstStyle/>
          <a:p>
            <a:r>
              <a:rPr lang="en-GB" b="1" dirty="0"/>
              <a:t>Overview</a:t>
            </a:r>
            <a:r>
              <a:rPr lang="en-GB" dirty="0"/>
              <a:t>
</a:t>
            </a:r>
            <a:r>
              <a:rPr lang="en-GB" b="1" dirty="0"/>
              <a:t>Nervous tissues :</a:t>
            </a:r>
            <a:r>
              <a:rPr lang="en-GB" dirty="0"/>
              <a:t> the main tissue of the nervous system.
- </a:t>
            </a:r>
            <a:r>
              <a:rPr lang="en-GB" b="1" dirty="0"/>
              <a:t>*Functions*:</a:t>
            </a:r>
            <a:r>
              <a:rPr lang="en-GB" dirty="0"/>
              <a:t>
    - Monitors and regulates the functions of the body.
</a:t>
            </a:r>
            <a:r>
              <a:rPr lang="en-GB" b="1" dirty="0" err="1"/>
              <a:t>Compositon</a:t>
            </a:r>
            <a:r>
              <a:rPr lang="en-GB" b="1" dirty="0"/>
              <a:t>:</a:t>
            </a:r>
            <a:r>
              <a:rPr lang="en-GB" dirty="0"/>
              <a:t>
    - Consists of two cells:
        - Nerve cells (neurons)
        - Glial cells.</a:t>
            </a:r>
            <a:endParaRPr lang="en-US" dirty="0"/>
          </a:p>
        </p:txBody>
      </p:sp>
    </p:spTree>
    <p:extLst>
      <p:ext uri="{BB962C8B-B14F-4D97-AF65-F5344CB8AC3E}">
        <p14:creationId xmlns:p14="http://schemas.microsoft.com/office/powerpoint/2010/main" val="225692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4C1D-E04F-E104-54C6-54FD20074569}"/>
              </a:ext>
            </a:extLst>
          </p:cNvPr>
          <p:cNvSpPr>
            <a:spLocks noGrp="1"/>
          </p:cNvSpPr>
          <p:nvPr>
            <p:ph type="title"/>
          </p:nvPr>
        </p:nvSpPr>
        <p:spPr/>
        <p:txBody>
          <a:bodyPr/>
          <a:lstStyle/>
          <a:p>
            <a:r>
              <a:rPr lang="en-GB" dirty="0"/>
              <a:t>Continued </a:t>
            </a:r>
            <a:endParaRPr lang="en-US" dirty="0"/>
          </a:p>
        </p:txBody>
      </p:sp>
      <p:sp>
        <p:nvSpPr>
          <p:cNvPr id="3" name="Content Placeholder 2">
            <a:extLst>
              <a:ext uri="{FF2B5EF4-FFF2-40B4-BE49-F238E27FC236}">
                <a16:creationId xmlns:a16="http://schemas.microsoft.com/office/drawing/2014/main" id="{BB369824-132A-9818-6947-3FC4A752EFF8}"/>
              </a:ext>
            </a:extLst>
          </p:cNvPr>
          <p:cNvSpPr>
            <a:spLocks noGrp="1"/>
          </p:cNvSpPr>
          <p:nvPr>
            <p:ph idx="1"/>
          </p:nvPr>
        </p:nvSpPr>
        <p:spPr/>
        <p:txBody>
          <a:bodyPr>
            <a:normAutofit/>
          </a:bodyPr>
          <a:lstStyle/>
          <a:p>
            <a:r>
              <a:rPr lang="en-GB" dirty="0"/>
              <a:t>- </a:t>
            </a:r>
            <a:r>
              <a:rPr lang="en-GB" b="1" dirty="0"/>
              <a:t>Role of nervous Tissues</a:t>
            </a:r>
            <a:r>
              <a:rPr lang="en-GB" dirty="0"/>
              <a:t>:
    - Helps transmit nerve impulses.
    - Provides nutrition.</a:t>
            </a:r>
          </a:p>
          <a:p>
            <a:r>
              <a:rPr lang="en-GB" dirty="0"/>
              <a:t> The brain, spinal cord, and nerves are composed of nervous tissue.
- They are specialized for being stimulated to transmit stimulus from one part of the body to another rapidly.</a:t>
            </a:r>
            <a:endParaRPr lang="en-US" dirty="0"/>
          </a:p>
        </p:txBody>
      </p:sp>
    </p:spTree>
    <p:extLst>
      <p:ext uri="{BB962C8B-B14F-4D97-AF65-F5344CB8AC3E}">
        <p14:creationId xmlns:p14="http://schemas.microsoft.com/office/powerpoint/2010/main" val="20930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B17-37E4-661B-CB02-3D17423F3931}"/>
              </a:ext>
            </a:extLst>
          </p:cNvPr>
          <p:cNvSpPr>
            <a:spLocks noGrp="1"/>
          </p:cNvSpPr>
          <p:nvPr>
            <p:ph type="title"/>
          </p:nvPr>
        </p:nvSpPr>
        <p:spPr/>
        <p:txBody>
          <a:bodyPr/>
          <a:lstStyle/>
          <a:p>
            <a:r>
              <a:rPr lang="en-GB" dirty="0"/>
              <a:t>Structure </a:t>
            </a:r>
            <a:endParaRPr lang="en-US" dirty="0"/>
          </a:p>
        </p:txBody>
      </p:sp>
      <p:sp>
        <p:nvSpPr>
          <p:cNvPr id="3" name="Content Placeholder 2">
            <a:extLst>
              <a:ext uri="{FF2B5EF4-FFF2-40B4-BE49-F238E27FC236}">
                <a16:creationId xmlns:a16="http://schemas.microsoft.com/office/drawing/2014/main" id="{8308BA98-0E0E-FAF5-75B9-CF8C1C249B18}"/>
              </a:ext>
            </a:extLst>
          </p:cNvPr>
          <p:cNvSpPr>
            <a:spLocks noGrp="1"/>
          </p:cNvSpPr>
          <p:nvPr>
            <p:ph idx="1"/>
          </p:nvPr>
        </p:nvSpPr>
        <p:spPr/>
        <p:txBody>
          <a:bodyPr>
            <a:normAutofit/>
          </a:bodyPr>
          <a:lstStyle/>
          <a:p>
            <a:r>
              <a:rPr lang="en-GB" dirty="0"/>
              <a:t>- It is made of nerve cells or neurons.
- All of the cells, which consists of an axon with long stem-like projections</a:t>
            </a:r>
          </a:p>
          <a:p>
            <a:r>
              <a:rPr lang="en-GB" dirty="0"/>
              <a:t> Emerging out of the cell, responsible for communicating with other cells called the Target cells, thereby passing impulses.</a:t>
            </a:r>
            <a:endParaRPr lang="en-US" dirty="0"/>
          </a:p>
        </p:txBody>
      </p:sp>
    </p:spTree>
    <p:extLst>
      <p:ext uri="{BB962C8B-B14F-4D97-AF65-F5344CB8AC3E}">
        <p14:creationId xmlns:p14="http://schemas.microsoft.com/office/powerpoint/2010/main" val="828171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32E-4CC6-4F80-6770-8D0EEE3ABF1D}"/>
              </a:ext>
            </a:extLst>
          </p:cNvPr>
          <p:cNvSpPr>
            <a:spLocks noGrp="1"/>
          </p:cNvSpPr>
          <p:nvPr>
            <p:ph type="title"/>
          </p:nvPr>
        </p:nvSpPr>
        <p:spPr/>
        <p:txBody>
          <a:bodyPr/>
          <a:lstStyle/>
          <a:p>
            <a:r>
              <a:rPr lang="en-GB" dirty="0"/>
              <a:t>Continued </a:t>
            </a:r>
            <a:endParaRPr lang="en-US" dirty="0"/>
          </a:p>
        </p:txBody>
      </p:sp>
      <p:sp>
        <p:nvSpPr>
          <p:cNvPr id="3" name="Content Placeholder 2">
            <a:extLst>
              <a:ext uri="{FF2B5EF4-FFF2-40B4-BE49-F238E27FC236}">
                <a16:creationId xmlns:a16="http://schemas.microsoft.com/office/drawing/2014/main" id="{EBC9068F-8F38-A8BF-260A-8FA9EC34AD50}"/>
              </a:ext>
            </a:extLst>
          </p:cNvPr>
          <p:cNvSpPr>
            <a:spLocks noGrp="1"/>
          </p:cNvSpPr>
          <p:nvPr>
            <p:ph idx="1"/>
          </p:nvPr>
        </p:nvSpPr>
        <p:spPr/>
        <p:txBody>
          <a:bodyPr>
            <a:normAutofit/>
          </a:bodyPr>
          <a:lstStyle/>
          <a:p>
            <a:r>
              <a:rPr lang="en-GB" dirty="0"/>
              <a:t>- The main part of the cell contains the nucleus, cytoplasm and cell organelles. </a:t>
            </a:r>
          </a:p>
          <a:p>
            <a:r>
              <a:rPr lang="en-GB" dirty="0"/>
              <a:t>- Dendrite is a highly branched processes responsible for receiving information from other neurons and synapses (specialized point of contact).
- Information in a neuron is unidirectional as it passes through neurons from dendrites, across the cell body down the axon.</a:t>
            </a:r>
            <a:endParaRPr lang="en-US" dirty="0"/>
          </a:p>
        </p:txBody>
      </p:sp>
    </p:spTree>
    <p:extLst>
      <p:ext uri="{BB962C8B-B14F-4D97-AF65-F5344CB8AC3E}">
        <p14:creationId xmlns:p14="http://schemas.microsoft.com/office/powerpoint/2010/main" val="232111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2B52-D04D-45BE-0F43-17F16B5C8FCA}"/>
              </a:ext>
            </a:extLst>
          </p:cNvPr>
          <p:cNvSpPr>
            <a:spLocks noGrp="1"/>
          </p:cNvSpPr>
          <p:nvPr>
            <p:ph type="title"/>
          </p:nvPr>
        </p:nvSpPr>
        <p:spPr/>
        <p:txBody>
          <a:bodyPr/>
          <a:lstStyle/>
          <a:p>
            <a:r>
              <a:rPr lang="en-GB" dirty="0"/>
              <a:t>Nervous tissue Diagram </a:t>
            </a:r>
            <a:endParaRPr lang="en-US" dirty="0"/>
          </a:p>
        </p:txBody>
      </p:sp>
      <p:pic>
        <p:nvPicPr>
          <p:cNvPr id="4" name="Content Placeholder 3">
            <a:extLst>
              <a:ext uri="{FF2B5EF4-FFF2-40B4-BE49-F238E27FC236}">
                <a16:creationId xmlns:a16="http://schemas.microsoft.com/office/drawing/2014/main" id="{A3F1C5A8-B48D-2015-48BE-395DD6EA5492}"/>
              </a:ext>
            </a:extLst>
          </p:cNvPr>
          <p:cNvPicPr>
            <a:picLocks noGrp="1" noChangeAspect="1"/>
          </p:cNvPicPr>
          <p:nvPr>
            <p:ph idx="1"/>
          </p:nvPr>
        </p:nvPicPr>
        <p:blipFill>
          <a:blip r:embed="rId2"/>
          <a:stretch>
            <a:fillRect/>
          </a:stretch>
        </p:blipFill>
        <p:spPr>
          <a:xfrm>
            <a:off x="1616598" y="2557463"/>
            <a:ext cx="9280000" cy="3317875"/>
          </a:xfrm>
          <a:prstGeom prst="rect">
            <a:avLst/>
          </a:prstGeom>
        </p:spPr>
      </p:pic>
    </p:spTree>
    <p:extLst>
      <p:ext uri="{BB962C8B-B14F-4D97-AF65-F5344CB8AC3E}">
        <p14:creationId xmlns:p14="http://schemas.microsoft.com/office/powerpoint/2010/main" val="58138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6A8F-A053-D1C9-7BD4-D325BCB3F844}"/>
              </a:ext>
            </a:extLst>
          </p:cNvPr>
          <p:cNvSpPr>
            <a:spLocks noGrp="1"/>
          </p:cNvSpPr>
          <p:nvPr>
            <p:ph type="title"/>
          </p:nvPr>
        </p:nvSpPr>
        <p:spPr/>
        <p:txBody>
          <a:bodyPr/>
          <a:lstStyle/>
          <a:p>
            <a:r>
              <a:rPr lang="en-GB" dirty="0"/>
              <a:t>Nervous Tissue Location </a:t>
            </a:r>
            <a:endParaRPr lang="en-US" dirty="0"/>
          </a:p>
        </p:txBody>
      </p:sp>
      <p:sp>
        <p:nvSpPr>
          <p:cNvPr id="3" name="Content Placeholder 2">
            <a:extLst>
              <a:ext uri="{FF2B5EF4-FFF2-40B4-BE49-F238E27FC236}">
                <a16:creationId xmlns:a16="http://schemas.microsoft.com/office/drawing/2014/main" id="{E6D1BD75-1CDC-46D7-6593-00B3CECC0DD1}"/>
              </a:ext>
            </a:extLst>
          </p:cNvPr>
          <p:cNvSpPr>
            <a:spLocks noGrp="1"/>
          </p:cNvSpPr>
          <p:nvPr>
            <p:ph idx="1"/>
          </p:nvPr>
        </p:nvSpPr>
        <p:spPr>
          <a:xfrm>
            <a:off x="1295402" y="2591403"/>
            <a:ext cx="9601196" cy="3318936"/>
          </a:xfrm>
        </p:spPr>
        <p:txBody>
          <a:bodyPr>
            <a:normAutofit/>
          </a:bodyPr>
          <a:lstStyle/>
          <a:p>
            <a:r>
              <a:rPr lang="en-GB" dirty="0"/>
              <a:t>    - The nerve tissue or the nervous tissue is the chief tissue component of the two major parts of the nervous system.
    </a:t>
            </a:r>
            <a:r>
              <a:rPr lang="en-GB" b="1" dirty="0"/>
              <a:t>Major Parts :</a:t>
            </a:r>
            <a:r>
              <a:rPr lang="en-GB" dirty="0"/>
              <a:t>
        - </a:t>
            </a:r>
            <a:r>
              <a:rPr lang="en-GB" b="1" dirty="0"/>
              <a:t>Central nervous system </a:t>
            </a:r>
            <a:r>
              <a:rPr lang="en-GB" dirty="0"/>
              <a:t>(CNS)*: formed by the brain and the spinal cord.
       </a:t>
            </a:r>
            <a:r>
              <a:rPr lang="en-GB" b="1"/>
              <a:t>Peripheral nervous system </a:t>
            </a:r>
            <a:r>
              <a:rPr lang="en-GB"/>
              <a:t> </a:t>
            </a:r>
            <a:r>
              <a:rPr lang="en-GB" dirty="0"/>
              <a:t>(PNS)*: that control and regulate the functions of the body and their activities.</a:t>
            </a:r>
            <a:endParaRPr lang="en-US" dirty="0"/>
          </a:p>
        </p:txBody>
      </p:sp>
    </p:spTree>
    <p:extLst>
      <p:ext uri="{BB962C8B-B14F-4D97-AF65-F5344CB8AC3E}">
        <p14:creationId xmlns:p14="http://schemas.microsoft.com/office/powerpoint/2010/main" val="65814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7CBA-F106-7D83-4E16-646AEA9A3F73}"/>
              </a:ext>
            </a:extLst>
          </p:cNvPr>
          <p:cNvSpPr>
            <a:spLocks noGrp="1"/>
          </p:cNvSpPr>
          <p:nvPr>
            <p:ph type="title"/>
          </p:nvPr>
        </p:nvSpPr>
        <p:spPr/>
        <p:txBody>
          <a:bodyPr/>
          <a:lstStyle/>
          <a:p>
            <a:r>
              <a:rPr lang="en-GB" dirty="0"/>
              <a:t>CHARACTERISTICS </a:t>
            </a:r>
            <a:endParaRPr lang="en-US" dirty="0"/>
          </a:p>
        </p:txBody>
      </p:sp>
      <p:sp>
        <p:nvSpPr>
          <p:cNvPr id="3" name="Content Placeholder 2">
            <a:extLst>
              <a:ext uri="{FF2B5EF4-FFF2-40B4-BE49-F238E27FC236}">
                <a16:creationId xmlns:a16="http://schemas.microsoft.com/office/drawing/2014/main" id="{03D35953-321D-42F0-5FBF-5EF53F6CAF93}"/>
              </a:ext>
            </a:extLst>
          </p:cNvPr>
          <p:cNvSpPr>
            <a:spLocks noGrp="1"/>
          </p:cNvSpPr>
          <p:nvPr>
            <p:ph idx="1"/>
          </p:nvPr>
        </p:nvSpPr>
        <p:spPr/>
        <p:txBody>
          <a:bodyPr>
            <a:normAutofit lnSpcReduction="10000"/>
          </a:bodyPr>
          <a:lstStyle/>
          <a:p>
            <a:r>
              <a:rPr lang="en-GB" dirty="0"/>
              <a:t> Nervous tissue makes up for the CNS and PNS of the nervous system
Contains two distinct cells – neurons and glial cells
 It consists of the dendrites, cell body, axon and nerve endings
Neurons secrete chemical neurotransmitters which are responsible for stimulating other neurons
 Presence of specialization at axonal terminals called synapsis
Nerve cells live long, cannot be divided and replaced (except memory cells)</a:t>
            </a:r>
            <a:endParaRPr lang="en-US" dirty="0"/>
          </a:p>
        </p:txBody>
      </p:sp>
    </p:spTree>
    <p:extLst>
      <p:ext uri="{BB962C8B-B14F-4D97-AF65-F5344CB8AC3E}">
        <p14:creationId xmlns:p14="http://schemas.microsoft.com/office/powerpoint/2010/main" val="429271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7AD3-4590-674C-AE09-E8CCC1D90FE8}"/>
              </a:ext>
            </a:extLst>
          </p:cNvPr>
          <p:cNvSpPr>
            <a:spLocks noGrp="1"/>
          </p:cNvSpPr>
          <p:nvPr>
            <p:ph type="title"/>
          </p:nvPr>
        </p:nvSpPr>
        <p:spPr/>
        <p:txBody>
          <a:bodyPr/>
          <a:lstStyle/>
          <a:p>
            <a:r>
              <a:rPr lang="en-GB" dirty="0"/>
              <a:t>Functions of Nervous Tissues </a:t>
            </a:r>
            <a:endParaRPr lang="en-US" dirty="0"/>
          </a:p>
        </p:txBody>
      </p:sp>
      <p:sp>
        <p:nvSpPr>
          <p:cNvPr id="3" name="Content Placeholder 2">
            <a:extLst>
              <a:ext uri="{FF2B5EF4-FFF2-40B4-BE49-F238E27FC236}">
                <a16:creationId xmlns:a16="http://schemas.microsoft.com/office/drawing/2014/main" id="{8174B9D8-F43B-FAB9-5216-3E9EBF754D67}"/>
              </a:ext>
            </a:extLst>
          </p:cNvPr>
          <p:cNvSpPr>
            <a:spLocks noGrp="1"/>
          </p:cNvSpPr>
          <p:nvPr>
            <p:ph idx="1"/>
          </p:nvPr>
        </p:nvSpPr>
        <p:spPr/>
        <p:txBody>
          <a:bodyPr>
            <a:normAutofit lnSpcReduction="10000"/>
          </a:bodyPr>
          <a:lstStyle/>
          <a:p>
            <a:r>
              <a:rPr lang="en-GB" dirty="0"/>
              <a:t> Neurons generate and carry out nerve impulses. </a:t>
            </a:r>
          </a:p>
          <a:p>
            <a:r>
              <a:rPr lang="en-GB" dirty="0"/>
              <a:t>They produce electrical signals that are transmitted across distances they do so by secreting neurotransmitters.
Responds to stimuli</a:t>
            </a:r>
          </a:p>
          <a:p>
            <a:r>
              <a:rPr lang="en-GB" dirty="0"/>
              <a:t>Carries out communication and integration
Provides electrical insulations to nerve cells and removes debris
Carries messages from other neurons to the cell body.</a:t>
            </a:r>
            <a:endParaRPr lang="en-US" dirty="0"/>
          </a:p>
        </p:txBody>
      </p:sp>
    </p:spTree>
    <p:extLst>
      <p:ext uri="{BB962C8B-B14F-4D97-AF65-F5344CB8AC3E}">
        <p14:creationId xmlns:p14="http://schemas.microsoft.com/office/powerpoint/2010/main" val="32342990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Organic</vt:lpstr>
      <vt:lpstr>BASIC MEDICAL SCIENCE </vt:lpstr>
      <vt:lpstr>NERVOUS TISSUES </vt:lpstr>
      <vt:lpstr>Continued </vt:lpstr>
      <vt:lpstr>Structure </vt:lpstr>
      <vt:lpstr>Continued </vt:lpstr>
      <vt:lpstr>Nervous tissue Diagram </vt:lpstr>
      <vt:lpstr>Nervous Tissue Location </vt:lpstr>
      <vt:lpstr>CHARACTERISTICS </vt:lpstr>
      <vt:lpstr>Functions of Nervous Tissues </vt:lpstr>
      <vt:lpstr>ANY QUESTION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MEDICAL SCIENCE </dc:title>
  <dc:creator>Danish Nadeem</dc:creator>
  <cp:lastModifiedBy>Danish Nadeem</cp:lastModifiedBy>
  <cp:revision>2</cp:revision>
  <dcterms:created xsi:type="dcterms:W3CDTF">2025-10-01T09:50:53Z</dcterms:created>
  <dcterms:modified xsi:type="dcterms:W3CDTF">2025-10-01T11:48:34Z</dcterms:modified>
</cp:coreProperties>
</file>