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884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808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12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95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634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499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67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933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1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165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693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379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21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289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858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672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122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4C3431B-1F71-4A92-825F-6B4491CB616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DAF62F8-2A8A-4BEB-9745-0B09A7A8A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17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02023" y="1871131"/>
            <a:ext cx="6815669" cy="1515533"/>
          </a:xfrm>
        </p:spPr>
        <p:txBody>
          <a:bodyPr/>
          <a:lstStyle/>
          <a:p>
            <a:r>
              <a:rPr lang="en-US" b="1" dirty="0"/>
              <a:t>Terminology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200" b="1" dirty="0" smtClean="0"/>
              <a:t>FSC Part 2</a:t>
            </a:r>
          </a:p>
          <a:p>
            <a:r>
              <a:rPr lang="en-US" sz="2000" b="1" dirty="0" smtClean="0">
                <a:solidFill>
                  <a:srgbClr val="FF0000"/>
                </a:solidFill>
              </a:rPr>
              <a:t>ADNAN </a:t>
            </a:r>
            <a:r>
              <a:rPr lang="en-US" sz="2000" b="1" dirty="0">
                <a:solidFill>
                  <a:srgbClr val="FF0000"/>
                </a:solidFill>
              </a:rPr>
              <a:t>RAMZAN</a:t>
            </a:r>
          </a:p>
          <a:p>
            <a:r>
              <a:rPr lang="en-US" sz="2400" b="1" dirty="0"/>
              <a:t>Doctors Institute of Medical &amp; Emerging Science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80" y="1395024"/>
            <a:ext cx="1055520" cy="105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294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Terminology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Sterilization: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killing or removing all forms of microorganisms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(bacteria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viruses,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fungi)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via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an object 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surface.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sterilization → absolutely no germs left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Autoclaving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(steam under pressure) → used in hospitals to sterilize surgical instruments.</a:t>
            </a:r>
          </a:p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Dry heat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hot air oven sterilizes glassware.</a:t>
            </a:r>
          </a:p>
          <a:p>
            <a:pPr marL="0" indent="0">
              <a:buNone/>
            </a:pP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550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Bacteriostasis:</a:t>
            </a:r>
            <a:endParaRPr lang="en-US" sz="2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/>
              <a:t>Derived from two Greek words: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/>
              <a:t>Bacterio</a:t>
            </a:r>
            <a:r>
              <a:rPr lang="en-US" sz="2800" dirty="0"/>
              <a:t> → "bacteria"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/>
              <a:t>Stasis</a:t>
            </a:r>
            <a:r>
              <a:rPr lang="en-US" sz="2800" dirty="0"/>
              <a:t> → "a state of standing still / inhibition"</a:t>
            </a:r>
          </a:p>
          <a:p>
            <a:pPr marL="0" indent="0">
              <a:buNone/>
            </a:pPr>
            <a:r>
              <a:rPr lang="en-US" sz="2800" b="1" dirty="0" smtClean="0"/>
              <a:t>                Bacteriostasis</a:t>
            </a:r>
            <a:r>
              <a:rPr lang="en-US" sz="2800" dirty="0" smtClean="0"/>
              <a:t> </a:t>
            </a:r>
            <a:r>
              <a:rPr lang="en-US" sz="2800" dirty="0"/>
              <a:t>is a condition in which </a:t>
            </a:r>
            <a:r>
              <a:rPr lang="en-US" sz="2800" dirty="0">
                <a:solidFill>
                  <a:srgbClr val="FF0000"/>
                </a:solidFill>
              </a:rPr>
              <a:t>bacterial growth </a:t>
            </a:r>
            <a:r>
              <a:rPr lang="en-US" sz="2800" dirty="0"/>
              <a:t>and reproduction are </a:t>
            </a:r>
            <a:r>
              <a:rPr lang="en-US" sz="2800" b="1" dirty="0">
                <a:solidFill>
                  <a:srgbClr val="FF0000"/>
                </a:solidFill>
              </a:rPr>
              <a:t>inhibited </a:t>
            </a:r>
            <a:r>
              <a:rPr lang="en-US" sz="2800" b="1" dirty="0"/>
              <a:t>(stopped or slowed down)</a:t>
            </a:r>
            <a:r>
              <a:rPr lang="en-US" sz="2800" dirty="0"/>
              <a:t> without necessarily killing the organisms.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828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Bacteriocide:</a:t>
            </a:r>
            <a:endParaRPr lang="en-US" sz="2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/>
              <a:t>Derived from two parts: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/>
              <a:t>Bacterio</a:t>
            </a:r>
            <a:r>
              <a:rPr lang="en-US" sz="2800" dirty="0"/>
              <a:t> → "bacteria"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 err="1"/>
              <a:t>Cide</a:t>
            </a:r>
            <a:r>
              <a:rPr lang="en-US" sz="2800" dirty="0"/>
              <a:t> (from Latin </a:t>
            </a:r>
            <a:r>
              <a:rPr lang="en-US" sz="2800" i="1" dirty="0" err="1"/>
              <a:t>caedere</a:t>
            </a:r>
            <a:r>
              <a:rPr lang="en-US" sz="2800" dirty="0"/>
              <a:t>) → "to </a:t>
            </a:r>
            <a:r>
              <a:rPr lang="en-US" sz="2800" dirty="0" smtClean="0"/>
              <a:t>kill“</a:t>
            </a:r>
          </a:p>
          <a:p>
            <a:pPr marL="0" indent="0">
              <a:buNone/>
            </a:pPr>
            <a:r>
              <a:rPr lang="en-US" sz="2800" b="1" dirty="0" smtClean="0"/>
              <a:t>                  Bacteriocide</a:t>
            </a:r>
            <a:r>
              <a:rPr lang="en-US" sz="2800" dirty="0" smtClean="0"/>
              <a:t> </a:t>
            </a:r>
            <a:r>
              <a:rPr lang="en-US" sz="2800" dirty="0"/>
              <a:t>is any </a:t>
            </a:r>
            <a:r>
              <a:rPr lang="en-US" sz="2800" dirty="0">
                <a:solidFill>
                  <a:srgbClr val="FF0000"/>
                </a:solidFill>
              </a:rPr>
              <a:t>substance or agent </a:t>
            </a:r>
            <a:r>
              <a:rPr lang="en-US" sz="2800" dirty="0"/>
              <a:t>that </a:t>
            </a:r>
            <a:r>
              <a:rPr lang="en-US" sz="2800" dirty="0">
                <a:solidFill>
                  <a:srgbClr val="FF0000"/>
                </a:solidFill>
              </a:rPr>
              <a:t>kills bacteria</a:t>
            </a:r>
            <a:r>
              <a:rPr lang="en-US" sz="2800" dirty="0"/>
              <a:t> (not just inhibiting their growth, but destroying them).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375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1660012"/>
              </p:ext>
            </p:extLst>
          </p:nvPr>
        </p:nvGraphicFramePr>
        <p:xfrm>
          <a:off x="1636294" y="2557463"/>
          <a:ext cx="9115125" cy="3523245"/>
        </p:xfrm>
        <a:graphic>
          <a:graphicData uri="http://schemas.openxmlformats.org/drawingml/2006/table">
            <a:tbl>
              <a:tblPr/>
              <a:tblGrid>
                <a:gridCol w="3038375"/>
                <a:gridCol w="3038375"/>
                <a:gridCol w="3038375"/>
              </a:tblGrid>
              <a:tr h="334865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Bacteriostasis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Bacteriocide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601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Word origin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Bacterio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(bacteria) + </a:t>
                      </a:r>
                      <a:r>
                        <a:rPr lang="en-US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stasis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(to stand still)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Bacterio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(bacteria) + </a:t>
                      </a:r>
                      <a:r>
                        <a:rPr lang="en-US" sz="1600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cide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(to kill)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7161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Definition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Inhibition of bacterial growth and reproduction without killing them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Complete destruction or killing of bacteria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601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Effect on bacteria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Growth is </a:t>
                      </a:r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stopped/slowed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but bacteria remain alive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Bacteria are </a:t>
                      </a:r>
                      <a:r>
                        <a:rPr lang="en-US" sz="1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killed/eradicated</a:t>
                      </a:r>
                      <a:endPara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601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Reversibility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Reversible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bacteria can grow again if conditions improve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Irreversible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bacteria cannot recover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6013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Examples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Tetracycline (antibiotic) - Refrigeration (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slows growth)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Penicillin (antibiotic) </a:t>
                      </a:r>
                    </a:p>
                  </a:txBody>
                  <a:tcPr marL="67712" marR="67712" marT="33856" marB="3385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97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Sepsis: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serious illness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happens when the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body’s response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an infection goes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 of control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instead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just fighting germs, the immune system causes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widespread inflammation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damaging tissues and organs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Sepsis = infection + harmful body reaction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541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Inflamation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It’s the body’s </a:t>
            </a:r>
            <a:r>
              <a:rPr lang="en-US" sz="2800" b="1" dirty="0"/>
              <a:t>natural defense reaction</a:t>
            </a:r>
            <a:r>
              <a:rPr lang="en-US" sz="2800" dirty="0"/>
              <a:t> when </a:t>
            </a:r>
            <a:r>
              <a:rPr lang="en-US" sz="2800" dirty="0">
                <a:solidFill>
                  <a:srgbClr val="FF0000"/>
                </a:solidFill>
              </a:rPr>
              <a:t>something is wrong</a:t>
            </a:r>
            <a:r>
              <a:rPr lang="en-US" sz="2800" dirty="0"/>
              <a:t> (like infection, injury, or irritation</a:t>
            </a:r>
            <a:r>
              <a:rPr lang="en-US" sz="2800" dirty="0" smtClean="0"/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Think of it as the body’s </a:t>
            </a:r>
            <a:r>
              <a:rPr lang="en-US" sz="2800" b="1" dirty="0">
                <a:solidFill>
                  <a:srgbClr val="FF0000"/>
                </a:solidFill>
              </a:rPr>
              <a:t>alarm system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telling your immune system: “⚠️ Something’s wrong here, fix it</a:t>
            </a:r>
            <a:r>
              <a:rPr lang="en-US" sz="2800" dirty="0" smtClean="0"/>
              <a:t>!”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Area becomes </a:t>
            </a:r>
            <a:r>
              <a:rPr lang="en-US" sz="2800" b="1" dirty="0">
                <a:solidFill>
                  <a:srgbClr val="FF0000"/>
                </a:solidFill>
              </a:rPr>
              <a:t>red, warm, swollen, painful</a:t>
            </a:r>
            <a:r>
              <a:rPr lang="en-US" sz="28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Extra </a:t>
            </a:r>
            <a:r>
              <a:rPr lang="en-US" sz="2800" dirty="0">
                <a:solidFill>
                  <a:srgbClr val="FF0000"/>
                </a:solidFill>
              </a:rPr>
              <a:t>blood and immune cells </a:t>
            </a:r>
            <a:r>
              <a:rPr lang="en-US" sz="2800" dirty="0"/>
              <a:t>rush in to fight germs or heal injury.</a:t>
            </a:r>
          </a:p>
          <a:p>
            <a:pPr marL="0" indent="0">
              <a:buNone/>
            </a:pP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03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Antigen: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dirty="0"/>
              <a:t>“Anti-”</a:t>
            </a:r>
            <a:r>
              <a:rPr lang="en-US" sz="2800" dirty="0"/>
              <a:t> (antibody) + </a:t>
            </a:r>
            <a:r>
              <a:rPr lang="en-US" sz="2800" b="1" dirty="0"/>
              <a:t>“-gen”</a:t>
            </a:r>
            <a:r>
              <a:rPr lang="en-US" sz="2800" dirty="0"/>
              <a:t> (producer/creator).</a:t>
            </a:r>
            <a:br>
              <a:rPr lang="en-US" sz="2800" dirty="0"/>
            </a:br>
            <a:r>
              <a:rPr lang="en-US" sz="2800" dirty="0"/>
              <a:t>→ So </a:t>
            </a:r>
            <a:r>
              <a:rPr lang="en-US" sz="2800" b="1" dirty="0"/>
              <a:t>antigen = antibody generator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r>
              <a:rPr lang="en-US" sz="2800" b="1" dirty="0" smtClean="0"/>
              <a:t>		Antigen</a:t>
            </a:r>
            <a:r>
              <a:rPr lang="en-US" sz="2800" dirty="0" smtClean="0"/>
              <a:t> </a:t>
            </a:r>
            <a:r>
              <a:rPr lang="en-US" sz="2800" dirty="0"/>
              <a:t>is any </a:t>
            </a:r>
            <a:r>
              <a:rPr lang="en-US" sz="2800" dirty="0">
                <a:solidFill>
                  <a:srgbClr val="FF0000"/>
                </a:solidFill>
              </a:rPr>
              <a:t>substance</a:t>
            </a:r>
            <a:r>
              <a:rPr lang="en-US" sz="2800" dirty="0"/>
              <a:t> (usually a </a:t>
            </a:r>
            <a:r>
              <a:rPr lang="en-US" sz="2800" dirty="0" smtClean="0"/>
              <a:t>protein) </a:t>
            </a:r>
            <a:r>
              <a:rPr lang="en-US" sz="2800" dirty="0"/>
              <a:t>that is </a:t>
            </a:r>
            <a:r>
              <a:rPr lang="en-US" sz="2800" dirty="0">
                <a:solidFill>
                  <a:srgbClr val="FF0000"/>
                </a:solidFill>
              </a:rPr>
              <a:t>recognized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as </a:t>
            </a:r>
            <a:r>
              <a:rPr lang="en-US" sz="2800" dirty="0" smtClean="0">
                <a:solidFill>
                  <a:srgbClr val="FF0000"/>
                </a:solidFill>
              </a:rPr>
              <a:t>foreign body </a:t>
            </a:r>
            <a:r>
              <a:rPr lang="en-US" sz="2800" dirty="0"/>
              <a:t>by the immune system and </a:t>
            </a:r>
            <a:r>
              <a:rPr lang="en-US" sz="2800" dirty="0" smtClean="0">
                <a:solidFill>
                  <a:srgbClr val="FF0000"/>
                </a:solidFill>
              </a:rPr>
              <a:t>triggers</a:t>
            </a:r>
            <a:r>
              <a:rPr lang="en-US" sz="2800" dirty="0" smtClean="0"/>
              <a:t> </a:t>
            </a:r>
            <a:r>
              <a:rPr lang="en-US" sz="2800" dirty="0"/>
              <a:t>the body to make </a:t>
            </a:r>
            <a:r>
              <a:rPr lang="en-US" sz="2800" b="1" dirty="0">
                <a:solidFill>
                  <a:srgbClr val="FF0000"/>
                </a:solidFill>
              </a:rPr>
              <a:t>antibodies</a:t>
            </a:r>
            <a:r>
              <a:rPr lang="en-US" sz="2800" dirty="0"/>
              <a:t> or activate immune cells.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0434" y="286822"/>
            <a:ext cx="857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triggers</a:t>
            </a:r>
          </a:p>
        </p:txBody>
      </p:sp>
    </p:spTree>
    <p:extLst>
      <p:ext uri="{BB962C8B-B14F-4D97-AF65-F5344CB8AC3E}">
        <p14:creationId xmlns:p14="http://schemas.microsoft.com/office/powerpoint/2010/main" val="239349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Antibodies</a:t>
            </a:r>
            <a:r>
              <a:rPr lang="en-US" sz="2800" b="1" dirty="0" smtClean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en-US" b="1" dirty="0"/>
              <a:t>“Anti-”</a:t>
            </a:r>
            <a:r>
              <a:rPr lang="en-US" dirty="0"/>
              <a:t> (</a:t>
            </a:r>
            <a:r>
              <a:rPr lang="en-US" dirty="0">
                <a:solidFill>
                  <a:srgbClr val="FF0000"/>
                </a:solidFill>
              </a:rPr>
              <a:t>against</a:t>
            </a:r>
            <a:r>
              <a:rPr lang="en-US" dirty="0"/>
              <a:t>) + </a:t>
            </a:r>
            <a:r>
              <a:rPr lang="en-US" b="1" dirty="0"/>
              <a:t>“body”</a:t>
            </a:r>
            <a:r>
              <a:rPr lang="en-US" dirty="0"/>
              <a:t> (refers to “</a:t>
            </a:r>
            <a:r>
              <a:rPr lang="en-US" dirty="0">
                <a:solidFill>
                  <a:srgbClr val="FF0000"/>
                </a:solidFill>
              </a:rPr>
              <a:t>foreign body</a:t>
            </a:r>
            <a:r>
              <a:rPr lang="en-US" dirty="0"/>
              <a:t>” or invader).</a:t>
            </a:r>
            <a:br>
              <a:rPr lang="en-US" dirty="0"/>
            </a:br>
            <a:r>
              <a:rPr lang="en-US" dirty="0"/>
              <a:t>→ Meaning: </a:t>
            </a:r>
            <a:r>
              <a:rPr lang="en-US" b="1" dirty="0">
                <a:solidFill>
                  <a:srgbClr val="FF0000"/>
                </a:solidFill>
              </a:rPr>
              <a:t>substance against foreign bodies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special proteins</a:t>
            </a:r>
            <a:r>
              <a:rPr lang="en-US" dirty="0"/>
              <a:t> made by the immune system (</a:t>
            </a:r>
            <a:r>
              <a:rPr lang="en-US" b="1" dirty="0" smtClean="0"/>
              <a:t>B-lymphocytes</a:t>
            </a:r>
            <a:r>
              <a:rPr lang="en-US" dirty="0" smtClean="0"/>
              <a:t>) </a:t>
            </a:r>
            <a:r>
              <a:rPr lang="en-US" dirty="0"/>
              <a:t>that </a:t>
            </a:r>
            <a:r>
              <a:rPr lang="en-US" b="1" dirty="0"/>
              <a:t>recognize and neutralize antigens</a:t>
            </a:r>
            <a:r>
              <a:rPr lang="en-US" dirty="0"/>
              <a:t> (like bacteria, viruses, or toxins).</a:t>
            </a:r>
            <a:br>
              <a:rPr lang="en-US" dirty="0"/>
            </a:br>
            <a:r>
              <a:rPr lang="en-US" dirty="0"/>
              <a:t>They act like the body’s </a:t>
            </a:r>
            <a:r>
              <a:rPr lang="en-US" b="1" dirty="0"/>
              <a:t>“guided missiles”</a:t>
            </a:r>
            <a:r>
              <a:rPr lang="en-US" dirty="0"/>
              <a:t> against germs.</a:t>
            </a:r>
          </a:p>
        </p:txBody>
      </p:sp>
    </p:spTree>
    <p:extLst>
      <p:ext uri="{BB962C8B-B14F-4D97-AF65-F5344CB8AC3E}">
        <p14:creationId xmlns:p14="http://schemas.microsoft.com/office/powerpoint/2010/main" val="423704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Examples</a:t>
            </a:r>
            <a:r>
              <a:rPr lang="en-US" dirty="0"/>
              <a:t>:</a:t>
            </a:r>
          </a:p>
          <a:p>
            <a:r>
              <a:rPr lang="en-US" b="1" dirty="0">
                <a:solidFill>
                  <a:srgbClr val="FF0000"/>
                </a:solidFill>
              </a:rPr>
              <a:t>IgG</a:t>
            </a:r>
            <a:r>
              <a:rPr lang="en-US" dirty="0"/>
              <a:t> → most common antibody, protects against infections.</a:t>
            </a:r>
          </a:p>
          <a:p>
            <a:r>
              <a:rPr lang="en-US" b="1" dirty="0">
                <a:solidFill>
                  <a:srgbClr val="FF0000"/>
                </a:solidFill>
              </a:rPr>
              <a:t>IgA</a:t>
            </a:r>
            <a:r>
              <a:rPr lang="en-US" dirty="0"/>
              <a:t> → found in saliva, tears, breast milk 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IgE</a:t>
            </a:r>
            <a:r>
              <a:rPr lang="en-US" dirty="0"/>
              <a:t> → involved in </a:t>
            </a:r>
            <a:r>
              <a:rPr lang="en-US" b="1" dirty="0"/>
              <a:t>allergies</a:t>
            </a:r>
            <a:r>
              <a:rPr lang="en-US" dirty="0"/>
              <a:t> (e.g., reaction to pollen).</a:t>
            </a:r>
          </a:p>
          <a:p>
            <a:r>
              <a:rPr lang="en-US" b="1" dirty="0">
                <a:solidFill>
                  <a:srgbClr val="FF0000"/>
                </a:solidFill>
              </a:rPr>
              <a:t>IgM</a:t>
            </a:r>
            <a:r>
              <a:rPr lang="en-US" dirty="0"/>
              <a:t> → first antibody made during infection.</a:t>
            </a:r>
          </a:p>
          <a:p>
            <a:r>
              <a:rPr lang="en-US" b="1" dirty="0">
                <a:solidFill>
                  <a:srgbClr val="FF0000"/>
                </a:solidFill>
              </a:rPr>
              <a:t>IgD</a:t>
            </a:r>
            <a:r>
              <a:rPr lang="en-US" dirty="0"/>
              <a:t> → helps activate B cells.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088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185" y="2473693"/>
            <a:ext cx="7902341" cy="3734602"/>
          </a:xfrm>
        </p:spPr>
      </p:pic>
    </p:spTree>
    <p:extLst>
      <p:ext uri="{BB962C8B-B14F-4D97-AF65-F5344CB8AC3E}">
        <p14:creationId xmlns:p14="http://schemas.microsoft.com/office/powerpoint/2010/main" val="2826976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778" y="2557463"/>
            <a:ext cx="5898444" cy="3467952"/>
          </a:xfrm>
        </p:spPr>
      </p:pic>
    </p:spTree>
    <p:extLst>
      <p:ext uri="{BB962C8B-B14F-4D97-AF65-F5344CB8AC3E}">
        <p14:creationId xmlns:p14="http://schemas.microsoft.com/office/powerpoint/2010/main" val="3846185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113</TotalTime>
  <Words>452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Garamond</vt:lpstr>
      <vt:lpstr>Times New Roman</vt:lpstr>
      <vt:lpstr>Wingdings</vt:lpstr>
      <vt:lpstr>Organic</vt:lpstr>
      <vt:lpstr>Terminology</vt:lpstr>
      <vt:lpstr>Terminology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Sterilization and disinfection</dc:title>
  <dc:creator>ADMIN</dc:creator>
  <cp:lastModifiedBy>ADMIN</cp:lastModifiedBy>
  <cp:revision>10</cp:revision>
  <dcterms:created xsi:type="dcterms:W3CDTF">2025-10-01T04:04:59Z</dcterms:created>
  <dcterms:modified xsi:type="dcterms:W3CDTF">2026-09-21T05:45:49Z</dcterms:modified>
</cp:coreProperties>
</file>