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8" r:id="rId15"/>
    <p:sldId id="275" r:id="rId16"/>
    <p:sldId id="277"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6" d="100"/>
          <a:sy n="76"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2/20/2026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2/20/2026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2/20/2026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2/20/2026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691399"/>
          </a:xfrm>
        </p:spPr>
        <p:txBody>
          <a:bodyPr>
            <a:normAutofit/>
          </a:bodyPr>
          <a:lstStyle/>
          <a:p>
            <a:r>
              <a:rPr lang="en-US" b="1" dirty="0"/>
              <a:t>Article 29: Definition and Duty</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a:bodyPr>
          <a:lstStyle/>
          <a:p>
            <a:r>
              <a:rPr lang="en-US" sz="3200" dirty="0"/>
              <a:t>Article 29 names the principles and mandates that all state organs, authorities, and their agents must follow them within their functions. It requires annual reports by the President (for federal affairs) and Governors (for provinces) on implementation, to be discussed in Parliament or assemblies.​​</a:t>
            </a:r>
          </a:p>
          <a:p>
            <a:pPr marL="0" indent="0" algn="ctr">
              <a:buNone/>
            </a:pP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a:xfrm>
            <a:off x="1295401" y="1253065"/>
            <a:ext cx="9601196" cy="1303867"/>
          </a:xfrm>
        </p:spPr>
        <p:txBody>
          <a:bodyPr>
            <a:noAutofit/>
          </a:bodyPr>
          <a:lstStyle/>
          <a:p>
            <a:r>
              <a:rPr lang="en-US" b="1" dirty="0"/>
              <a:t>Key Principles (Articles 30-40)</a:t>
            </a:r>
            <a:br>
              <a:rPr lang="en-US" dirty="0"/>
            </a:b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95401" y="2412273"/>
            <a:ext cx="9601196" cy="3796937"/>
          </a:xfrm>
        </p:spPr>
        <p:txBody>
          <a:bodyPr>
            <a:normAutofit/>
          </a:bodyPr>
          <a:lstStyle/>
          <a:p>
            <a:pPr marL="0" indent="0">
              <a:buNone/>
            </a:pPr>
            <a:r>
              <a:rPr lang="en-US" dirty="0"/>
              <a:t>These articles direct the state toward specific goals.</a:t>
            </a:r>
          </a:p>
          <a:p>
            <a:pPr lvl="0"/>
            <a:r>
              <a:rPr lang="en-US" dirty="0"/>
              <a:t>Article 30: Assigns responsibility to achieve principles through legislation and policy.​</a:t>
            </a:r>
          </a:p>
          <a:p>
            <a:pPr lvl="0"/>
            <a:r>
              <a:rPr lang="en-US" dirty="0"/>
              <a:t>Article 31: Promotes Islamic teachings, enables Muslims to live per Quran/Sunnah, provides mosque access, and supports Islamic institutions.​</a:t>
            </a:r>
          </a:p>
          <a:p>
            <a:pPr lvl="0"/>
            <a:r>
              <a:rPr lang="en-US" dirty="0"/>
              <a:t>Article 32: Encourages local government institutions with elected representatives, prioritizing peasants, workers, and women.​</a:t>
            </a:r>
          </a:p>
          <a:p>
            <a:r>
              <a:rPr lang="en-US" dirty="0"/>
              <a:t>Article 33: Discourages parochial, racial, tribal, sectarian, or provincial biases.​</a:t>
            </a:r>
          </a:p>
          <a:p>
            <a:pPr lvl="0"/>
            <a:endParaRPr lang="en-US" dirty="0"/>
          </a:p>
          <a:p>
            <a:pPr lvl="0"/>
            <a:endParaRPr lang="en-US" dirty="0"/>
          </a:p>
          <a:p>
            <a:pPr marL="0" indent="0">
              <a:buNone/>
            </a:pP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US" b="1" dirty="0"/>
              <a:t>Key Principles (Articles 30-40)</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295401" y="2447109"/>
            <a:ext cx="9601196" cy="3979817"/>
          </a:xfrm>
        </p:spPr>
        <p:txBody>
          <a:bodyPr>
            <a:normAutofit lnSpcReduction="10000"/>
          </a:bodyPr>
          <a:lstStyle/>
          <a:p>
            <a:pPr lvl="0"/>
            <a:r>
              <a:rPr lang="en-US" dirty="0"/>
              <a:t>Article 34: Ensures women's full participation in national life.​</a:t>
            </a:r>
          </a:p>
          <a:p>
            <a:pPr lvl="0"/>
            <a:r>
              <a:rPr lang="en-US" dirty="0"/>
              <a:t>Article 35: Protects marriage, family, motherhood, and childhood.</a:t>
            </a:r>
          </a:p>
          <a:p>
            <a:pPr lvl="0"/>
            <a:r>
              <a:rPr lang="en-US" dirty="0"/>
              <a:t>Article 36: Safeguards minorities' rights and representation in services.</a:t>
            </a:r>
          </a:p>
          <a:p>
            <a:pPr lvl="0"/>
            <a:r>
              <a:rPr lang="en-US" dirty="0"/>
              <a:t>Article 37: Promotes social reform via education, reducing disparities, ending exploitation, and providing justice/law order.</a:t>
            </a:r>
          </a:p>
          <a:p>
            <a:pPr lvl="0"/>
            <a:r>
              <a:rPr lang="en-US" dirty="0"/>
              <a:t>Article 38: Secures welfare through adequate livelihood, health, education, and reduced inequality.​</a:t>
            </a:r>
          </a:p>
          <a:p>
            <a:pPr lvl="0"/>
            <a:r>
              <a:rPr lang="en-US" dirty="0"/>
              <a:t>Article 40: Strengthens international peace, supports self-determination, and aids oppressed nations.​</a:t>
            </a:r>
          </a:p>
          <a:p>
            <a:pPr lvl="0"/>
            <a:endParaRPr lang="en-US" dirty="0"/>
          </a:p>
          <a:p>
            <a:pPr marL="0" indent="0" algn="r">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a:xfrm>
            <a:off x="1295402" y="982131"/>
            <a:ext cx="9601196" cy="1752359"/>
          </a:xfrm>
        </p:spPr>
        <p:txBody>
          <a:bodyPr>
            <a:noAutofit/>
          </a:bodyPr>
          <a:lstStyle/>
          <a:p>
            <a:r>
              <a:rPr lang="en-US" b="1" dirty="0"/>
              <a:t>RESPONSIBILITIES OF PAKISTANI CITIZEN ARTICLE 5</a:t>
            </a:r>
            <a:br>
              <a:rPr lang="en-US" b="1" dirty="0"/>
            </a:br>
            <a:endParaRPr lang="en-US" b="1"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295401" y="2556932"/>
            <a:ext cx="9601196" cy="3573902"/>
          </a:xfrm>
        </p:spPr>
        <p:txBody>
          <a:bodyPr>
            <a:normAutofit fontScale="92500"/>
          </a:bodyPr>
          <a:lstStyle/>
          <a:p>
            <a:r>
              <a:rPr lang="en-US" sz="2500" dirty="0"/>
              <a:t>Article 5 of Pakistan's 1973 Constitution outlines core duties for citizens under the heading "Loyalty to State and obedience to Constitution and law."​</a:t>
            </a:r>
          </a:p>
          <a:p>
            <a:r>
              <a:rPr lang="en-US" sz="2500" dirty="0"/>
              <a:t>Key Provisions</a:t>
            </a:r>
          </a:p>
          <a:p>
            <a:r>
              <a:rPr lang="en-US" sz="2500" dirty="0"/>
              <a:t>Clause (1) states that loyalty to the State is the basic duty of every citizen.</a:t>
            </a:r>
            <a:br>
              <a:rPr lang="en-US" sz="2500" dirty="0"/>
            </a:br>
            <a:r>
              <a:rPr lang="en-US" sz="2500" dirty="0"/>
              <a:t>Clause (2) declares obedience to the Constitution and law as the inviolable obligation of every citizen, wherever they may be, and of every other person temporarily within Pakistan.</a:t>
            </a:r>
          </a:p>
          <a:p>
            <a:r>
              <a:rPr lang="en-US" sz="2500" dirty="0"/>
              <a:t>Loyalty Responsibilities</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AA69-0CE6-022D-AED4-02A061CDB228}"/>
              </a:ext>
            </a:extLst>
          </p:cNvPr>
          <p:cNvSpPr>
            <a:spLocks noGrp="1"/>
          </p:cNvSpPr>
          <p:nvPr>
            <p:ph type="title"/>
          </p:nvPr>
        </p:nvSpPr>
        <p:spPr>
          <a:xfrm>
            <a:off x="1295402" y="982132"/>
            <a:ext cx="9601196" cy="1574800"/>
          </a:xfrm>
        </p:spPr>
        <p:txBody>
          <a:bodyPr>
            <a:normAutofit fontScale="90000"/>
          </a:bodyPr>
          <a:lstStyle/>
          <a:p>
            <a:r>
              <a:rPr lang="en-US" b="1" dirty="0"/>
              <a:t>RESPONSIBILITIES OF PAKISTANI CITIZEN ARTICLE 5</a:t>
            </a:r>
            <a:br>
              <a:rPr lang="en-US" b="1" dirty="0"/>
            </a:br>
            <a:endParaRPr lang="en-US" dirty="0"/>
          </a:p>
        </p:txBody>
      </p:sp>
      <p:sp>
        <p:nvSpPr>
          <p:cNvPr id="3" name="Content Placeholder 2">
            <a:extLst>
              <a:ext uri="{FF2B5EF4-FFF2-40B4-BE49-F238E27FC236}">
                <a16:creationId xmlns:a16="http://schemas.microsoft.com/office/drawing/2014/main" id="{5D0E48FB-3EAB-871C-E16B-86355476FDCC}"/>
              </a:ext>
            </a:extLst>
          </p:cNvPr>
          <p:cNvSpPr>
            <a:spLocks noGrp="1"/>
          </p:cNvSpPr>
          <p:nvPr>
            <p:ph idx="1"/>
          </p:nvPr>
        </p:nvSpPr>
        <p:spPr/>
        <p:txBody>
          <a:bodyPr>
            <a:normAutofit fontScale="92500" lnSpcReduction="20000"/>
          </a:bodyPr>
          <a:lstStyle/>
          <a:p>
            <a:r>
              <a:rPr lang="en-US" dirty="0"/>
              <a:t>Citizens must demonstrate allegiance through patriotism, respect for state institutions, contribution to national welfare (like paying taxes or civic engagement), and readiness to defend the country.</a:t>
            </a:r>
            <a:br>
              <a:rPr lang="en-US" dirty="0"/>
            </a:br>
            <a:r>
              <a:rPr lang="en-US" dirty="0"/>
              <a:t>This fosters unity, supports development, and upholds sovereignty amid diverse populations.​</a:t>
            </a:r>
          </a:p>
          <a:p>
            <a:r>
              <a:rPr lang="en-US" dirty="0"/>
              <a:t>Obedience Duties</a:t>
            </a:r>
          </a:p>
          <a:p>
            <a:r>
              <a:rPr lang="en-US" dirty="0"/>
              <a:t>Individuals are bound to comply with constitutional principles and all enacted laws, including civil, criminal, and administrative ones.</a:t>
            </a:r>
            <a:br>
              <a:rPr lang="en-US" dirty="0"/>
            </a:br>
            <a:r>
              <a:rPr lang="en-US" dirty="0"/>
              <a:t>Respect extends to judiciary and law enforcement; disputes over rights should be resolved judicially rather than through defiance.</a:t>
            </a:r>
          </a:p>
          <a:p>
            <a:endParaRPr lang="en-US" dirty="0"/>
          </a:p>
        </p:txBody>
      </p:sp>
      <p:pic>
        <p:nvPicPr>
          <p:cNvPr id="4" name="Picture 3">
            <a:extLst>
              <a:ext uri="{FF2B5EF4-FFF2-40B4-BE49-F238E27FC236}">
                <a16:creationId xmlns:a16="http://schemas.microsoft.com/office/drawing/2014/main" id="{6B71E2F9-BE53-FD0F-1DDB-8927CD6F595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8570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a:xfrm>
            <a:off x="1295402" y="982132"/>
            <a:ext cx="9601196" cy="1574800"/>
          </a:xfrm>
        </p:spPr>
        <p:txBody>
          <a:bodyPr>
            <a:normAutofit/>
          </a:bodyPr>
          <a:lstStyle/>
          <a:p>
            <a:r>
              <a:rPr lang="en-US" b="1" dirty="0"/>
              <a:t>Purpose and Impact</a:t>
            </a:r>
            <a:br>
              <a:rPr lang="en-US" dirty="0"/>
            </a:b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lstStyle/>
          <a:p>
            <a:r>
              <a:rPr lang="en-US" sz="2800" dirty="0"/>
              <a:t>These principles guide policy-making toward equity, Islamization, and decentralization without legal enforceability, as clarified in Article 30(2). They influence legislation and executive actions, with annual reporting ensuring accountability.</a:t>
            </a:r>
          </a:p>
          <a:p>
            <a:pPr marL="0" indent="0">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20000"/>
          </a:bodyPr>
          <a:lstStyle/>
          <a:p>
            <a:r>
              <a:rPr lang="en-US" sz="2400" b="1" u="sng" dirty="0"/>
              <a:t>Instructor: Khalid Makhdoom </a:t>
            </a:r>
          </a:p>
          <a:p>
            <a:r>
              <a:rPr lang="en-US" sz="2400" b="1" u="sng" dirty="0"/>
              <a:t>Ideology and Constitution of Pakistan</a:t>
            </a:r>
          </a:p>
          <a:p>
            <a:r>
              <a:rPr lang="en-US" sz="2400" b="1" u="sng" dirty="0"/>
              <a:t> Course code : ICP-321</a:t>
            </a:r>
          </a:p>
          <a:p>
            <a:r>
              <a:rPr lang="en-US" sz="2400" b="1" u="sng" dirty="0"/>
              <a:t>Program: BS Applied Psychology</a:t>
            </a:r>
          </a:p>
          <a:p>
            <a:r>
              <a:rPr lang="en-US" sz="2400" b="1" u="sng"/>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FUNDAMENTAL RIGHTS, PRINCIPLES OF POLICY AND RESPONSIBILITIES </a:t>
            </a:r>
          </a:p>
        </p:txBody>
      </p:sp>
      <p:sp>
        <p:nvSpPr>
          <p:cNvPr id="3" name="Content Placeholder 2"/>
          <p:cNvSpPr>
            <a:spLocks noGrp="1"/>
          </p:cNvSpPr>
          <p:nvPr>
            <p:ph idx="1"/>
          </p:nvPr>
        </p:nvSpPr>
        <p:spPr>
          <a:xfrm>
            <a:off x="1295401" y="2569029"/>
            <a:ext cx="9601196" cy="4288971"/>
          </a:xfrm>
        </p:spPr>
        <p:txBody>
          <a:bodyPr>
            <a:normAutofit/>
          </a:bodyPr>
          <a:lstStyle/>
          <a:p>
            <a:r>
              <a:rPr lang="en-US" sz="3200" dirty="0"/>
              <a:t>Overview of fundamental rights guaranteed to citizens by the constitution of Pakistan 1973(article 8-28).</a:t>
            </a:r>
          </a:p>
          <a:p>
            <a:r>
              <a:rPr lang="en-US" sz="3200" dirty="0"/>
              <a:t>Overview of principles of policy ( article 29-40).</a:t>
            </a:r>
          </a:p>
          <a:p>
            <a:r>
              <a:rPr lang="en-US" sz="3200" dirty="0"/>
              <a:t>Responsibilities of the Pakistani citizens( article 5). </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717525"/>
          </a:xfrm>
        </p:spPr>
        <p:txBody>
          <a:bodyPr>
            <a:noAutofit/>
          </a:bodyPr>
          <a:lstStyle/>
          <a:p>
            <a:r>
              <a:rPr lang="en-US" sz="2800" b="1" dirty="0"/>
              <a:t>OVERVIEW OF FUNDAMENTAL RIGHTS GUARANTEED TO CITIZENS BY THE CONSTITUTION OF PAKISTAN 1973(ARTICLE 8-28)</a:t>
            </a:r>
            <a:br>
              <a:rPr lang="en-US" sz="3200" b="1" i="1" dirty="0"/>
            </a:br>
            <a:endParaRPr lang="en-US" sz="3200" b="1" i="1" dirty="0"/>
          </a:p>
        </p:txBody>
      </p:sp>
      <p:sp>
        <p:nvSpPr>
          <p:cNvPr id="3" name="Content Placeholder 2"/>
          <p:cNvSpPr>
            <a:spLocks noGrp="1"/>
          </p:cNvSpPr>
          <p:nvPr>
            <p:ph idx="1"/>
          </p:nvPr>
        </p:nvSpPr>
        <p:spPr>
          <a:xfrm>
            <a:off x="1295401" y="2473234"/>
            <a:ext cx="9601196" cy="3402634"/>
          </a:xfrm>
        </p:spPr>
        <p:txBody>
          <a:bodyPr>
            <a:normAutofit/>
          </a:bodyPr>
          <a:lstStyle/>
          <a:p>
            <a:pPr algn="ctr"/>
            <a:r>
              <a:rPr lang="en-US" sz="2800" dirty="0"/>
              <a:t>The Constitution of Pakistan (1973) guarantees fundamental rights to citizens primarily through Articles 8 to 28 in Chapter 1 of Part II, protecting individual liberties against state overreach. These rights are justiciable, meaning courts can enforce them, and any inconsistent laws are void under Article 8. They form the bedrock of democracy, ensuring equality, freedom, and dignity.​​</a:t>
            </a: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865571"/>
          </a:xfrm>
        </p:spPr>
        <p:txBody>
          <a:bodyPr>
            <a:noAutofit/>
          </a:bodyPr>
          <a:lstStyle/>
          <a:p>
            <a:r>
              <a:rPr lang="en-US" sz="4000" b="1" dirty="0"/>
              <a:t>CORE PROTECTIONS (ARTICLES 8-14)</a:t>
            </a:r>
            <a:br>
              <a:rPr lang="en-US" sz="4000" b="1" dirty="0"/>
            </a:br>
            <a:endParaRPr lang="en-US" sz="4000" b="1" dirty="0"/>
          </a:p>
        </p:txBody>
      </p:sp>
      <p:sp>
        <p:nvSpPr>
          <p:cNvPr id="3" name="Content Placeholder 2"/>
          <p:cNvSpPr>
            <a:spLocks noGrp="1"/>
          </p:cNvSpPr>
          <p:nvPr>
            <p:ph idx="1"/>
          </p:nvPr>
        </p:nvSpPr>
        <p:spPr>
          <a:xfrm>
            <a:off x="762000" y="2556932"/>
            <a:ext cx="10579100" cy="3318936"/>
          </a:xfrm>
        </p:spPr>
        <p:txBody>
          <a:bodyPr>
            <a:noAutofit/>
          </a:bodyPr>
          <a:lstStyle/>
          <a:p>
            <a:r>
              <a:rPr lang="en-US" sz="2800" dirty="0"/>
              <a:t>Article 8 declares laws inconsistent with fundamental rights void. Article 9 secures life and liberty only per law, while Article 10 provides arrest safeguards, including magistrate appearance within 24 hours. Article 11 prohibits slavery, forced labour, and child labour under 14 in hazardous work; Articles 12 and 13 protect against retrospective punishment, double jeopardy, and self-incrimination; Article 14 ensures dignity and privacy, banning torture.</a:t>
            </a:r>
          </a:p>
          <a:p>
            <a:pPr marL="0" indent="0">
              <a:buNone/>
            </a:pPr>
            <a:br>
              <a:rPr lang="en-US" sz="3200" dirty="0"/>
            </a:b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503138"/>
          </a:xfrm>
        </p:spPr>
        <p:txBody>
          <a:bodyPr>
            <a:normAutofit/>
          </a:bodyPr>
          <a:lstStyle/>
          <a:p>
            <a:r>
              <a:rPr lang="en-US" b="1" dirty="0"/>
              <a:t>FREEDOMS OF ACTION (ARTICLES 15-19)</a:t>
            </a:r>
          </a:p>
        </p:txBody>
      </p:sp>
      <p:sp>
        <p:nvSpPr>
          <p:cNvPr id="3" name="Content Placeholder 2"/>
          <p:cNvSpPr>
            <a:spLocks noGrp="1"/>
          </p:cNvSpPr>
          <p:nvPr>
            <p:ph idx="1"/>
          </p:nvPr>
        </p:nvSpPr>
        <p:spPr>
          <a:xfrm>
            <a:off x="1295401" y="2556931"/>
            <a:ext cx="9601196" cy="3991915"/>
          </a:xfrm>
        </p:spPr>
        <p:txBody>
          <a:bodyPr>
            <a:normAutofit lnSpcReduction="10000"/>
          </a:bodyPr>
          <a:lstStyle/>
          <a:p>
            <a:r>
              <a:rPr lang="en-US" sz="3200" dirty="0"/>
              <a:t>Citizens enjoy freedom of movement (Article 15), peaceful assembly (Article 16), association (Article 17), and trade or profession (Article 18), subject to reasonable public interest restrictions. Article 19 guarantees speech, expression, and press freedom, with limits for Islam's glory, security, or morality; Article 19A adds right to information.</a:t>
            </a:r>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574800"/>
          </a:xfrm>
        </p:spPr>
        <p:txBody>
          <a:bodyPr>
            <a:normAutofit fontScale="90000"/>
          </a:bodyPr>
          <a:lstStyle/>
          <a:p>
            <a:r>
              <a:rPr lang="en-US" sz="4000" b="1" dirty="0"/>
              <a:t>RELIGIOUS AND EQUALITY RIGHTS (ARTICLES 20-28)</a:t>
            </a:r>
            <a:br>
              <a:rPr lang="en-US" sz="4000" b="1" dirty="0"/>
            </a:br>
            <a:endParaRPr lang="en-US" sz="4000" b="1" dirty="0"/>
          </a:p>
        </p:txBody>
      </p:sp>
      <p:sp>
        <p:nvSpPr>
          <p:cNvPr id="3" name="Content Placeholder 2"/>
          <p:cNvSpPr>
            <a:spLocks noGrp="1"/>
          </p:cNvSpPr>
          <p:nvPr>
            <p:ph idx="1"/>
          </p:nvPr>
        </p:nvSpPr>
        <p:spPr>
          <a:xfrm>
            <a:off x="1295401" y="2556932"/>
            <a:ext cx="9601196" cy="3626154"/>
          </a:xfrm>
        </p:spPr>
        <p:txBody>
          <a:bodyPr>
            <a:noAutofit/>
          </a:bodyPr>
          <a:lstStyle/>
          <a:p>
            <a:r>
              <a:rPr lang="en-US" sz="2800" dirty="0"/>
              <a:t>Articles 20-22 protect religious freedom, management of institutions, no compelled religious tax, and educational safeguards. Property rights are under Articles 23-24; Article 25 mandates equality, entitling all to equal legal protection without discrimination by sex, race, etc., with Article 25A providing free compulsory education for ages 5-16. Articles 26-27 ban public place and service discrimination; Article 28 preserves language, script, and culture.​​​</a:t>
            </a:r>
          </a:p>
          <a:p>
            <a:pPr marL="0" indent="0">
              <a:buNone/>
            </a:pPr>
            <a:br>
              <a:rPr lang="en-US" sz="2800" dirty="0"/>
            </a:br>
            <a:endParaRPr lang="en-US" sz="32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2039742"/>
          </a:xfrm>
        </p:spPr>
        <p:txBody>
          <a:bodyPr>
            <a:noAutofit/>
          </a:bodyPr>
          <a:lstStyle/>
          <a:p>
            <a:r>
              <a:rPr lang="en-US" sz="3600" b="1" dirty="0"/>
              <a:t>OVERVIEW OF PRINCIPLES OF POLICY ARTICLE 29 40</a:t>
            </a:r>
            <a:br>
              <a:rPr lang="en-US" sz="3600" b="1" dirty="0"/>
            </a:br>
            <a:endParaRPr lang="en-US" sz="36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a:bodyPr>
          <a:lstStyle/>
          <a:p>
            <a:r>
              <a:rPr lang="en-US" sz="3200" dirty="0"/>
              <a:t>Articles 29 to 40 of Pakistan's 1973 Constitution outline the Principles of Policy, which serve as guiding ideals for state governance. These non-justiciable directives emphasize Islamic values, social justice, and democratic welfare without enabling direct court enforcement.​​</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16024</TotalTime>
  <Words>935</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Garamond</vt:lpstr>
      <vt:lpstr>Organic</vt:lpstr>
      <vt:lpstr>بسم اللہ الرحمٰن الرحیم</vt:lpstr>
      <vt:lpstr>PowerPoint Presentation</vt:lpstr>
      <vt:lpstr>PAKISTAN STUDIES </vt:lpstr>
      <vt:lpstr>FUNDAMENTAL RIGHTS, PRINCIPLES OF POLICY AND RESPONSIBILITIES </vt:lpstr>
      <vt:lpstr>OVERVIEW OF FUNDAMENTAL RIGHTS GUARANTEED TO CITIZENS BY THE CONSTITUTION OF PAKISTAN 1973(ARTICLE 8-28) </vt:lpstr>
      <vt:lpstr>CORE PROTECTIONS (ARTICLES 8-14) </vt:lpstr>
      <vt:lpstr>FREEDOMS OF ACTION (ARTICLES 15-19)</vt:lpstr>
      <vt:lpstr>RELIGIOUS AND EQUALITY RIGHTS (ARTICLES 20-28) </vt:lpstr>
      <vt:lpstr>OVERVIEW OF PRINCIPLES OF POLICY ARTICLE 29 40 </vt:lpstr>
      <vt:lpstr>Article 29: Definition and Duty </vt:lpstr>
      <vt:lpstr>Key Principles (Articles 30-40) </vt:lpstr>
      <vt:lpstr>Key Principles (Articles 30-40)</vt:lpstr>
      <vt:lpstr>RESPONSIBILITIES OF PAKISTANI CITIZEN ARTICLE 5 </vt:lpstr>
      <vt:lpstr>RESPONSIBILITIES OF PAKISTANI CITIZEN ARTICLE 5 </vt:lpstr>
      <vt:lpstr>Purpose and Impact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48</cp:revision>
  <dcterms:created xsi:type="dcterms:W3CDTF">2025-11-19T16:25:00Z</dcterms:created>
  <dcterms:modified xsi:type="dcterms:W3CDTF">2026-02-20T17:21:24Z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