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7/6/2026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AC0DB-6BB5-39D1-626F-50C37E7D6B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Physiology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2D21A2-DAED-039F-7423-76A2A8BC2D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DPT</a:t>
            </a:r>
          </a:p>
          <a:p>
            <a:r>
              <a:rPr lang="en-US" dirty="0"/>
              <a:t>Awais Hamza</a:t>
            </a:r>
          </a:p>
        </p:txBody>
      </p:sp>
    </p:spTree>
    <p:extLst>
      <p:ext uri="{BB962C8B-B14F-4D97-AF65-F5344CB8AC3E}">
        <p14:creationId xmlns:p14="http://schemas.microsoft.com/office/powerpoint/2010/main" val="4276660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C7600-6C33-CAC7-439F-F0E027233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Mechanism of Action of Aldosterone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AB83C8-8B35-80BD-5AFB-5D315EFB1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Aldosterone is lipid soluble</a:t>
            </a:r>
          </a:p>
          <a:p>
            <a:r>
              <a:rPr lang="en-US" dirty="0"/>
              <a:t>Diffuses across cell membrane </a:t>
            </a:r>
          </a:p>
          <a:p>
            <a:r>
              <a:rPr lang="en-US" dirty="0"/>
              <a:t>Binds intracellular mineralocorticoid receptor </a:t>
            </a:r>
          </a:p>
          <a:p>
            <a:r>
              <a:rPr lang="en-US" dirty="0"/>
              <a:t>Hormone-receptor complex enters nucleus </a:t>
            </a:r>
          </a:p>
          <a:p>
            <a:r>
              <a:rPr lang="en-US" dirty="0"/>
              <a:t>Activates gene transcription </a:t>
            </a:r>
          </a:p>
          <a:p>
            <a:r>
              <a:rPr lang="en-US" dirty="0"/>
              <a:t>Increases synthesis of: </a:t>
            </a:r>
          </a:p>
          <a:p>
            <a:r>
              <a:rPr lang="en-US" dirty="0"/>
              <a:t>ENaC sodium channels </a:t>
            </a:r>
          </a:p>
          <a:p>
            <a:r>
              <a:rPr lang="en-US" dirty="0"/>
              <a:t>Na⁺/K⁺ ATPase </a:t>
            </a:r>
          </a:p>
          <a:p>
            <a:r>
              <a:rPr lang="en-US" dirty="0"/>
              <a:t>Mitochondrial enzymes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931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DDA24-544F-3F78-BD70-D083FA767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Mechanism of Action of Aldosterone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A596D-1E07-0345-161A-38D6F6AA8E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Result</a:t>
            </a:r>
          </a:p>
          <a:p>
            <a:r>
              <a:rPr lang="en-US" dirty="0"/>
              <a:t>Increased sodium absorption </a:t>
            </a:r>
          </a:p>
          <a:p>
            <a:r>
              <a:rPr lang="en-US" dirty="0"/>
              <a:t>Increased potassium secretion </a:t>
            </a:r>
          </a:p>
          <a:p>
            <a:r>
              <a:rPr lang="en-US" dirty="0"/>
              <a:t>Increased blood volume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049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11D67-DE76-168A-5369-F6D8B1A3B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Glucocorticoid: Cortisol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497792-EC31-5896-3686-28FA6F20B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Source</a:t>
            </a:r>
          </a:p>
          <a:p>
            <a:r>
              <a:rPr lang="en-US" dirty="0"/>
              <a:t>Zona fasciculata</a:t>
            </a:r>
          </a:p>
          <a:p>
            <a:r>
              <a:rPr lang="en-US" b="1" dirty="0"/>
              <a:t>Stress Hormone</a:t>
            </a:r>
          </a:p>
          <a:p>
            <a:r>
              <a:rPr lang="en-US" dirty="0"/>
              <a:t>Released during:</a:t>
            </a:r>
          </a:p>
          <a:p>
            <a:r>
              <a:rPr lang="en-US" dirty="0"/>
              <a:t>Infection </a:t>
            </a:r>
          </a:p>
          <a:p>
            <a:r>
              <a:rPr lang="en-US" dirty="0"/>
              <a:t>Trauma </a:t>
            </a:r>
          </a:p>
          <a:p>
            <a:r>
              <a:rPr lang="en-US" dirty="0"/>
              <a:t>Surgery </a:t>
            </a:r>
          </a:p>
          <a:p>
            <a:r>
              <a:rPr lang="en-US" dirty="0"/>
              <a:t>Exercise </a:t>
            </a:r>
          </a:p>
          <a:p>
            <a:r>
              <a:rPr lang="en-US" dirty="0"/>
              <a:t>Hypoglycemia </a:t>
            </a:r>
          </a:p>
          <a:p>
            <a:r>
              <a:rPr lang="en-US" dirty="0"/>
              <a:t>Emotional stress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954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818D1-3CD8-E6BB-AD1D-278DF8D26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Glucocorticoid: Cortisol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9150FC-F4C7-6CD6-361F-7AE247FC4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Major Actions</a:t>
            </a:r>
          </a:p>
          <a:p>
            <a:r>
              <a:rPr lang="en-US" dirty="0"/>
              <a:t>Raises blood glucose </a:t>
            </a:r>
          </a:p>
          <a:p>
            <a:r>
              <a:rPr lang="en-US" dirty="0"/>
              <a:t>Protein catabolism </a:t>
            </a:r>
          </a:p>
          <a:p>
            <a:r>
              <a:rPr lang="en-US" dirty="0"/>
              <a:t>Fat mobilization </a:t>
            </a:r>
          </a:p>
          <a:p>
            <a:r>
              <a:rPr lang="en-US" dirty="0"/>
              <a:t>Anti-inflammatory effects </a:t>
            </a:r>
          </a:p>
          <a:p>
            <a:r>
              <a:rPr lang="en-US" dirty="0"/>
              <a:t>Immunosuppression </a:t>
            </a:r>
          </a:p>
          <a:p>
            <a:r>
              <a:rPr lang="en-US" dirty="0"/>
              <a:t>Helps body adapt to stress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05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10E77-DAC1-66CF-C901-553513EB0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Metabolic Actions of Cortisol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6B1FAD-4A6D-35CB-0E4C-42D9C2C3F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Carbohydrate Metabolism</a:t>
            </a:r>
          </a:p>
          <a:p>
            <a:r>
              <a:rPr lang="en-US" dirty="0"/>
              <a:t>Stimulates gluconeogenesis </a:t>
            </a:r>
          </a:p>
          <a:p>
            <a:r>
              <a:rPr lang="en-US" dirty="0"/>
              <a:t>Decreases glucose uptake </a:t>
            </a:r>
          </a:p>
          <a:p>
            <a:r>
              <a:rPr lang="en-US" dirty="0"/>
              <a:t>Causes hyperglycemia </a:t>
            </a:r>
          </a:p>
          <a:p>
            <a:r>
              <a:rPr lang="en-US" b="1" dirty="0"/>
              <a:t>Protein Metabolism</a:t>
            </a:r>
          </a:p>
          <a:p>
            <a:r>
              <a:rPr lang="en-US" dirty="0"/>
              <a:t>Protein breakdown </a:t>
            </a:r>
          </a:p>
          <a:p>
            <a:r>
              <a:rPr lang="en-US" dirty="0"/>
              <a:t>Muscle wasting </a:t>
            </a:r>
          </a:p>
          <a:p>
            <a:r>
              <a:rPr lang="en-US" dirty="0"/>
              <a:t>Negative nitrogen balance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9481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03CA1-BCE9-6498-2CA6-00B637D21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Metabolic Actions of Cortisol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A42BE-CD3E-6A4F-7173-41AB9B505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Fat Metabolism</a:t>
            </a:r>
          </a:p>
          <a:p>
            <a:r>
              <a:rPr lang="en-US" dirty="0"/>
              <a:t>Lipolysis </a:t>
            </a:r>
          </a:p>
          <a:p>
            <a:r>
              <a:rPr lang="en-US" dirty="0"/>
              <a:t>Increased free fatty acids </a:t>
            </a:r>
          </a:p>
          <a:p>
            <a:r>
              <a:rPr lang="en-US" dirty="0"/>
              <a:t>Redistribution of fat </a:t>
            </a:r>
          </a:p>
          <a:p>
            <a:r>
              <a:rPr lang="en-US" dirty="0"/>
              <a:t>Example:</a:t>
            </a:r>
          </a:p>
          <a:p>
            <a:r>
              <a:rPr lang="en-US" dirty="0"/>
              <a:t>Moon face </a:t>
            </a:r>
          </a:p>
          <a:p>
            <a:r>
              <a:rPr lang="en-US" dirty="0"/>
              <a:t>Buffalo hump </a:t>
            </a:r>
          </a:p>
          <a:p>
            <a:r>
              <a:rPr lang="en-US" dirty="0"/>
              <a:t>Truncal obesity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7692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E5388-3F00-299E-5425-F48097006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Physiological Actions of Cortisol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5AAA8-57D6-807D-ADE5-FF43FA5E3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Cardiovascular</a:t>
            </a:r>
          </a:p>
          <a:p>
            <a:r>
              <a:rPr lang="en-US" dirty="0"/>
              <a:t>Maintains vascular responsiveness to catecholamines </a:t>
            </a:r>
          </a:p>
          <a:p>
            <a:r>
              <a:rPr lang="en-US" b="1" dirty="0"/>
              <a:t>Immune System</a:t>
            </a:r>
          </a:p>
          <a:p>
            <a:r>
              <a:rPr lang="en-US" dirty="0"/>
              <a:t>Suppresses cytokine production </a:t>
            </a:r>
          </a:p>
          <a:p>
            <a:r>
              <a:rPr lang="en-US" dirty="0"/>
              <a:t>Reduces lymphocyte activity </a:t>
            </a:r>
          </a:p>
          <a:p>
            <a:r>
              <a:rPr lang="en-US" dirty="0"/>
              <a:t>Decreases inflammation</a:t>
            </a:r>
          </a:p>
          <a:p>
            <a:endParaRPr lang="en-US" dirty="0"/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5" name="Slide Zoom 4">
                <a:extLst>
                  <a:ext uri="{FF2B5EF4-FFF2-40B4-BE49-F238E27FC236}">
                    <a16:creationId xmlns:a16="http://schemas.microsoft.com/office/drawing/2014/main" id="{88E2E504-D8E4-24C5-E9A1-A3B13FD5377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42480148"/>
                  </p:ext>
                </p:extLst>
              </p:nvPr>
            </p:nvGraphicFramePr>
            <p:xfrm>
              <a:off x="-2114616" y="4187877"/>
              <a:ext cx="3048000" cy="1714500"/>
            </p:xfrm>
            <a:graphic>
              <a:graphicData uri="http://schemas.microsoft.com/office/powerpoint/2016/slidezoom">
                <pslz:sldZm>
                  <pslz:sldZmObj sldId="272" cId="3488949251">
                    <pslz:zmPr id="{B3080F8D-CDC8-4E11-AC4C-44C7B8D867F5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5" name="Slide Zoom 4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88E2E504-D8E4-24C5-E9A1-A3B13FD5377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-2114616" y="4187877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64369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B447F-DAD6-F922-A9BD-B3F0EAF62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Physiological Actions of Cortisol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F6D39-72B9-989D-F356-AA45BC77B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Bone</a:t>
            </a:r>
          </a:p>
          <a:p>
            <a:r>
              <a:rPr lang="en-US" dirty="0"/>
              <a:t>Inhibits osteoblast activity </a:t>
            </a:r>
          </a:p>
          <a:p>
            <a:r>
              <a:rPr lang="en-US" dirty="0"/>
              <a:t>Decreases calcium absorption </a:t>
            </a:r>
          </a:p>
          <a:p>
            <a:r>
              <a:rPr lang="en-US" dirty="0"/>
              <a:t>Causes osteoporosis </a:t>
            </a:r>
          </a:p>
          <a:p>
            <a:r>
              <a:rPr lang="en-US" b="1" dirty="0"/>
              <a:t>CNS</a:t>
            </a:r>
          </a:p>
          <a:p>
            <a:r>
              <a:rPr lang="en-US" dirty="0"/>
              <a:t>Influences mood </a:t>
            </a:r>
          </a:p>
          <a:p>
            <a:r>
              <a:rPr lang="en-US" dirty="0"/>
              <a:t>Memory </a:t>
            </a:r>
          </a:p>
          <a:p>
            <a:r>
              <a:rPr lang="en-US" dirty="0"/>
              <a:t>Appetite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9492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F8E54-941C-85C8-5AA6-955F2C34E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Mechanism of Action of Cortisol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31512-BF7A-D477-DD08-2972210EA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Cortisol is lipid soluble</a:t>
            </a:r>
          </a:p>
          <a:p>
            <a:r>
              <a:rPr lang="en-US" dirty="0"/>
              <a:t>Diffuses into cell </a:t>
            </a:r>
          </a:p>
          <a:p>
            <a:r>
              <a:rPr lang="en-US" dirty="0"/>
              <a:t>Binds glucocorticoid receptor </a:t>
            </a:r>
          </a:p>
          <a:p>
            <a:r>
              <a:rPr lang="en-US" dirty="0"/>
              <a:t>Hormone-receptor complex enters nucleus </a:t>
            </a:r>
          </a:p>
          <a:p>
            <a:r>
              <a:rPr lang="en-US" dirty="0"/>
              <a:t>Binds glucocorticoid response elements (GRE) </a:t>
            </a:r>
          </a:p>
          <a:p>
            <a:r>
              <a:rPr lang="en-US" dirty="0"/>
              <a:t>Alters gene transcription </a:t>
            </a:r>
          </a:p>
          <a:p>
            <a:r>
              <a:rPr lang="en-US" b="1" dirty="0"/>
              <a:t>Time Course</a:t>
            </a:r>
          </a:p>
          <a:p>
            <a:r>
              <a:rPr lang="en-US" dirty="0"/>
              <a:t>Slow onset </a:t>
            </a:r>
          </a:p>
          <a:p>
            <a:r>
              <a:rPr lang="en-US" dirty="0"/>
              <a:t>Long-lasting effects </a:t>
            </a:r>
          </a:p>
          <a:p>
            <a:r>
              <a:rPr lang="en-US" dirty="0"/>
              <a:t>Produces new proteins that modify cellular function.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1430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94E17-174A-7E35-318F-130F77B1F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Adrenal Androgens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95424-D983-B2FC-8445-090C92232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Source</a:t>
            </a:r>
          </a:p>
          <a:p>
            <a:r>
              <a:rPr lang="en-US" dirty="0"/>
              <a:t>Zona reticularis</a:t>
            </a:r>
          </a:p>
          <a:p>
            <a:r>
              <a:rPr lang="en-US" dirty="0"/>
              <a:t>Major hormones:</a:t>
            </a:r>
          </a:p>
          <a:p>
            <a:r>
              <a:rPr lang="en-US" dirty="0"/>
              <a:t>DHEA </a:t>
            </a:r>
          </a:p>
          <a:p>
            <a:r>
              <a:rPr lang="en-US" dirty="0"/>
              <a:t>DHEA-S </a:t>
            </a:r>
          </a:p>
          <a:p>
            <a:r>
              <a:rPr lang="en-US" dirty="0"/>
              <a:t>Androstenedione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811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E5DA3-8A6A-5723-6FC3-EBBF256FA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the Adrenal Gland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BE5B9-32C8-A819-2909-49BC159CB0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Location</a:t>
            </a:r>
          </a:p>
          <a:p>
            <a:r>
              <a:rPr lang="en-US" dirty="0"/>
              <a:t>Paired endocrine glands located on superior poles of kidneys </a:t>
            </a:r>
          </a:p>
          <a:p>
            <a:r>
              <a:rPr lang="en-US" dirty="0"/>
              <a:t>Weight: 4–6 g each </a:t>
            </a:r>
          </a:p>
          <a:p>
            <a:r>
              <a:rPr lang="en-US" dirty="0"/>
              <a:t>Rich vascular supply </a:t>
            </a:r>
          </a:p>
          <a:p>
            <a:r>
              <a:rPr lang="en-US" b="1" dirty="0"/>
              <a:t>Structure</a:t>
            </a:r>
          </a:p>
          <a:p>
            <a:r>
              <a:rPr lang="en-US" dirty="0"/>
              <a:t>Two embryologically different parts:</a:t>
            </a:r>
          </a:p>
          <a:p>
            <a:r>
              <a:rPr lang="en-US" b="1" dirty="0"/>
              <a:t>Adrenal Cortex (80–90%)</a:t>
            </a:r>
            <a:endParaRPr lang="en-US" dirty="0"/>
          </a:p>
          <a:p>
            <a:r>
              <a:rPr lang="en-US" dirty="0"/>
              <a:t>Mesodermal origin and Produces steroid hormones </a:t>
            </a:r>
          </a:p>
          <a:p>
            <a:r>
              <a:rPr lang="en-US" b="1" dirty="0"/>
              <a:t>Adrenal Medulla (10–20%)</a:t>
            </a:r>
            <a:endParaRPr lang="en-US" dirty="0"/>
          </a:p>
          <a:p>
            <a:r>
              <a:rPr lang="en-US" dirty="0"/>
              <a:t>Neural crest origin </a:t>
            </a:r>
          </a:p>
          <a:p>
            <a:r>
              <a:rPr lang="en-US" dirty="0"/>
              <a:t>Produces catecholamines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6620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62513-A03B-56FF-D61A-0E17C3C3F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Adrenal Androgens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8A5F8E-5841-B86F-F5BA-431B3C6FF9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Functions</a:t>
            </a:r>
          </a:p>
          <a:p>
            <a:r>
              <a:rPr lang="en-US" dirty="0"/>
              <a:t>Females</a:t>
            </a:r>
          </a:p>
          <a:p>
            <a:r>
              <a:rPr lang="en-US" dirty="0"/>
              <a:t>Pubic hair </a:t>
            </a:r>
          </a:p>
          <a:p>
            <a:r>
              <a:rPr lang="en-US" dirty="0"/>
              <a:t>Axillary hair </a:t>
            </a:r>
          </a:p>
          <a:p>
            <a:r>
              <a:rPr lang="en-US" dirty="0"/>
              <a:t>Libido </a:t>
            </a:r>
          </a:p>
          <a:p>
            <a:r>
              <a:rPr lang="en-US" dirty="0"/>
              <a:t>Males</a:t>
            </a:r>
          </a:p>
          <a:p>
            <a:r>
              <a:rPr lang="en-US" dirty="0"/>
              <a:t>Minor role because testes produce testosterone </a:t>
            </a:r>
          </a:p>
          <a:p>
            <a:r>
              <a:rPr lang="en-US" b="1" dirty="0"/>
              <a:t>Regulation</a:t>
            </a:r>
          </a:p>
          <a:p>
            <a:r>
              <a:rPr lang="en-US" dirty="0"/>
              <a:t>Primarily by ACTH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3079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1722A-1E25-4DE1-8594-8C29592DE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Adrenal Medulla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089660-8021-5A91-7A83-BB68A5349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Structure</a:t>
            </a:r>
          </a:p>
          <a:p>
            <a:r>
              <a:rPr lang="en-US" dirty="0"/>
              <a:t>Contains chromaffin cells</a:t>
            </a:r>
          </a:p>
          <a:p>
            <a:r>
              <a:rPr lang="en-US" b="1" dirty="0"/>
              <a:t>Embryological Origin</a:t>
            </a:r>
          </a:p>
          <a:p>
            <a:r>
              <a:rPr lang="en-US" dirty="0"/>
              <a:t>Neural crest</a:t>
            </a:r>
          </a:p>
          <a:p>
            <a:r>
              <a:rPr lang="en-US" dirty="0"/>
              <a:t>Acts as a modified sympathetic ganglion.</a:t>
            </a:r>
          </a:p>
          <a:p>
            <a:r>
              <a:rPr lang="en-US" b="1" dirty="0"/>
              <a:t>Hormones Secreted</a:t>
            </a:r>
          </a:p>
          <a:p>
            <a:r>
              <a:rPr lang="en-US" dirty="0"/>
              <a:t>Epinephrine (80%) </a:t>
            </a:r>
          </a:p>
          <a:p>
            <a:r>
              <a:rPr lang="en-US" dirty="0"/>
              <a:t>Norepinephrine (20%)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4540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77490-15BB-49E6-DE5A-73C7A00F0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Adrenal Medulla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695EB-70DC-314D-3FC7-EAE0DFFFA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Precursor</a:t>
            </a:r>
          </a:p>
          <a:p>
            <a:r>
              <a:rPr lang="en-US" dirty="0"/>
              <a:t>Tyrosine</a:t>
            </a:r>
          </a:p>
          <a:p>
            <a:r>
              <a:rPr lang="en-US" dirty="0"/>
              <a:t>↓</a:t>
            </a:r>
          </a:p>
          <a:p>
            <a:r>
              <a:rPr lang="en-US" dirty="0"/>
              <a:t>DOPA</a:t>
            </a:r>
          </a:p>
          <a:p>
            <a:r>
              <a:rPr lang="en-US" dirty="0"/>
              <a:t>↓</a:t>
            </a:r>
          </a:p>
          <a:p>
            <a:r>
              <a:rPr lang="en-US" dirty="0"/>
              <a:t>Dopamine</a:t>
            </a:r>
          </a:p>
          <a:p>
            <a:r>
              <a:rPr lang="en-US" dirty="0"/>
              <a:t>↓</a:t>
            </a:r>
          </a:p>
          <a:p>
            <a:r>
              <a:rPr lang="en-US" dirty="0"/>
              <a:t>Norepinephrine</a:t>
            </a:r>
          </a:p>
          <a:p>
            <a:r>
              <a:rPr lang="en-US" dirty="0"/>
              <a:t>↓</a:t>
            </a:r>
          </a:p>
          <a:p>
            <a:r>
              <a:rPr lang="en-US" dirty="0"/>
              <a:t>Epinephrine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1152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C442B-E46D-1091-B3C2-E740E04FA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Regulation of Catecholamine Secretion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3D94B-EA77-7563-4628-46BD0FDAC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b="1" dirty="0"/>
              <a:t>Stimulus</a:t>
            </a:r>
          </a:p>
          <a:p>
            <a:r>
              <a:rPr lang="en-US" dirty="0"/>
              <a:t>Sympathetic nervous system</a:t>
            </a:r>
          </a:p>
          <a:p>
            <a:r>
              <a:rPr lang="en-US" dirty="0"/>
              <a:t>Preganglionic sympathetic fibers release:</a:t>
            </a:r>
          </a:p>
          <a:p>
            <a:r>
              <a:rPr lang="en-US" dirty="0"/>
              <a:t>Acetylcholine</a:t>
            </a:r>
          </a:p>
          <a:p>
            <a:r>
              <a:rPr lang="en-US" dirty="0"/>
              <a:t>↓</a:t>
            </a:r>
          </a:p>
          <a:p>
            <a:r>
              <a:rPr lang="en-US" dirty="0"/>
              <a:t>Chromaffin cells</a:t>
            </a:r>
          </a:p>
          <a:p>
            <a:r>
              <a:rPr lang="en-US" dirty="0"/>
              <a:t>↓</a:t>
            </a:r>
          </a:p>
          <a:p>
            <a:r>
              <a:rPr lang="en-US" dirty="0"/>
              <a:t>Catecholamine secretion</a:t>
            </a:r>
          </a:p>
          <a:p>
            <a:r>
              <a:rPr lang="en-US" dirty="0"/>
              <a:t>Occurs during:</a:t>
            </a:r>
          </a:p>
          <a:p>
            <a:r>
              <a:rPr lang="en-US" dirty="0"/>
              <a:t>Exercise </a:t>
            </a:r>
          </a:p>
          <a:p>
            <a:r>
              <a:rPr lang="en-US" dirty="0"/>
              <a:t>Fear </a:t>
            </a:r>
          </a:p>
          <a:p>
            <a:r>
              <a:rPr lang="en-US" dirty="0"/>
              <a:t>Pain </a:t>
            </a:r>
          </a:p>
          <a:p>
            <a:r>
              <a:rPr lang="en-US" dirty="0"/>
              <a:t>Hemorrhage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5577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4A991-D4BC-3E1F-7E04-69368FED1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1253065"/>
            <a:ext cx="9601196" cy="1303867"/>
          </a:xfrm>
        </p:spPr>
        <p:txBody>
          <a:bodyPr/>
          <a:lstStyle/>
          <a:p>
            <a:r>
              <a:rPr lang="en-US" dirty="0"/>
              <a:t>Physiological Functions of Catecholamines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49A1B9-7665-E768-FD2C-85A2F88A1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Cardiovascular</a:t>
            </a:r>
          </a:p>
          <a:p>
            <a:r>
              <a:rPr lang="en-US" dirty="0"/>
              <a:t>Increased heart rate </a:t>
            </a:r>
          </a:p>
          <a:p>
            <a:r>
              <a:rPr lang="en-US" dirty="0"/>
              <a:t>Increased cardiac output </a:t>
            </a:r>
          </a:p>
          <a:p>
            <a:r>
              <a:rPr lang="en-US" dirty="0"/>
              <a:t>Vasoconstriction </a:t>
            </a:r>
          </a:p>
          <a:p>
            <a:r>
              <a:rPr lang="en-US" dirty="0"/>
              <a:t>Increased blood pressure </a:t>
            </a:r>
          </a:p>
          <a:p>
            <a:r>
              <a:rPr lang="en-US" b="1" dirty="0"/>
              <a:t>Respiratory</a:t>
            </a:r>
          </a:p>
          <a:p>
            <a:r>
              <a:rPr lang="en-US" dirty="0"/>
              <a:t>Bronchodilation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5483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9C4B6-9869-C222-F2B5-B5694C12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Physiological Functions of Catecholamines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FBFA6-1343-0150-CB34-11D6C2CC49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Metabolism</a:t>
            </a:r>
          </a:p>
          <a:p>
            <a:r>
              <a:rPr lang="en-US" dirty="0"/>
              <a:t>Glycogenolysis </a:t>
            </a:r>
          </a:p>
          <a:p>
            <a:r>
              <a:rPr lang="en-US" dirty="0"/>
              <a:t>Lipolysis </a:t>
            </a:r>
          </a:p>
          <a:p>
            <a:r>
              <a:rPr lang="en-US" dirty="0"/>
              <a:t>Gluconeogenesis </a:t>
            </a:r>
          </a:p>
          <a:p>
            <a:r>
              <a:rPr lang="en-US" b="1" dirty="0"/>
              <a:t>Eye</a:t>
            </a:r>
          </a:p>
          <a:p>
            <a:r>
              <a:rPr lang="en-US" dirty="0"/>
              <a:t>Pupillary dilation </a:t>
            </a:r>
          </a:p>
          <a:p>
            <a:r>
              <a:rPr lang="en-US" b="1" dirty="0"/>
              <a:t>Gastrointestinal</a:t>
            </a:r>
          </a:p>
          <a:p>
            <a:r>
              <a:rPr lang="en-US" dirty="0"/>
              <a:t>Reduced motility </a:t>
            </a:r>
          </a:p>
          <a:p>
            <a:r>
              <a:rPr lang="en-US" dirty="0"/>
              <a:t>Reduced secretion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2153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27DF4-2CD0-4A19-F4B6-0E23ACB9B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Adrenergic Receptors and Mechanism of Action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8E5C9E8-D478-B87B-4DF5-3CE1B55569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0391034"/>
              </p:ext>
            </p:extLst>
          </p:nvPr>
        </p:nvGraphicFramePr>
        <p:xfrm>
          <a:off x="1295400" y="2602523"/>
          <a:ext cx="9601200" cy="2848317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23279263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3793072588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4108533731"/>
                    </a:ext>
                  </a:extLst>
                </a:gridCol>
              </a:tblGrid>
              <a:tr h="42197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Receptor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Mechanism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Effect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9116934"/>
                  </a:ext>
                </a:extLst>
              </a:tr>
              <a:tr h="42197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/>
                        <a:t>α1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Gq → IP₃/DAG 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Vasoconstriction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9521304"/>
                  </a:ext>
                </a:extLst>
              </a:tr>
              <a:tr h="42197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/>
                        <a:t>α2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Gi → cAMP 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Decreased norepinephrine release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1556496"/>
                  </a:ext>
                </a:extLst>
              </a:tr>
              <a:tr h="73845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/>
                        <a:t>β1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Gs → cAMP 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Increased heart rate and contractility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5372061"/>
                  </a:ext>
                </a:extLst>
              </a:tr>
              <a:tr h="42197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dirty="0"/>
                        <a:t>β2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Gs → cAMP 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Bronchodilation, vasodilation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4165015"/>
                  </a:ext>
                </a:extLst>
              </a:tr>
              <a:tr h="42197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/>
                        <a:t>β3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Gs → cAMP 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Lipolysis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67041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01306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24C0F-6426-7388-5A8F-0E03B5B96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Comparison: Adrenal Cortex vs Adrenal Medulla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AAD5FBD-C09D-3ECA-0C3C-3DF8520FB6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6570821"/>
              </p:ext>
            </p:extLst>
          </p:nvPr>
        </p:nvGraphicFramePr>
        <p:xfrm>
          <a:off x="1295400" y="2489982"/>
          <a:ext cx="9601200" cy="3006577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21106596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3393343124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1916930142"/>
                    </a:ext>
                  </a:extLst>
                </a:gridCol>
              </a:tblGrid>
              <a:tr h="42951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Feature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Cortex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Medulla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9938278"/>
                  </a:ext>
                </a:extLst>
              </a:tr>
              <a:tr h="42951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Origin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Mesoderm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Neural crest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7284194"/>
                  </a:ext>
                </a:extLst>
              </a:tr>
              <a:tr h="42951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Hormones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Steroids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Catecholamines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1653588"/>
                  </a:ext>
                </a:extLst>
              </a:tr>
              <a:tr h="42951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Storage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Not stored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Stored in vesicles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0135212"/>
                  </a:ext>
                </a:extLst>
              </a:tr>
              <a:tr h="42951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Solubility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Lipid soluble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Water soluble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4106721"/>
                  </a:ext>
                </a:extLst>
              </a:tr>
              <a:tr h="42951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Receptors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Intracellular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Cell surface GPCR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3617432"/>
                  </a:ext>
                </a:extLst>
              </a:tr>
              <a:tr h="42951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Slow, prolonged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Rapid, short-lived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15833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54403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453F6-5282-BFF1-4ADE-5C55553A5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Correlation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778634-2E30-B334-317A-69E74F134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Adrenal Cortex Disorders</a:t>
            </a:r>
          </a:p>
          <a:p>
            <a:r>
              <a:rPr lang="en-US" b="1" dirty="0"/>
              <a:t>Addison Disease</a:t>
            </a:r>
            <a:endParaRPr lang="en-US" dirty="0"/>
          </a:p>
          <a:p>
            <a:r>
              <a:rPr lang="en-US" dirty="0"/>
              <a:t>Cortisol deficiency </a:t>
            </a:r>
          </a:p>
          <a:p>
            <a:r>
              <a:rPr lang="en-US" dirty="0"/>
              <a:t>Aldosterone deficiency </a:t>
            </a:r>
          </a:p>
          <a:p>
            <a:r>
              <a:rPr lang="en-US" dirty="0"/>
              <a:t>Hypotension </a:t>
            </a:r>
          </a:p>
          <a:p>
            <a:r>
              <a:rPr lang="en-US" dirty="0"/>
              <a:t>Hyperpigmentation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0413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A0AB3-BD52-79FD-6E60-A67CE233C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Correlation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86007-9BE6-BDBE-7362-EE34E8D867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Cushing Syndrome</a:t>
            </a:r>
            <a:endParaRPr lang="en-US" dirty="0"/>
          </a:p>
          <a:p>
            <a:r>
              <a:rPr lang="en-US" dirty="0"/>
              <a:t>Excess cortisol </a:t>
            </a:r>
          </a:p>
          <a:p>
            <a:r>
              <a:rPr lang="en-US" dirty="0"/>
              <a:t>Hyperglycemia </a:t>
            </a:r>
          </a:p>
          <a:p>
            <a:r>
              <a:rPr lang="en-US" dirty="0"/>
              <a:t>Hypertension </a:t>
            </a:r>
          </a:p>
          <a:p>
            <a:r>
              <a:rPr lang="en-US" dirty="0"/>
              <a:t>Muscle wasting </a:t>
            </a:r>
          </a:p>
          <a:p>
            <a:r>
              <a:rPr lang="en-US" dirty="0"/>
              <a:t>Central obesity </a:t>
            </a:r>
          </a:p>
          <a:p>
            <a:r>
              <a:rPr lang="en-US" b="1" dirty="0"/>
              <a:t>Hyperaldosteronism (Conn Syndrome)</a:t>
            </a:r>
            <a:endParaRPr lang="en-US" dirty="0"/>
          </a:p>
          <a:p>
            <a:r>
              <a:rPr lang="en-US" dirty="0"/>
              <a:t>Hypertension </a:t>
            </a:r>
          </a:p>
          <a:p>
            <a:r>
              <a:rPr lang="en-US" dirty="0"/>
              <a:t>Hypokalemia </a:t>
            </a:r>
          </a:p>
          <a:p>
            <a:r>
              <a:rPr lang="en-US" dirty="0"/>
              <a:t>Metabolic alkalosis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948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5EB5C-9F14-9056-33C1-756DC51B6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the Adrenal Gland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4F744F-3E3D-0E24-6FA2-3C63146B1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Cortex is divided into:</a:t>
            </a:r>
          </a:p>
          <a:p>
            <a:r>
              <a:rPr lang="en-US" dirty="0"/>
              <a:t>Zona glomerulosa </a:t>
            </a:r>
          </a:p>
          <a:p>
            <a:r>
              <a:rPr lang="en-US" dirty="0"/>
              <a:t>Zona fasciculata </a:t>
            </a:r>
          </a:p>
          <a:p>
            <a:r>
              <a:rPr lang="en-US" dirty="0"/>
              <a:t>Zona reticularis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3270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0E3CB-6668-EA74-2FA8-281F59A3F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Correlation: Adrenal Medulla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51DA42-B7C4-3A5D-D9BE-61503DBF9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Pheochromocytoma</a:t>
            </a:r>
          </a:p>
          <a:p>
            <a:r>
              <a:rPr lang="en-US" dirty="0"/>
              <a:t>Tumor of chromaffin cells</a:t>
            </a:r>
          </a:p>
          <a:p>
            <a:r>
              <a:rPr lang="en-US" dirty="0"/>
              <a:t>Features</a:t>
            </a:r>
          </a:p>
          <a:p>
            <a:r>
              <a:rPr lang="en-US" dirty="0"/>
              <a:t>Episodic hypertension </a:t>
            </a:r>
          </a:p>
          <a:p>
            <a:r>
              <a:rPr lang="en-US" dirty="0"/>
              <a:t>Tachycardia </a:t>
            </a:r>
          </a:p>
          <a:p>
            <a:r>
              <a:rPr lang="en-US" dirty="0"/>
              <a:t>Headache </a:t>
            </a:r>
          </a:p>
          <a:p>
            <a:r>
              <a:rPr lang="en-US" dirty="0"/>
              <a:t>Sweating </a:t>
            </a:r>
          </a:p>
          <a:p>
            <a:r>
              <a:rPr lang="en-US" dirty="0"/>
              <a:t>Palpitations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2529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4A01B-C1E8-18C0-7579-2E5D496ED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Correlation: Adrenal Medulla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C6BE16-5944-3450-07AF-36BDAC03BB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Diagnosis</a:t>
            </a:r>
          </a:p>
          <a:p>
            <a:r>
              <a:rPr lang="en-US" dirty="0"/>
              <a:t>Plasma free </a:t>
            </a:r>
            <a:r>
              <a:rPr lang="en-US" dirty="0" err="1"/>
              <a:t>metanephrines</a:t>
            </a:r>
            <a:r>
              <a:rPr lang="en-US" dirty="0"/>
              <a:t> </a:t>
            </a:r>
          </a:p>
          <a:p>
            <a:r>
              <a:rPr lang="en-US" dirty="0"/>
              <a:t>24-hour urinary catecholamines </a:t>
            </a:r>
          </a:p>
          <a:p>
            <a:r>
              <a:rPr lang="en-US" dirty="0"/>
              <a:t>Treatment</a:t>
            </a:r>
          </a:p>
          <a:p>
            <a:r>
              <a:rPr lang="en-US" dirty="0"/>
              <a:t>Surgical removal after </a:t>
            </a:r>
            <a:r>
              <a:rPr lang="el-GR" dirty="0"/>
              <a:t>α-</a:t>
            </a:r>
            <a:r>
              <a:rPr lang="en-US"/>
              <a:t>blockade.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084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DD814-F2BF-1540-57FA-CE4F76DFA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Hormones Secreted by the Adrenal Cortex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C364EEB-3222-2A3D-7E2C-CE3478C98E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4632665"/>
              </p:ext>
            </p:extLst>
          </p:nvPr>
        </p:nvGraphicFramePr>
        <p:xfrm>
          <a:off x="1295400" y="2644726"/>
          <a:ext cx="9601200" cy="146304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1172385769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3075945422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586140674"/>
                    </a:ext>
                  </a:extLst>
                </a:gridCol>
              </a:tblGrid>
              <a:tr h="1960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Zone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Hormone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Main Function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1095109"/>
                  </a:ext>
                </a:extLst>
              </a:tr>
              <a:tr h="1960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Zona glomerulosa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Aldosterone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Sodium and potassium balance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283515"/>
                  </a:ext>
                </a:extLst>
              </a:tr>
              <a:tr h="1960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Zona fasciculata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Cortisol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Metabolism and stress response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0475341"/>
                  </a:ext>
                </a:extLst>
              </a:tr>
              <a:tr h="1960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Zona reticularis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DHEA, Androstenedione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Sex hormone precursors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650493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D216F49-E5F9-0314-168D-44A87AF565FE}"/>
              </a:ext>
            </a:extLst>
          </p:cNvPr>
          <p:cNvSpPr txBox="1"/>
          <p:nvPr/>
        </p:nvSpPr>
        <p:spPr>
          <a:xfrm>
            <a:off x="1295400" y="4107766"/>
            <a:ext cx="631287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Characteristics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All are steroid hormones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Synthesized from cholesterol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Lipid soluble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Not stored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Released immediately after synthesis</a:t>
            </a:r>
          </a:p>
        </p:txBody>
      </p:sp>
    </p:spTree>
    <p:extLst>
      <p:ext uri="{BB962C8B-B14F-4D97-AF65-F5344CB8AC3E}">
        <p14:creationId xmlns:p14="http://schemas.microsoft.com/office/powerpoint/2010/main" val="3330637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609FC-D474-608F-B41D-245EC6072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Steroid Hormone Synthesis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4F161-27C6-8787-4CAA-906FB515E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Precursor</a:t>
            </a:r>
          </a:p>
          <a:p>
            <a:r>
              <a:rPr lang="en-US" dirty="0"/>
              <a:t>All adrenal cortical hormones originate from:</a:t>
            </a:r>
          </a:p>
          <a:p>
            <a:r>
              <a:rPr lang="en-US" b="1" dirty="0"/>
              <a:t>Cholesterol</a:t>
            </a:r>
            <a:endParaRPr lang="en-US" dirty="0"/>
          </a:p>
          <a:p>
            <a:r>
              <a:rPr lang="en-US" dirty="0"/>
              <a:t>↓</a:t>
            </a:r>
          </a:p>
          <a:p>
            <a:r>
              <a:rPr lang="en-US" dirty="0"/>
              <a:t>Pregnenolone</a:t>
            </a:r>
          </a:p>
          <a:p>
            <a:r>
              <a:rPr lang="en-US" dirty="0"/>
              <a:t>↓</a:t>
            </a:r>
          </a:p>
          <a:p>
            <a:r>
              <a:rPr lang="en-US" dirty="0"/>
              <a:t>Different steroid hormones</a:t>
            </a:r>
          </a:p>
          <a:p>
            <a:r>
              <a:rPr lang="en-US" b="1" dirty="0"/>
              <a:t>Key Enzymes</a:t>
            </a:r>
          </a:p>
          <a:p>
            <a:r>
              <a:rPr lang="en-US" dirty="0"/>
              <a:t>Cholesterol desmolase, 21-hydroxylase, 11</a:t>
            </a:r>
            <a:r>
              <a:rPr lang="el-GR" dirty="0"/>
              <a:t>β-</a:t>
            </a:r>
            <a:r>
              <a:rPr lang="en-US" dirty="0"/>
              <a:t>hydroxylase and  Aldosterone synthase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04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9BBD8-72DF-F492-BAE2-02A4424AD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Steroid Hormone Synthesis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80F322-F149-8DB1-6EF5-18BDDDA23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Regulation</a:t>
            </a:r>
          </a:p>
          <a:p>
            <a:r>
              <a:rPr lang="en-US" dirty="0"/>
              <a:t>ACTH stimulates cortisol synthesis </a:t>
            </a:r>
          </a:p>
          <a:p>
            <a:r>
              <a:rPr lang="en-US" dirty="0"/>
              <a:t>RAAS regulates aldosterone </a:t>
            </a:r>
          </a:p>
          <a:p>
            <a:r>
              <a:rPr lang="en-US" dirty="0"/>
              <a:t>ACTH partially regulates adrenal androgen secretion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908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34E9C-1806-EA1B-4A0A-682F329E7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Regulation of Adrenal Cortical Hormone Secretion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F29E3-1D64-F976-88E1-31BF4D8EBD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 fontScale="92500" lnSpcReduction="20000"/>
          </a:bodyPr>
          <a:lstStyle/>
          <a:p>
            <a:r>
              <a:rPr lang="en-US" b="1" dirty="0"/>
              <a:t>Cortisol</a:t>
            </a:r>
          </a:p>
          <a:p>
            <a:r>
              <a:rPr lang="en-US" dirty="0"/>
              <a:t>Hypothalamus -&gt; CRH -&gt;Anterior pituitary ACTH -&gt; Adrenal cortex -&gt; Cortisol</a:t>
            </a:r>
          </a:p>
          <a:p>
            <a:r>
              <a:rPr lang="en-US" dirty="0"/>
              <a:t>Negative feedback inhibits CRH and ACTH.</a:t>
            </a:r>
          </a:p>
          <a:p>
            <a:r>
              <a:rPr lang="en-US" b="1" dirty="0"/>
              <a:t>Aldosterone</a:t>
            </a:r>
          </a:p>
          <a:p>
            <a:r>
              <a:rPr lang="en-US" dirty="0"/>
              <a:t>Controlled mainly by:</a:t>
            </a:r>
          </a:p>
          <a:p>
            <a:r>
              <a:rPr lang="en-US" dirty="0"/>
              <a:t>Renin-Angiotensin-Aldosterone System (RAAS) </a:t>
            </a:r>
          </a:p>
          <a:p>
            <a:r>
              <a:rPr lang="en-US" dirty="0"/>
              <a:t>Plasma potassium concentration </a:t>
            </a:r>
          </a:p>
          <a:p>
            <a:r>
              <a:rPr lang="en-US" dirty="0"/>
              <a:t>ACTH has only a minor role.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370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683BE-8D4F-A579-62CA-6903FA41C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Mineralocorticoid: Aldosterone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3899E-30F7-C745-251D-78FFDDB846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Source</a:t>
            </a:r>
          </a:p>
          <a:p>
            <a:r>
              <a:rPr lang="en-US" dirty="0"/>
              <a:t>Zona glomerulosa</a:t>
            </a:r>
          </a:p>
          <a:p>
            <a:r>
              <a:rPr lang="en-US" b="1" dirty="0"/>
              <a:t>Main Target Organs</a:t>
            </a:r>
          </a:p>
          <a:p>
            <a:r>
              <a:rPr lang="en-US" dirty="0"/>
              <a:t>Kidney </a:t>
            </a:r>
          </a:p>
          <a:p>
            <a:r>
              <a:rPr lang="en-US" dirty="0"/>
              <a:t>Colon </a:t>
            </a:r>
          </a:p>
          <a:p>
            <a:r>
              <a:rPr lang="en-US" dirty="0"/>
              <a:t>Sweat glands </a:t>
            </a:r>
          </a:p>
          <a:p>
            <a:r>
              <a:rPr lang="en-US" dirty="0"/>
              <a:t>Salivary glands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557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1AC16-8BBB-35A4-DD86-0F70F0FC9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Mineralocorticoid: Aldosterone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8CA70-1511-992C-E4CD-BA240DA15A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Physiological Functions</a:t>
            </a:r>
          </a:p>
          <a:p>
            <a:r>
              <a:rPr lang="en-US" dirty="0"/>
              <a:t>Increases sodium reabsorption </a:t>
            </a:r>
          </a:p>
          <a:p>
            <a:r>
              <a:rPr lang="en-US" dirty="0"/>
              <a:t>Increases water retention </a:t>
            </a:r>
          </a:p>
          <a:p>
            <a:r>
              <a:rPr lang="en-US" dirty="0"/>
              <a:t>Increases potassium excretion </a:t>
            </a:r>
          </a:p>
          <a:p>
            <a:r>
              <a:rPr lang="en-US" dirty="0"/>
              <a:t>Increases hydrogen ion secretion </a:t>
            </a:r>
          </a:p>
          <a:p>
            <a:r>
              <a:rPr lang="en-US" dirty="0"/>
              <a:t>Maintains extracellular fluid volume </a:t>
            </a:r>
          </a:p>
          <a:p>
            <a:r>
              <a:rPr lang="en-US" dirty="0"/>
              <a:t>Maintains blood pressure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0574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26</TotalTime>
  <Words>761</Words>
  <Application>Microsoft Office PowerPoint</Application>
  <PresentationFormat>Widescreen</PresentationFormat>
  <Paragraphs>301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Garamond</vt:lpstr>
      <vt:lpstr>Organic</vt:lpstr>
      <vt:lpstr>Physiology</vt:lpstr>
      <vt:lpstr>Anatomy of the Adrenal Gland</vt:lpstr>
      <vt:lpstr>Anatomy of the Adrenal Gland</vt:lpstr>
      <vt:lpstr>Hormones Secreted by the Adrenal Cortex</vt:lpstr>
      <vt:lpstr>Steroid Hormone Synthesis</vt:lpstr>
      <vt:lpstr>Steroid Hormone Synthesis</vt:lpstr>
      <vt:lpstr>Regulation of Adrenal Cortical Hormone Secretion</vt:lpstr>
      <vt:lpstr>Mineralocorticoid: Aldosterone</vt:lpstr>
      <vt:lpstr>Mineralocorticoid: Aldosterone</vt:lpstr>
      <vt:lpstr>Mechanism of Action of Aldosterone</vt:lpstr>
      <vt:lpstr>Mechanism of Action of Aldosterone</vt:lpstr>
      <vt:lpstr>Glucocorticoid: Cortisol</vt:lpstr>
      <vt:lpstr>Glucocorticoid: Cortisol</vt:lpstr>
      <vt:lpstr>Metabolic Actions of Cortisol</vt:lpstr>
      <vt:lpstr>Metabolic Actions of Cortisol</vt:lpstr>
      <vt:lpstr>Other Physiological Actions of Cortisol</vt:lpstr>
      <vt:lpstr>Other Physiological Actions of Cortisol</vt:lpstr>
      <vt:lpstr>Mechanism of Action of Cortisol</vt:lpstr>
      <vt:lpstr>Adrenal Androgens</vt:lpstr>
      <vt:lpstr>Adrenal Androgens</vt:lpstr>
      <vt:lpstr>Adrenal Medulla</vt:lpstr>
      <vt:lpstr>Adrenal Medulla</vt:lpstr>
      <vt:lpstr>Regulation of Catecholamine Secretion</vt:lpstr>
      <vt:lpstr>Physiological Functions of Catecholamines</vt:lpstr>
      <vt:lpstr>Physiological Functions of Catecholamines</vt:lpstr>
      <vt:lpstr>Adrenergic Receptors and Mechanism of Action</vt:lpstr>
      <vt:lpstr>Comparison: Adrenal Cortex vs Adrenal Medulla</vt:lpstr>
      <vt:lpstr>Clinical Correlation</vt:lpstr>
      <vt:lpstr>Clinical Correlation</vt:lpstr>
      <vt:lpstr>Clinical Correlation: Adrenal Medulla</vt:lpstr>
      <vt:lpstr>Clinical Correlation: Adrenal Medulla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Awais Hamza</dc:creator>
  <cp:lastModifiedBy>Awais Hamza</cp:lastModifiedBy>
  <cp:revision>2</cp:revision>
  <dcterms:created xsi:type="dcterms:W3CDTF">2026-07-06T09:37:40Z</dcterms:created>
  <dcterms:modified xsi:type="dcterms:W3CDTF">2026-07-06T10:04:05Z</dcterms:modified>
</cp:coreProperties>
</file>