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57" r:id="rId15"/>
    <p:sldId id="271" r:id="rId16"/>
    <p:sldId id="272" r:id="rId17"/>
    <p:sldId id="273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96" d="100"/>
          <a:sy n="96" d="100"/>
        </p:scale>
        <p:origin x="86" y="1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7/7/2026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7/7/2026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7/7/2026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7/7/2026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7/7/2026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7/7/2026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7/7/2026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7/7/2026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7/7/2026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7/7/2026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Mass Communication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BS Psychology</a:t>
            </a:r>
          </a:p>
          <a:p>
            <a:r>
              <a:rPr lang="en-US" dirty="0" smtClean="0"/>
              <a:t>Awais Hamza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77532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Multimedia Journalism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Combines multiple media formats:</a:t>
            </a:r>
          </a:p>
          <a:p>
            <a:r>
              <a:rPr lang="en-US" dirty="0"/>
              <a:t>Text </a:t>
            </a:r>
          </a:p>
          <a:p>
            <a:r>
              <a:rPr lang="en-US" dirty="0"/>
              <a:t>Images </a:t>
            </a:r>
          </a:p>
          <a:p>
            <a:r>
              <a:rPr lang="en-US" dirty="0"/>
              <a:t>Audio </a:t>
            </a:r>
          </a:p>
          <a:p>
            <a:r>
              <a:rPr lang="en-US" dirty="0"/>
              <a:t>Video </a:t>
            </a:r>
          </a:p>
          <a:p>
            <a:r>
              <a:rPr lang="en-US" dirty="0"/>
              <a:t>Animation </a:t>
            </a:r>
          </a:p>
          <a:p>
            <a:r>
              <a:rPr lang="en-US" dirty="0"/>
              <a:t>Graphics </a:t>
            </a:r>
          </a:p>
          <a:p>
            <a:r>
              <a:rPr lang="en-US" dirty="0"/>
              <a:t>Interactive maps </a:t>
            </a:r>
          </a:p>
          <a:p>
            <a:r>
              <a:rPr lang="en-US" dirty="0"/>
              <a:t>Infographics </a:t>
            </a:r>
          </a:p>
          <a:p>
            <a:r>
              <a:rPr lang="en-US" dirty="0" smtClean="0"/>
              <a:t>Purpose: Enhances </a:t>
            </a:r>
            <a:r>
              <a:rPr lang="en-US" dirty="0"/>
              <a:t>audience engagement and understanding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1194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Advantages of Online Journalism</a:t>
            </a:r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1334498" y="1841314"/>
            <a:ext cx="9601196" cy="3318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Instant publishing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Worldwide audience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Low publishing cost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Interactive communication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Easy content updates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Multimedia storytelling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Real-time analytics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Mobile accessibility </a:t>
            </a:r>
          </a:p>
        </p:txBody>
      </p:sp>
    </p:spTree>
    <p:extLst>
      <p:ext uri="{BB962C8B-B14F-4D97-AF65-F5344CB8AC3E}">
        <p14:creationId xmlns:p14="http://schemas.microsoft.com/office/powerpoint/2010/main" val="14096466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Challenges of Online Journalism</a:t>
            </a:r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1295402" y="1817461"/>
            <a:ext cx="9601196" cy="3318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Fake news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Misinformation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Clickbait headlines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Cybersecurity threats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Privacy concerns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Copyright violations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Information overload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Revenue generation issues </a:t>
            </a:r>
          </a:p>
        </p:txBody>
      </p:sp>
    </p:spTree>
    <p:extLst>
      <p:ext uri="{BB962C8B-B14F-4D97-AF65-F5344CB8AC3E}">
        <p14:creationId xmlns:p14="http://schemas.microsoft.com/office/powerpoint/2010/main" val="27536801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Ethical Issues in Online Journalism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Journalists should maintain:</a:t>
            </a:r>
          </a:p>
          <a:p>
            <a:r>
              <a:rPr lang="en-US" dirty="0"/>
              <a:t>Accuracy </a:t>
            </a:r>
          </a:p>
          <a:p>
            <a:r>
              <a:rPr lang="en-US" dirty="0"/>
              <a:t>Fairness </a:t>
            </a:r>
          </a:p>
          <a:p>
            <a:r>
              <a:rPr lang="en-US" dirty="0"/>
              <a:t>Objectivity </a:t>
            </a:r>
          </a:p>
          <a:p>
            <a:r>
              <a:rPr lang="en-US" dirty="0"/>
              <a:t>Transparency </a:t>
            </a:r>
          </a:p>
          <a:p>
            <a:r>
              <a:rPr lang="en-US" dirty="0"/>
              <a:t>Source verification </a:t>
            </a:r>
          </a:p>
          <a:p>
            <a:r>
              <a:rPr lang="en-US" dirty="0"/>
              <a:t>Privacy protection </a:t>
            </a:r>
          </a:p>
          <a:p>
            <a:r>
              <a:rPr lang="en-US" dirty="0"/>
              <a:t>Accountability </a:t>
            </a:r>
          </a:p>
          <a:p>
            <a:r>
              <a:rPr lang="en-US" dirty="0"/>
              <a:t>Responsible use of Artificial Intelligence </a:t>
            </a:r>
          </a:p>
        </p:txBody>
      </p:sp>
    </p:spTree>
    <p:extLst>
      <p:ext uri="{BB962C8B-B14F-4D97-AF65-F5344CB8AC3E}">
        <p14:creationId xmlns:p14="http://schemas.microsoft.com/office/powerpoint/2010/main" val="23347756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Role of Social Media in Journalism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Platforms influence journalism by:</a:t>
            </a:r>
          </a:p>
          <a:p>
            <a:r>
              <a:rPr lang="en-US" dirty="0"/>
              <a:t>Breaking news quickly </a:t>
            </a:r>
          </a:p>
          <a:p>
            <a:r>
              <a:rPr lang="en-US" dirty="0"/>
              <a:t>Audience engagement </a:t>
            </a:r>
          </a:p>
          <a:p>
            <a:r>
              <a:rPr lang="en-US" dirty="0"/>
              <a:t>News promotion </a:t>
            </a:r>
          </a:p>
          <a:p>
            <a:r>
              <a:rPr lang="en-US" dirty="0"/>
              <a:t>Crowdsourcing information </a:t>
            </a:r>
          </a:p>
          <a:p>
            <a:r>
              <a:rPr lang="en-US" dirty="0"/>
              <a:t>Live coverage </a:t>
            </a:r>
          </a:p>
          <a:p>
            <a:r>
              <a:rPr lang="en-US" dirty="0"/>
              <a:t>Community building </a:t>
            </a:r>
          </a:p>
          <a:p>
            <a:r>
              <a:rPr lang="en-US" b="1" dirty="0"/>
              <a:t>Popular </a:t>
            </a:r>
            <a:r>
              <a:rPr lang="en-US" b="1" dirty="0" smtClean="0"/>
              <a:t>Platforms</a:t>
            </a:r>
            <a:r>
              <a:rPr lang="en-US" dirty="0" smtClean="0"/>
              <a:t>: Facebook , Instagram , X , LinkedIn , YouTube ,</a:t>
            </a:r>
            <a:r>
              <a:rPr lang="en-US" dirty="0" err="1" smtClean="0"/>
              <a:t>TikTok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65279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Emerging Trends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Future developments include:</a:t>
            </a:r>
          </a:p>
          <a:p>
            <a:r>
              <a:rPr lang="en-US" dirty="0"/>
              <a:t>Artificial Intelligence journalism </a:t>
            </a:r>
          </a:p>
          <a:p>
            <a:r>
              <a:rPr lang="en-US" dirty="0"/>
              <a:t>Automated news writing </a:t>
            </a:r>
          </a:p>
          <a:p>
            <a:r>
              <a:rPr lang="en-US" dirty="0"/>
              <a:t>Data-driven journalism </a:t>
            </a:r>
          </a:p>
          <a:p>
            <a:r>
              <a:rPr lang="en-US" dirty="0"/>
              <a:t>Drone journalism </a:t>
            </a:r>
          </a:p>
          <a:p>
            <a:r>
              <a:rPr lang="en-US" dirty="0"/>
              <a:t>Virtual Reality reporting </a:t>
            </a:r>
          </a:p>
          <a:p>
            <a:r>
              <a:rPr lang="en-US" dirty="0"/>
              <a:t>Augmented Reality storytelling </a:t>
            </a:r>
          </a:p>
          <a:p>
            <a:r>
              <a:rPr lang="en-US" dirty="0" err="1"/>
              <a:t>Blockchain</a:t>
            </a:r>
            <a:r>
              <a:rPr lang="en-US" dirty="0"/>
              <a:t> verification </a:t>
            </a:r>
          </a:p>
          <a:p>
            <a:r>
              <a:rPr lang="en-US" dirty="0"/>
              <a:t>Immersive journalism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7445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Study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b="1" dirty="0"/>
              <a:t>Example</a:t>
            </a:r>
          </a:p>
          <a:p>
            <a:r>
              <a:rPr lang="en-US" dirty="0"/>
              <a:t>Coverage of natural disasters through:</a:t>
            </a:r>
          </a:p>
          <a:p>
            <a:r>
              <a:rPr lang="en-US" dirty="0"/>
              <a:t>Online newspapers </a:t>
            </a:r>
          </a:p>
          <a:p>
            <a:r>
              <a:rPr lang="en-US" dirty="0"/>
              <a:t>Social media updates </a:t>
            </a:r>
          </a:p>
          <a:p>
            <a:r>
              <a:rPr lang="en-US" dirty="0"/>
              <a:t>Live streaming </a:t>
            </a:r>
          </a:p>
          <a:p>
            <a:r>
              <a:rPr lang="en-US" dirty="0"/>
              <a:t>Satellite imagery </a:t>
            </a:r>
          </a:p>
          <a:p>
            <a:r>
              <a:rPr lang="en-US" dirty="0"/>
              <a:t>Citizen-generated videos </a:t>
            </a:r>
          </a:p>
          <a:p>
            <a:r>
              <a:rPr lang="en-US" b="1" dirty="0"/>
              <a:t>Discussion Question</a:t>
            </a:r>
            <a:endParaRPr lang="en-US" dirty="0"/>
          </a:p>
          <a:p>
            <a:r>
              <a:rPr lang="en-US" dirty="0"/>
              <a:t>How did online journalism improve disaster reporting compared to traditional media</a:t>
            </a:r>
            <a:r>
              <a:rPr lang="en-US" dirty="0" smtClean="0"/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16294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References</a:t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/>
              <a:t>Baran</a:t>
            </a:r>
            <a:r>
              <a:rPr lang="en-US" dirty="0"/>
              <a:t>, S. J. </a:t>
            </a:r>
            <a:r>
              <a:rPr lang="en-US" i="1" dirty="0"/>
              <a:t>Introduction to Mass Communication.</a:t>
            </a:r>
            <a:r>
              <a:rPr lang="en-US" dirty="0"/>
              <a:t> </a:t>
            </a:r>
          </a:p>
          <a:p>
            <a:r>
              <a:rPr lang="en-US" dirty="0" err="1"/>
              <a:t>McQuail</a:t>
            </a:r>
            <a:r>
              <a:rPr lang="en-US" dirty="0"/>
              <a:t>, D. </a:t>
            </a:r>
            <a:r>
              <a:rPr lang="en-US" i="1" dirty="0" err="1"/>
              <a:t>McQuail's</a:t>
            </a:r>
            <a:r>
              <a:rPr lang="en-US" i="1" dirty="0"/>
              <a:t> Mass Communication Theory.</a:t>
            </a:r>
            <a:r>
              <a:rPr lang="en-US" dirty="0"/>
              <a:t> </a:t>
            </a:r>
          </a:p>
          <a:p>
            <a:r>
              <a:rPr lang="en-US" dirty="0" err="1"/>
              <a:t>Pavlik</a:t>
            </a:r>
            <a:r>
              <a:rPr lang="en-US" dirty="0"/>
              <a:t>, J. </a:t>
            </a:r>
            <a:r>
              <a:rPr lang="en-US" i="1" dirty="0"/>
              <a:t>Journalism and New Media.</a:t>
            </a:r>
            <a:r>
              <a:rPr lang="en-US" dirty="0"/>
              <a:t> </a:t>
            </a:r>
          </a:p>
          <a:p>
            <a:r>
              <a:rPr lang="en-US" dirty="0"/>
              <a:t>Briggs, M. </a:t>
            </a:r>
            <a:r>
              <a:rPr lang="en-US" i="1" dirty="0"/>
              <a:t>Journalism Next.</a:t>
            </a:r>
            <a:r>
              <a:rPr lang="en-US" dirty="0"/>
              <a:t> </a:t>
            </a:r>
          </a:p>
          <a:p>
            <a:r>
              <a:rPr lang="en-US" dirty="0"/>
              <a:t>Ward, S. J. A. </a:t>
            </a:r>
            <a:r>
              <a:rPr lang="en-US" i="1" dirty="0"/>
              <a:t>Ethics and the Media.</a:t>
            </a:r>
            <a:r>
              <a:rPr lang="en-US" dirty="0"/>
              <a:t> </a:t>
            </a:r>
          </a:p>
          <a:p>
            <a:r>
              <a:rPr lang="en-US" dirty="0"/>
              <a:t>UNESCO. </a:t>
            </a:r>
            <a:r>
              <a:rPr lang="en-US" i="1" dirty="0"/>
              <a:t>Journalism, Fake News and Disinformation.</a:t>
            </a:r>
            <a:r>
              <a:rPr lang="en-US" dirty="0"/>
              <a:t> </a:t>
            </a:r>
          </a:p>
          <a:p>
            <a:r>
              <a:rPr lang="en-US" dirty="0"/>
              <a:t>Pew Research Center (Digital News Reports).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67140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What is New Media?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New media refers to digital forms of communication that use the Internet and digital technologies for creating, sharing, and distributing information.</a:t>
            </a:r>
          </a:p>
          <a:p>
            <a:r>
              <a:rPr lang="en-US" b="1" dirty="0"/>
              <a:t>Key Characteristics</a:t>
            </a:r>
          </a:p>
          <a:p>
            <a:r>
              <a:rPr lang="en-US" dirty="0"/>
              <a:t>Digital </a:t>
            </a:r>
          </a:p>
          <a:p>
            <a:r>
              <a:rPr lang="en-US" dirty="0"/>
              <a:t>Interactive </a:t>
            </a:r>
          </a:p>
          <a:p>
            <a:r>
              <a:rPr lang="en-US" dirty="0"/>
              <a:t>Multimedia </a:t>
            </a:r>
          </a:p>
          <a:p>
            <a:r>
              <a:rPr lang="en-US" dirty="0"/>
              <a:t>Instantaneous </a:t>
            </a:r>
          </a:p>
          <a:p>
            <a:r>
              <a:rPr lang="en-US" dirty="0"/>
              <a:t>User-generated </a:t>
            </a:r>
          </a:p>
          <a:p>
            <a:r>
              <a:rPr lang="en-US" dirty="0"/>
              <a:t>Global accessibility </a:t>
            </a:r>
          </a:p>
          <a:p>
            <a:r>
              <a:rPr lang="en-US" b="1" dirty="0" smtClean="0"/>
              <a:t>Examples: </a:t>
            </a:r>
            <a:r>
              <a:rPr lang="en-US" dirty="0" smtClean="0"/>
              <a:t>News </a:t>
            </a:r>
            <a:r>
              <a:rPr lang="en-US" dirty="0"/>
              <a:t>websites </a:t>
            </a:r>
            <a:r>
              <a:rPr lang="en-US" dirty="0" smtClean="0"/>
              <a:t>, Social </a:t>
            </a:r>
            <a:r>
              <a:rPr lang="en-US" dirty="0"/>
              <a:t>media </a:t>
            </a:r>
            <a:r>
              <a:rPr lang="en-US" dirty="0" smtClean="0"/>
              <a:t>, Blogs ,Podcasts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53736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Evolution of New Media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b="1" dirty="0" smtClean="0"/>
              <a:t>1990s</a:t>
            </a:r>
            <a:r>
              <a:rPr lang="en-US" dirty="0" smtClean="0"/>
              <a:t>: World </a:t>
            </a:r>
            <a:r>
              <a:rPr lang="en-US" dirty="0"/>
              <a:t>Wide Web introduced </a:t>
            </a:r>
          </a:p>
          <a:p>
            <a:r>
              <a:rPr lang="en-US" b="1" dirty="0"/>
              <a:t>2000s</a:t>
            </a:r>
            <a:endParaRPr lang="en-US" dirty="0"/>
          </a:p>
          <a:p>
            <a:r>
              <a:rPr lang="en-US" dirty="0"/>
              <a:t>Growth of websites </a:t>
            </a:r>
          </a:p>
          <a:p>
            <a:r>
              <a:rPr lang="en-US" dirty="0"/>
              <a:t>Online newspapers </a:t>
            </a:r>
          </a:p>
          <a:p>
            <a:r>
              <a:rPr lang="en-US" dirty="0"/>
              <a:t>Blogs </a:t>
            </a:r>
          </a:p>
          <a:p>
            <a:r>
              <a:rPr lang="en-US" b="1" dirty="0"/>
              <a:t>2010s</a:t>
            </a:r>
            <a:endParaRPr lang="en-US" dirty="0"/>
          </a:p>
          <a:p>
            <a:r>
              <a:rPr lang="en-US" dirty="0"/>
              <a:t>Social media revolution </a:t>
            </a:r>
          </a:p>
          <a:p>
            <a:r>
              <a:rPr lang="en-US" dirty="0"/>
              <a:t>Smartphones </a:t>
            </a:r>
          </a:p>
          <a:p>
            <a:r>
              <a:rPr lang="en-US" dirty="0"/>
              <a:t>Mobile journalism </a:t>
            </a:r>
          </a:p>
          <a:p>
            <a:r>
              <a:rPr lang="en-US" b="1" dirty="0" smtClean="0"/>
              <a:t>2020s</a:t>
            </a:r>
            <a:r>
              <a:rPr lang="en-US" dirty="0" smtClean="0"/>
              <a:t> : Artificial </a:t>
            </a:r>
            <a:r>
              <a:rPr lang="en-US" dirty="0"/>
              <a:t>Intelligence </a:t>
            </a:r>
            <a:r>
              <a:rPr lang="en-US" dirty="0" smtClean="0"/>
              <a:t>, Live </a:t>
            </a:r>
            <a:r>
              <a:rPr lang="en-US" dirty="0"/>
              <a:t>streaming </a:t>
            </a:r>
            <a:r>
              <a:rPr lang="en-US" dirty="0" smtClean="0"/>
              <a:t>, Personalized </a:t>
            </a:r>
            <a:r>
              <a:rPr lang="en-US" dirty="0"/>
              <a:t>news </a:t>
            </a:r>
            <a:r>
              <a:rPr lang="en-US" dirty="0" smtClean="0"/>
              <a:t>, Data journalism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65634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Internet as a Mass Communication Medium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The Internet enables:</a:t>
            </a:r>
          </a:p>
          <a:p>
            <a:r>
              <a:rPr lang="en-US" dirty="0"/>
              <a:t>Global communication </a:t>
            </a:r>
          </a:p>
          <a:p>
            <a:r>
              <a:rPr lang="en-US" dirty="0"/>
              <a:t>Instant information sharing </a:t>
            </a:r>
          </a:p>
          <a:p>
            <a:r>
              <a:rPr lang="en-US" dirty="0"/>
              <a:t>Interactive communication </a:t>
            </a:r>
          </a:p>
          <a:p>
            <a:r>
              <a:rPr lang="en-US" dirty="0"/>
              <a:t>Citizen participation </a:t>
            </a:r>
          </a:p>
          <a:p>
            <a:r>
              <a:rPr lang="en-US" dirty="0"/>
              <a:t>Multimedia storytelling </a:t>
            </a:r>
          </a:p>
          <a:p>
            <a:r>
              <a:rPr lang="en-US" dirty="0"/>
              <a:t>Two-way communication </a:t>
            </a:r>
          </a:p>
          <a:p>
            <a:r>
              <a:rPr lang="en-US" dirty="0"/>
              <a:t>Unlike traditional media, audiences are both consumers and creators of content.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62117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Online Journalism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/>
              <a:t>Definition</a:t>
            </a:r>
          </a:p>
          <a:p>
            <a:r>
              <a:rPr lang="en-US" dirty="0"/>
              <a:t>Online journalism is the collection, production, and distribution of news through digital platforms using internet technologies.</a:t>
            </a:r>
          </a:p>
          <a:p>
            <a:r>
              <a:rPr lang="en-US" dirty="0"/>
              <a:t>Also known as:</a:t>
            </a:r>
          </a:p>
          <a:p>
            <a:r>
              <a:rPr lang="en-US" dirty="0"/>
              <a:t>Digital journalism </a:t>
            </a:r>
          </a:p>
          <a:p>
            <a:r>
              <a:rPr lang="en-US" dirty="0"/>
              <a:t>Internet journalism </a:t>
            </a:r>
          </a:p>
          <a:p>
            <a:r>
              <a:rPr lang="en-US" dirty="0"/>
              <a:t>Web journalism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54813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Features of Online Journalism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24/7 news updates </a:t>
            </a:r>
          </a:p>
          <a:p>
            <a:r>
              <a:rPr lang="en-US" dirty="0"/>
              <a:t>Hyperlinks </a:t>
            </a:r>
          </a:p>
          <a:p>
            <a:r>
              <a:rPr lang="en-US" dirty="0"/>
              <a:t>Multimedia integration </a:t>
            </a:r>
          </a:p>
          <a:p>
            <a:r>
              <a:rPr lang="en-US" dirty="0"/>
              <a:t>Live reporting </a:t>
            </a:r>
          </a:p>
          <a:p>
            <a:r>
              <a:rPr lang="en-US" dirty="0"/>
              <a:t>Interactive comments </a:t>
            </a:r>
          </a:p>
          <a:p>
            <a:r>
              <a:rPr lang="en-US" dirty="0"/>
              <a:t>Searchable archives </a:t>
            </a:r>
          </a:p>
          <a:p>
            <a:r>
              <a:rPr lang="en-US" dirty="0"/>
              <a:t>Social media sharing </a:t>
            </a:r>
          </a:p>
          <a:p>
            <a:r>
              <a:rPr lang="en-US" dirty="0"/>
              <a:t>Personalized news feeds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35599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err="1"/>
              <a:t>Traditional</a:t>
            </a:r>
            <a:r>
              <a:rPr lang="fr-FR" dirty="0"/>
              <a:t> </a:t>
            </a:r>
            <a:r>
              <a:rPr lang="fr-FR" dirty="0" err="1"/>
              <a:t>Journalism</a:t>
            </a:r>
            <a:r>
              <a:rPr lang="fr-FR" dirty="0"/>
              <a:t> vs Online </a:t>
            </a:r>
            <a:r>
              <a:rPr lang="fr-FR" dirty="0" err="1"/>
              <a:t>Journalism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28383653"/>
              </p:ext>
            </p:extLst>
          </p:nvPr>
        </p:nvGraphicFramePr>
        <p:xfrm>
          <a:off x="1295400" y="2936240"/>
          <a:ext cx="9601200" cy="2560320"/>
        </p:xfrm>
        <a:graphic>
          <a:graphicData uri="http://schemas.openxmlformats.org/drawingml/2006/table">
            <a:tbl>
              <a:tblPr/>
              <a:tblGrid>
                <a:gridCol w="4800600">
                  <a:extLst>
                    <a:ext uri="{9D8B030D-6E8A-4147-A177-3AD203B41FA5}">
                      <a16:colId xmlns:a16="http://schemas.microsoft.com/office/drawing/2014/main" val="1535551368"/>
                    </a:ext>
                  </a:extLst>
                </a:gridCol>
                <a:gridCol w="4800600">
                  <a:extLst>
                    <a:ext uri="{9D8B030D-6E8A-4147-A177-3AD203B41FA5}">
                      <a16:colId xmlns:a16="http://schemas.microsoft.com/office/drawing/2014/main" val="82222196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dirty="0"/>
                        <a:t>Traditional Journalism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Online Journalism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7526096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dirty="0"/>
                        <a:t>Printed newspapers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Digital platforms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3034746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dirty="0"/>
                        <a:t>Fixed publication schedule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Continuous updates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0299440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dirty="0"/>
                        <a:t>One-way communication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Interactive communication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0808170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dirty="0"/>
                        <a:t>Limited multimedia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Rich multimedia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0492354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dirty="0"/>
                        <a:t>Local reach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Global reach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0718279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/>
                        <a:t>Higher production cost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Lower distribution cost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80648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760897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Online Journalism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News Portals </a:t>
            </a:r>
          </a:p>
          <a:p>
            <a:r>
              <a:rPr lang="en-US" dirty="0"/>
              <a:t>Independent News Websites </a:t>
            </a:r>
          </a:p>
          <a:p>
            <a:r>
              <a:rPr lang="en-US" dirty="0"/>
              <a:t>Digital Newspapers </a:t>
            </a:r>
          </a:p>
          <a:p>
            <a:r>
              <a:rPr lang="en-US" dirty="0"/>
              <a:t>Blogs </a:t>
            </a:r>
          </a:p>
          <a:p>
            <a:r>
              <a:rPr lang="en-US" dirty="0"/>
              <a:t>Video Journalism </a:t>
            </a:r>
          </a:p>
          <a:p>
            <a:r>
              <a:rPr lang="en-US" dirty="0"/>
              <a:t>Podcast Journalism </a:t>
            </a:r>
          </a:p>
          <a:p>
            <a:r>
              <a:rPr lang="en-US" dirty="0"/>
              <a:t>Mobile Journalism (</a:t>
            </a:r>
            <a:r>
              <a:rPr lang="en-US" dirty="0" err="1"/>
              <a:t>MoJo</a:t>
            </a:r>
            <a:r>
              <a:rPr lang="en-US" dirty="0"/>
              <a:t>) </a:t>
            </a:r>
          </a:p>
          <a:p>
            <a:r>
              <a:rPr lang="en-US" dirty="0"/>
              <a:t>Data Journalism </a:t>
            </a:r>
          </a:p>
          <a:p>
            <a:r>
              <a:rPr lang="en-US" dirty="0"/>
              <a:t>Citizen Journalism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82367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Citizen Journalism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Citizen journalism is news reporting by ordinary individuals using digital technologies.</a:t>
            </a:r>
          </a:p>
          <a:p>
            <a:r>
              <a:rPr lang="en-US" b="1" dirty="0" smtClean="0"/>
              <a:t>Examples: </a:t>
            </a:r>
            <a:r>
              <a:rPr lang="en-US" dirty="0" smtClean="0"/>
              <a:t>Mobile </a:t>
            </a:r>
            <a:r>
              <a:rPr lang="en-US" dirty="0"/>
              <a:t>phone videos </a:t>
            </a:r>
            <a:r>
              <a:rPr lang="en-US" dirty="0" smtClean="0"/>
              <a:t>, Facebook </a:t>
            </a:r>
            <a:r>
              <a:rPr lang="en-US" dirty="0"/>
              <a:t>Live </a:t>
            </a:r>
            <a:r>
              <a:rPr lang="en-US" dirty="0" smtClean="0"/>
              <a:t>, X </a:t>
            </a:r>
            <a:r>
              <a:rPr lang="en-US" dirty="0"/>
              <a:t>(Twitter) updates </a:t>
            </a:r>
            <a:r>
              <a:rPr lang="en-US" dirty="0" smtClean="0"/>
              <a:t>, YouTube </a:t>
            </a:r>
            <a:r>
              <a:rPr lang="en-US" dirty="0"/>
              <a:t>reporting </a:t>
            </a:r>
          </a:p>
          <a:p>
            <a:r>
              <a:rPr lang="en-US" b="1" dirty="0"/>
              <a:t>Advantages</a:t>
            </a:r>
          </a:p>
          <a:p>
            <a:r>
              <a:rPr lang="en-US" dirty="0"/>
              <a:t>Faster reporting </a:t>
            </a:r>
          </a:p>
          <a:p>
            <a:r>
              <a:rPr lang="en-US" dirty="0"/>
              <a:t>Diverse perspectives </a:t>
            </a:r>
          </a:p>
          <a:p>
            <a:r>
              <a:rPr lang="en-US" dirty="0"/>
              <a:t>Local coverage </a:t>
            </a:r>
          </a:p>
          <a:p>
            <a:r>
              <a:rPr lang="en-US" b="1" dirty="0"/>
              <a:t>Limitations</a:t>
            </a:r>
          </a:p>
          <a:p>
            <a:r>
              <a:rPr lang="en-US" dirty="0"/>
              <a:t>Lack of verification </a:t>
            </a:r>
          </a:p>
          <a:p>
            <a:r>
              <a:rPr lang="en-US" dirty="0"/>
              <a:t>Bias </a:t>
            </a:r>
          </a:p>
          <a:p>
            <a:r>
              <a:rPr lang="en-US" dirty="0" smtClean="0"/>
              <a:t>Misinformation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563370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11</TotalTime>
  <Words>541</Words>
  <Application>Microsoft Office PowerPoint</Application>
  <PresentationFormat>Widescreen</PresentationFormat>
  <Paragraphs>163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Arial</vt:lpstr>
      <vt:lpstr>Garamond</vt:lpstr>
      <vt:lpstr>Organic</vt:lpstr>
      <vt:lpstr>Mass Communication</vt:lpstr>
      <vt:lpstr>What is New Media?</vt:lpstr>
      <vt:lpstr>Evolution of New Media</vt:lpstr>
      <vt:lpstr>Internet as a Mass Communication Medium</vt:lpstr>
      <vt:lpstr>Online Journalism</vt:lpstr>
      <vt:lpstr>Features of Online Journalism</vt:lpstr>
      <vt:lpstr>Traditional Journalism vs Online Journalism</vt:lpstr>
      <vt:lpstr>Types of Online Journalism</vt:lpstr>
      <vt:lpstr>Citizen Journalism</vt:lpstr>
      <vt:lpstr>Multimedia Journalism</vt:lpstr>
      <vt:lpstr>Advantages of Online Journalism</vt:lpstr>
      <vt:lpstr>Challenges of Online Journalism</vt:lpstr>
      <vt:lpstr>Ethical Issues in Online Journalism</vt:lpstr>
      <vt:lpstr>Role of Social Media in Journalism</vt:lpstr>
      <vt:lpstr>Emerging Trends</vt:lpstr>
      <vt:lpstr>Case Study</vt:lpstr>
      <vt:lpstr>References </vt:lpstr>
    </vt:vector>
  </TitlesOfParts>
  <Company>MRT www.Win2Farsi.com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Mass Communication</dc:title>
  <dc:creator>Moorche</dc:creator>
  <cp:lastModifiedBy>Moorche</cp:lastModifiedBy>
  <cp:revision>2</cp:revision>
  <dcterms:created xsi:type="dcterms:W3CDTF">2026-07-08T05:28:32Z</dcterms:created>
  <dcterms:modified xsi:type="dcterms:W3CDTF">2026-07-08T05:40:11Z</dcterms:modified>
</cp:coreProperties>
</file>