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57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Mass Communication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Psychology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753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Multimedia Journalism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Combines multiple media formats:</a:t>
            </a:r>
          </a:p>
          <a:p>
            <a:r>
              <a:rPr lang="en-US" dirty="0"/>
              <a:t>Text </a:t>
            </a:r>
          </a:p>
          <a:p>
            <a:r>
              <a:rPr lang="en-US" dirty="0"/>
              <a:t>Images </a:t>
            </a:r>
          </a:p>
          <a:p>
            <a:r>
              <a:rPr lang="en-US" dirty="0"/>
              <a:t>Audio </a:t>
            </a:r>
          </a:p>
          <a:p>
            <a:r>
              <a:rPr lang="en-US" dirty="0"/>
              <a:t>Video </a:t>
            </a:r>
          </a:p>
          <a:p>
            <a:r>
              <a:rPr lang="en-US" dirty="0"/>
              <a:t>Animation </a:t>
            </a:r>
          </a:p>
          <a:p>
            <a:r>
              <a:rPr lang="en-US" dirty="0"/>
              <a:t>Graphics </a:t>
            </a:r>
          </a:p>
          <a:p>
            <a:r>
              <a:rPr lang="en-US" dirty="0"/>
              <a:t>Interactive maps </a:t>
            </a:r>
          </a:p>
          <a:p>
            <a:r>
              <a:rPr lang="en-US" dirty="0"/>
              <a:t>Infographics </a:t>
            </a:r>
          </a:p>
          <a:p>
            <a:r>
              <a:rPr lang="en-US" dirty="0" smtClean="0"/>
              <a:t>Purpose: Enhances </a:t>
            </a:r>
            <a:r>
              <a:rPr lang="en-US" dirty="0"/>
              <a:t>audience engagement and understanding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19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Online Journalism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34498" y="184131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Instant publishing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Worldwide audience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publishing cost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Interactive communication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Easy content updates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Multimedia storytelling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Real-time analytics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Mobile accessibility </a:t>
            </a:r>
          </a:p>
        </p:txBody>
      </p:sp>
    </p:spTree>
    <p:extLst>
      <p:ext uri="{BB962C8B-B14F-4D97-AF65-F5344CB8AC3E}">
        <p14:creationId xmlns:p14="http://schemas.microsoft.com/office/powerpoint/2010/main" val="1409646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of Online Journalism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81746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Fake news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Misinformation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Clickbait headlines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Cybersecurity threats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Privacy concerns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Copyright violations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Information overload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Revenue generation issues </a:t>
            </a:r>
          </a:p>
        </p:txBody>
      </p:sp>
    </p:spTree>
    <p:extLst>
      <p:ext uri="{BB962C8B-B14F-4D97-AF65-F5344CB8AC3E}">
        <p14:creationId xmlns:p14="http://schemas.microsoft.com/office/powerpoint/2010/main" val="2753680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Issues in Online Journalism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Journalists should maintain:</a:t>
            </a:r>
          </a:p>
          <a:p>
            <a:r>
              <a:rPr lang="en-US" dirty="0"/>
              <a:t>Accuracy </a:t>
            </a:r>
          </a:p>
          <a:p>
            <a:r>
              <a:rPr lang="en-US" dirty="0"/>
              <a:t>Fairness </a:t>
            </a:r>
          </a:p>
          <a:p>
            <a:r>
              <a:rPr lang="en-US" dirty="0"/>
              <a:t>Objectivity </a:t>
            </a:r>
          </a:p>
          <a:p>
            <a:r>
              <a:rPr lang="en-US" dirty="0"/>
              <a:t>Transparency </a:t>
            </a:r>
          </a:p>
          <a:p>
            <a:r>
              <a:rPr lang="en-US" dirty="0"/>
              <a:t>Source verification </a:t>
            </a:r>
          </a:p>
          <a:p>
            <a:r>
              <a:rPr lang="en-US" dirty="0"/>
              <a:t>Privacy protection </a:t>
            </a:r>
          </a:p>
          <a:p>
            <a:r>
              <a:rPr lang="en-US" dirty="0"/>
              <a:t>Accountability </a:t>
            </a:r>
          </a:p>
          <a:p>
            <a:r>
              <a:rPr lang="en-US" dirty="0"/>
              <a:t>Responsible use of Artificial Intelligence </a:t>
            </a:r>
          </a:p>
        </p:txBody>
      </p:sp>
    </p:spTree>
    <p:extLst>
      <p:ext uri="{BB962C8B-B14F-4D97-AF65-F5344CB8AC3E}">
        <p14:creationId xmlns:p14="http://schemas.microsoft.com/office/powerpoint/2010/main" val="2334775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Social Media in Journalism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Platforms influence journalism by:</a:t>
            </a:r>
          </a:p>
          <a:p>
            <a:r>
              <a:rPr lang="en-US" dirty="0"/>
              <a:t>Breaking news quickly </a:t>
            </a:r>
          </a:p>
          <a:p>
            <a:r>
              <a:rPr lang="en-US" dirty="0"/>
              <a:t>Audience engagement </a:t>
            </a:r>
          </a:p>
          <a:p>
            <a:r>
              <a:rPr lang="en-US" dirty="0"/>
              <a:t>News promotion </a:t>
            </a:r>
          </a:p>
          <a:p>
            <a:r>
              <a:rPr lang="en-US" dirty="0"/>
              <a:t>Crowdsourcing information </a:t>
            </a:r>
          </a:p>
          <a:p>
            <a:r>
              <a:rPr lang="en-US" dirty="0"/>
              <a:t>Live coverage </a:t>
            </a:r>
          </a:p>
          <a:p>
            <a:r>
              <a:rPr lang="en-US" dirty="0"/>
              <a:t>Community building </a:t>
            </a:r>
          </a:p>
          <a:p>
            <a:r>
              <a:rPr lang="en-US" b="1" dirty="0"/>
              <a:t>Popular </a:t>
            </a:r>
            <a:r>
              <a:rPr lang="en-US" b="1" dirty="0" smtClean="0"/>
              <a:t>Platforms</a:t>
            </a:r>
            <a:r>
              <a:rPr lang="en-US" dirty="0" smtClean="0"/>
              <a:t>: Facebook , Instagram , X , LinkedIn , YouTube ,</a:t>
            </a:r>
            <a:r>
              <a:rPr lang="en-US" dirty="0" err="1" smtClean="0"/>
              <a:t>TikTok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527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Trends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Future developments include:</a:t>
            </a:r>
          </a:p>
          <a:p>
            <a:r>
              <a:rPr lang="en-US" dirty="0"/>
              <a:t>Artificial Intelligence journalism </a:t>
            </a:r>
          </a:p>
          <a:p>
            <a:r>
              <a:rPr lang="en-US" dirty="0"/>
              <a:t>Automated news writing </a:t>
            </a:r>
          </a:p>
          <a:p>
            <a:r>
              <a:rPr lang="en-US" dirty="0"/>
              <a:t>Data-driven journalism </a:t>
            </a:r>
          </a:p>
          <a:p>
            <a:r>
              <a:rPr lang="en-US" dirty="0"/>
              <a:t>Drone journalism </a:t>
            </a:r>
          </a:p>
          <a:p>
            <a:r>
              <a:rPr lang="en-US" dirty="0"/>
              <a:t>Virtual Reality reporting </a:t>
            </a:r>
          </a:p>
          <a:p>
            <a:r>
              <a:rPr lang="en-US" dirty="0"/>
              <a:t>Augmented Reality storytelling </a:t>
            </a:r>
          </a:p>
          <a:p>
            <a:r>
              <a:rPr lang="en-US" dirty="0" err="1"/>
              <a:t>Blockchain</a:t>
            </a:r>
            <a:r>
              <a:rPr lang="en-US" dirty="0"/>
              <a:t> verification </a:t>
            </a:r>
          </a:p>
          <a:p>
            <a:r>
              <a:rPr lang="en-US" dirty="0"/>
              <a:t>Immersive journalism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44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Example</a:t>
            </a:r>
          </a:p>
          <a:p>
            <a:r>
              <a:rPr lang="en-US" dirty="0"/>
              <a:t>Coverage of natural disasters through:</a:t>
            </a:r>
          </a:p>
          <a:p>
            <a:r>
              <a:rPr lang="en-US" dirty="0"/>
              <a:t>Online newspapers </a:t>
            </a:r>
          </a:p>
          <a:p>
            <a:r>
              <a:rPr lang="en-US" dirty="0"/>
              <a:t>Social media updates </a:t>
            </a:r>
          </a:p>
          <a:p>
            <a:r>
              <a:rPr lang="en-US" dirty="0"/>
              <a:t>Live streaming </a:t>
            </a:r>
          </a:p>
          <a:p>
            <a:r>
              <a:rPr lang="en-US" dirty="0"/>
              <a:t>Satellite imagery </a:t>
            </a:r>
          </a:p>
          <a:p>
            <a:r>
              <a:rPr lang="en-US" dirty="0"/>
              <a:t>Citizen-generated videos </a:t>
            </a:r>
          </a:p>
          <a:p>
            <a:r>
              <a:rPr lang="en-US" b="1" dirty="0"/>
              <a:t>Discussion Question</a:t>
            </a:r>
            <a:endParaRPr lang="en-US" dirty="0"/>
          </a:p>
          <a:p>
            <a:r>
              <a:rPr lang="en-US" dirty="0"/>
              <a:t>How did online journalism improve disaster reporting compared to traditional media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629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References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Baran</a:t>
            </a:r>
            <a:r>
              <a:rPr lang="en-US" dirty="0"/>
              <a:t>, S. J. </a:t>
            </a:r>
            <a:r>
              <a:rPr lang="en-US" i="1" dirty="0"/>
              <a:t>Introduction to Mass Communication.</a:t>
            </a:r>
            <a:r>
              <a:rPr lang="en-US" dirty="0"/>
              <a:t> </a:t>
            </a:r>
          </a:p>
          <a:p>
            <a:r>
              <a:rPr lang="en-US" dirty="0" err="1"/>
              <a:t>McQuail</a:t>
            </a:r>
            <a:r>
              <a:rPr lang="en-US" dirty="0"/>
              <a:t>, D. </a:t>
            </a:r>
            <a:r>
              <a:rPr lang="en-US" i="1" dirty="0" err="1"/>
              <a:t>McQuail's</a:t>
            </a:r>
            <a:r>
              <a:rPr lang="en-US" i="1" dirty="0"/>
              <a:t> Mass Communication Theory.</a:t>
            </a:r>
            <a:r>
              <a:rPr lang="en-US" dirty="0"/>
              <a:t> </a:t>
            </a:r>
          </a:p>
          <a:p>
            <a:r>
              <a:rPr lang="en-US" dirty="0" err="1"/>
              <a:t>Pavlik</a:t>
            </a:r>
            <a:r>
              <a:rPr lang="en-US" dirty="0"/>
              <a:t>, J. </a:t>
            </a:r>
            <a:r>
              <a:rPr lang="en-US" i="1" dirty="0"/>
              <a:t>Journalism and New Media.</a:t>
            </a:r>
            <a:r>
              <a:rPr lang="en-US" dirty="0"/>
              <a:t> </a:t>
            </a:r>
          </a:p>
          <a:p>
            <a:r>
              <a:rPr lang="en-US" dirty="0"/>
              <a:t>Briggs, M. </a:t>
            </a:r>
            <a:r>
              <a:rPr lang="en-US" i="1" dirty="0"/>
              <a:t>Journalism Next.</a:t>
            </a:r>
            <a:r>
              <a:rPr lang="en-US" dirty="0"/>
              <a:t> </a:t>
            </a:r>
          </a:p>
          <a:p>
            <a:r>
              <a:rPr lang="en-US" dirty="0"/>
              <a:t>Ward, S. J. A. </a:t>
            </a:r>
            <a:r>
              <a:rPr lang="en-US" i="1" dirty="0"/>
              <a:t>Ethics and the Media.</a:t>
            </a:r>
            <a:r>
              <a:rPr lang="en-US" dirty="0"/>
              <a:t> </a:t>
            </a:r>
          </a:p>
          <a:p>
            <a:r>
              <a:rPr lang="en-US" dirty="0"/>
              <a:t>UNESCO. </a:t>
            </a:r>
            <a:r>
              <a:rPr lang="en-US" i="1" dirty="0"/>
              <a:t>Journalism, Fake News and Disinformation.</a:t>
            </a:r>
            <a:r>
              <a:rPr lang="en-US" dirty="0"/>
              <a:t> </a:t>
            </a:r>
          </a:p>
          <a:p>
            <a:r>
              <a:rPr lang="en-US" dirty="0"/>
              <a:t>Pew Research Center (Digital News Reports).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14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New Media?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New media refers to digital forms of communication that use the Internet and digital technologies for creating, sharing, and distributing information.</a:t>
            </a:r>
          </a:p>
          <a:p>
            <a:r>
              <a:rPr lang="en-US" b="1" dirty="0"/>
              <a:t>Key Characteristics</a:t>
            </a:r>
          </a:p>
          <a:p>
            <a:r>
              <a:rPr lang="en-US" dirty="0"/>
              <a:t>Digital </a:t>
            </a:r>
          </a:p>
          <a:p>
            <a:r>
              <a:rPr lang="en-US" dirty="0"/>
              <a:t>Interactive </a:t>
            </a:r>
          </a:p>
          <a:p>
            <a:r>
              <a:rPr lang="en-US" dirty="0"/>
              <a:t>Multimedia </a:t>
            </a:r>
          </a:p>
          <a:p>
            <a:r>
              <a:rPr lang="en-US" dirty="0"/>
              <a:t>Instantaneous </a:t>
            </a:r>
          </a:p>
          <a:p>
            <a:r>
              <a:rPr lang="en-US" dirty="0"/>
              <a:t>User-generated </a:t>
            </a:r>
          </a:p>
          <a:p>
            <a:r>
              <a:rPr lang="en-US" dirty="0"/>
              <a:t>Global accessibility </a:t>
            </a:r>
          </a:p>
          <a:p>
            <a:r>
              <a:rPr lang="en-US" b="1" dirty="0" smtClean="0"/>
              <a:t>Examples: </a:t>
            </a:r>
            <a:r>
              <a:rPr lang="en-US" dirty="0" smtClean="0"/>
              <a:t>News </a:t>
            </a:r>
            <a:r>
              <a:rPr lang="en-US" dirty="0"/>
              <a:t>websites </a:t>
            </a:r>
            <a:r>
              <a:rPr lang="en-US" dirty="0" smtClean="0"/>
              <a:t>, Social </a:t>
            </a:r>
            <a:r>
              <a:rPr lang="en-US" dirty="0"/>
              <a:t>media </a:t>
            </a:r>
            <a:r>
              <a:rPr lang="en-US" dirty="0" smtClean="0"/>
              <a:t>, Blogs ,Podcasts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37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 of New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1990s</a:t>
            </a:r>
            <a:r>
              <a:rPr lang="en-US" dirty="0" smtClean="0"/>
              <a:t>: World </a:t>
            </a:r>
            <a:r>
              <a:rPr lang="en-US" dirty="0"/>
              <a:t>Wide Web introduced </a:t>
            </a:r>
          </a:p>
          <a:p>
            <a:r>
              <a:rPr lang="en-US" b="1" dirty="0"/>
              <a:t>2000s</a:t>
            </a:r>
            <a:endParaRPr lang="en-US" dirty="0"/>
          </a:p>
          <a:p>
            <a:r>
              <a:rPr lang="en-US" dirty="0"/>
              <a:t>Growth of websites </a:t>
            </a:r>
          </a:p>
          <a:p>
            <a:r>
              <a:rPr lang="en-US" dirty="0"/>
              <a:t>Online newspapers </a:t>
            </a:r>
          </a:p>
          <a:p>
            <a:r>
              <a:rPr lang="en-US" dirty="0"/>
              <a:t>Blogs </a:t>
            </a:r>
          </a:p>
          <a:p>
            <a:r>
              <a:rPr lang="en-US" b="1" dirty="0"/>
              <a:t>2010s</a:t>
            </a:r>
            <a:endParaRPr lang="en-US" dirty="0"/>
          </a:p>
          <a:p>
            <a:r>
              <a:rPr lang="en-US" dirty="0"/>
              <a:t>Social media revolution </a:t>
            </a:r>
          </a:p>
          <a:p>
            <a:r>
              <a:rPr lang="en-US" dirty="0"/>
              <a:t>Smartphones </a:t>
            </a:r>
          </a:p>
          <a:p>
            <a:r>
              <a:rPr lang="en-US" dirty="0"/>
              <a:t>Mobile journalism </a:t>
            </a:r>
          </a:p>
          <a:p>
            <a:r>
              <a:rPr lang="en-US" b="1" dirty="0" smtClean="0"/>
              <a:t>2020s</a:t>
            </a:r>
            <a:r>
              <a:rPr lang="en-US" dirty="0" smtClean="0"/>
              <a:t> : Artificial </a:t>
            </a:r>
            <a:r>
              <a:rPr lang="en-US" dirty="0"/>
              <a:t>Intelligence </a:t>
            </a:r>
            <a:r>
              <a:rPr lang="en-US" dirty="0" smtClean="0"/>
              <a:t>, Live </a:t>
            </a:r>
            <a:r>
              <a:rPr lang="en-US" dirty="0"/>
              <a:t>streaming </a:t>
            </a:r>
            <a:r>
              <a:rPr lang="en-US" dirty="0" smtClean="0"/>
              <a:t>, Personalized </a:t>
            </a:r>
            <a:r>
              <a:rPr lang="en-US" dirty="0"/>
              <a:t>news </a:t>
            </a:r>
            <a:r>
              <a:rPr lang="en-US" dirty="0" smtClean="0"/>
              <a:t>, Data journalism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56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Internet as a Mass Communication Medium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Internet enables:</a:t>
            </a:r>
          </a:p>
          <a:p>
            <a:r>
              <a:rPr lang="en-US" dirty="0"/>
              <a:t>Global communication </a:t>
            </a:r>
          </a:p>
          <a:p>
            <a:r>
              <a:rPr lang="en-US" dirty="0"/>
              <a:t>Instant information sharing </a:t>
            </a:r>
          </a:p>
          <a:p>
            <a:r>
              <a:rPr lang="en-US" dirty="0"/>
              <a:t>Interactive communication </a:t>
            </a:r>
          </a:p>
          <a:p>
            <a:r>
              <a:rPr lang="en-US" dirty="0"/>
              <a:t>Citizen participation </a:t>
            </a:r>
          </a:p>
          <a:p>
            <a:r>
              <a:rPr lang="en-US" dirty="0"/>
              <a:t>Multimedia storytelling </a:t>
            </a:r>
          </a:p>
          <a:p>
            <a:r>
              <a:rPr lang="en-US" dirty="0"/>
              <a:t>Two-way communication </a:t>
            </a:r>
          </a:p>
          <a:p>
            <a:r>
              <a:rPr lang="en-US" dirty="0"/>
              <a:t>Unlike traditional media, audiences are both consumers and creators of content.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211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Journalism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Online journalism is the collection, production, and distribution of news through digital platforms using internet technologies.</a:t>
            </a:r>
          </a:p>
          <a:p>
            <a:r>
              <a:rPr lang="en-US" dirty="0"/>
              <a:t>Also known as:</a:t>
            </a:r>
          </a:p>
          <a:p>
            <a:r>
              <a:rPr lang="en-US" dirty="0"/>
              <a:t>Digital journalism </a:t>
            </a:r>
          </a:p>
          <a:p>
            <a:r>
              <a:rPr lang="en-US" dirty="0"/>
              <a:t>Internet journalism </a:t>
            </a:r>
          </a:p>
          <a:p>
            <a:r>
              <a:rPr lang="en-US" dirty="0"/>
              <a:t>Web journalism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481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Online Journalism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24/7 news updates </a:t>
            </a:r>
          </a:p>
          <a:p>
            <a:r>
              <a:rPr lang="en-US" dirty="0"/>
              <a:t>Hyperlinks </a:t>
            </a:r>
          </a:p>
          <a:p>
            <a:r>
              <a:rPr lang="en-US" dirty="0"/>
              <a:t>Multimedia integration </a:t>
            </a:r>
          </a:p>
          <a:p>
            <a:r>
              <a:rPr lang="en-US" dirty="0"/>
              <a:t>Live reporting </a:t>
            </a:r>
          </a:p>
          <a:p>
            <a:r>
              <a:rPr lang="en-US" dirty="0"/>
              <a:t>Interactive comments </a:t>
            </a:r>
          </a:p>
          <a:p>
            <a:r>
              <a:rPr lang="en-US" dirty="0"/>
              <a:t>Searchable archives </a:t>
            </a:r>
          </a:p>
          <a:p>
            <a:r>
              <a:rPr lang="en-US" dirty="0"/>
              <a:t>Social media sharing </a:t>
            </a:r>
          </a:p>
          <a:p>
            <a:r>
              <a:rPr lang="en-US" dirty="0"/>
              <a:t>Personalized news feeds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55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/>
              <a:t>Traditional</a:t>
            </a:r>
            <a:r>
              <a:rPr lang="fr-FR" dirty="0"/>
              <a:t> </a:t>
            </a:r>
            <a:r>
              <a:rPr lang="fr-FR" dirty="0" err="1"/>
              <a:t>Journalism</a:t>
            </a:r>
            <a:r>
              <a:rPr lang="fr-FR" dirty="0"/>
              <a:t> vs Online </a:t>
            </a:r>
            <a:r>
              <a:rPr lang="fr-FR" dirty="0" err="1"/>
              <a:t>Journalism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8383653"/>
              </p:ext>
            </p:extLst>
          </p:nvPr>
        </p:nvGraphicFramePr>
        <p:xfrm>
          <a:off x="1295400" y="2936240"/>
          <a:ext cx="9601200" cy="256032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1535551368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8222219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Traditional Journalism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Online Journalism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5260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Printed newspapers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Digital platforms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347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Fixed publication schedule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Continuous updates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994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One-way communication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Interactive communication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0817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Limited multimedia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Rich multimedia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9235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Local reach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Global reach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182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Higher production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Lower distribution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648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089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Online Journalism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News Portals </a:t>
            </a:r>
          </a:p>
          <a:p>
            <a:r>
              <a:rPr lang="en-US" dirty="0"/>
              <a:t>Independent News Websites </a:t>
            </a:r>
          </a:p>
          <a:p>
            <a:r>
              <a:rPr lang="en-US" dirty="0"/>
              <a:t>Digital Newspapers </a:t>
            </a:r>
          </a:p>
          <a:p>
            <a:r>
              <a:rPr lang="en-US" dirty="0"/>
              <a:t>Blogs </a:t>
            </a:r>
          </a:p>
          <a:p>
            <a:r>
              <a:rPr lang="en-US" dirty="0"/>
              <a:t>Video Journalism </a:t>
            </a:r>
          </a:p>
          <a:p>
            <a:r>
              <a:rPr lang="en-US" dirty="0"/>
              <a:t>Podcast Journalism </a:t>
            </a:r>
          </a:p>
          <a:p>
            <a:r>
              <a:rPr lang="en-US" dirty="0"/>
              <a:t>Mobile Journalism (</a:t>
            </a:r>
            <a:r>
              <a:rPr lang="en-US" dirty="0" err="1"/>
              <a:t>MoJo</a:t>
            </a:r>
            <a:r>
              <a:rPr lang="en-US" dirty="0"/>
              <a:t>) </a:t>
            </a:r>
          </a:p>
          <a:p>
            <a:r>
              <a:rPr lang="en-US" dirty="0"/>
              <a:t>Data Journalism </a:t>
            </a:r>
          </a:p>
          <a:p>
            <a:r>
              <a:rPr lang="en-US" dirty="0"/>
              <a:t>Citizen Journalism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236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Citizen Journalism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Citizen journalism is news reporting by ordinary individuals using digital technologies.</a:t>
            </a:r>
          </a:p>
          <a:p>
            <a:r>
              <a:rPr lang="en-US" b="1" dirty="0" smtClean="0"/>
              <a:t>Examples: </a:t>
            </a:r>
            <a:r>
              <a:rPr lang="en-US" dirty="0" smtClean="0"/>
              <a:t>Mobile </a:t>
            </a:r>
            <a:r>
              <a:rPr lang="en-US" dirty="0"/>
              <a:t>phone videos </a:t>
            </a:r>
            <a:r>
              <a:rPr lang="en-US" dirty="0" smtClean="0"/>
              <a:t>, Facebook </a:t>
            </a:r>
            <a:r>
              <a:rPr lang="en-US" dirty="0"/>
              <a:t>Live </a:t>
            </a:r>
            <a:r>
              <a:rPr lang="en-US" dirty="0" smtClean="0"/>
              <a:t>, X </a:t>
            </a:r>
            <a:r>
              <a:rPr lang="en-US" dirty="0"/>
              <a:t>(Twitter) updates </a:t>
            </a:r>
            <a:r>
              <a:rPr lang="en-US" dirty="0" smtClean="0"/>
              <a:t>, YouTube </a:t>
            </a:r>
            <a:r>
              <a:rPr lang="en-US" dirty="0"/>
              <a:t>reporting </a:t>
            </a:r>
          </a:p>
          <a:p>
            <a:r>
              <a:rPr lang="en-US" b="1" dirty="0"/>
              <a:t>Advantages</a:t>
            </a:r>
          </a:p>
          <a:p>
            <a:r>
              <a:rPr lang="en-US" dirty="0"/>
              <a:t>Faster reporting </a:t>
            </a:r>
          </a:p>
          <a:p>
            <a:r>
              <a:rPr lang="en-US" dirty="0"/>
              <a:t>Diverse perspectives </a:t>
            </a:r>
          </a:p>
          <a:p>
            <a:r>
              <a:rPr lang="en-US" dirty="0"/>
              <a:t>Local coverage </a:t>
            </a:r>
          </a:p>
          <a:p>
            <a:r>
              <a:rPr lang="en-US" b="1" dirty="0"/>
              <a:t>Limitations</a:t>
            </a:r>
          </a:p>
          <a:p>
            <a:r>
              <a:rPr lang="en-US" dirty="0"/>
              <a:t>Lack of verification </a:t>
            </a:r>
          </a:p>
          <a:p>
            <a:r>
              <a:rPr lang="en-US" dirty="0"/>
              <a:t>Bias </a:t>
            </a:r>
          </a:p>
          <a:p>
            <a:r>
              <a:rPr lang="en-US" dirty="0" smtClean="0"/>
              <a:t>Misinformation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633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541</Words>
  <Application>Microsoft Office PowerPoint</Application>
  <PresentationFormat>Widescreen</PresentationFormat>
  <Paragraphs>163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Mass Communication</vt:lpstr>
      <vt:lpstr>What is New Media?</vt:lpstr>
      <vt:lpstr>Evolution of New Media</vt:lpstr>
      <vt:lpstr>Internet as a Mass Communication Medium</vt:lpstr>
      <vt:lpstr>Online Journalism</vt:lpstr>
      <vt:lpstr>Features of Online Journalism</vt:lpstr>
      <vt:lpstr>Traditional Journalism vs Online Journalism</vt:lpstr>
      <vt:lpstr>Types of Online Journalism</vt:lpstr>
      <vt:lpstr>Citizen Journalism</vt:lpstr>
      <vt:lpstr>Multimedia Journalism</vt:lpstr>
      <vt:lpstr>Advantages of Online Journalism</vt:lpstr>
      <vt:lpstr>Challenges of Online Journalism</vt:lpstr>
      <vt:lpstr>Ethical Issues in Online Journalism</vt:lpstr>
      <vt:lpstr>Role of Social Media in Journalism</vt:lpstr>
      <vt:lpstr>Emerging Trends</vt:lpstr>
      <vt:lpstr>Case Study</vt:lpstr>
      <vt:lpstr>References 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 Communication</dc:title>
  <dc:creator>Moorche</dc:creator>
  <cp:lastModifiedBy>Moorche</cp:lastModifiedBy>
  <cp:revision>2</cp:revision>
  <dcterms:created xsi:type="dcterms:W3CDTF">2026-07-08T05:28:32Z</dcterms:created>
  <dcterms:modified xsi:type="dcterms:W3CDTF">2026-07-08T05:40:11Z</dcterms:modified>
</cp:coreProperties>
</file>