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84"/>
  </p:normalViewPr>
  <p:slideViewPr>
    <p:cSldViewPr snapToGrid="0">
      <p:cViewPr>
        <p:scale>
          <a:sx n="76" d="100"/>
          <a:sy n="76" d="100"/>
        </p:scale>
        <p:origin x="-480" y="21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6/22/2026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6/22/2026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6/22/2026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6/22/2026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6/22/2026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6/22/2026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6/22/2026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6/22/2026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6/22/2026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6/22/2026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086835F-B8F0-AE0C-D8A4-7F95CA05C29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Physiochemical Principles</a:t>
            </a:r>
            <a:endParaRPr lang="x-non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84D4AF84-0E2F-FA2A-B95A-893C88D6DF0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BS MLT  ,  RIT , OTT</a:t>
            </a:r>
          </a:p>
          <a:p>
            <a:r>
              <a:rPr lang="en-US" dirty="0" err="1"/>
              <a:t>S</a:t>
            </a:r>
            <a:r>
              <a:rPr lang="en-US" dirty="0" err="1" smtClean="0"/>
              <a:t>aman</a:t>
            </a:r>
            <a:r>
              <a:rPr lang="en-US" dirty="0" smtClean="0"/>
              <a:t> </a:t>
            </a:r>
            <a:r>
              <a:rPr lang="en-US" dirty="0" err="1" smtClean="0"/>
              <a:t>Naveed</a:t>
            </a:r>
            <a:endParaRPr lang="en-US" dirty="0" smtClean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1E4EC2E6-D167-116E-BF0B-C79B36457C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9626" y="1082843"/>
            <a:ext cx="619762" cy="673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2470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4E301BA-988F-D480-9048-0083EA2DFD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Acidosis and Alkalosis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AF284BE-7A16-5EDC-2BE5-762314C05B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Acidosis: decrease in blood pH</a:t>
            </a:r>
          </a:p>
          <a:p>
            <a:endParaRPr lang="en-US" dirty="0"/>
          </a:p>
          <a:p>
            <a:r>
              <a:rPr lang="en-US" dirty="0"/>
              <a:t>Alkalosis: increase in blood pH</a:t>
            </a:r>
          </a:p>
          <a:p>
            <a:endParaRPr lang="en-US" dirty="0"/>
          </a:p>
          <a:p>
            <a:r>
              <a:rPr lang="en-US" dirty="0"/>
              <a:t>Causes include respiratory and metabolic disturbances</a:t>
            </a:r>
            <a:endParaRPr lang="x-none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83A70ED-D1BC-CC53-9092-54CCA79729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7677" y="645248"/>
            <a:ext cx="619762" cy="673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4292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AE6AFB8-B0D4-DD15-AC0A-A4DD362B58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  <a:endParaRPr lang="x-non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E7A6BD1-03B3-1C59-28EB-544296BF43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Physiochemical principles describe chemical and physical factors controlling biological processes.</a:t>
            </a:r>
          </a:p>
          <a:p>
            <a:endParaRPr lang="en-US" dirty="0"/>
          </a:p>
          <a:p>
            <a:r>
              <a:rPr lang="en-US" dirty="0"/>
              <a:t>They influence:</a:t>
            </a:r>
          </a:p>
          <a:p>
            <a:r>
              <a:rPr lang="en-US" dirty="0"/>
              <a:t>• Protein structure</a:t>
            </a:r>
          </a:p>
          <a:p>
            <a:r>
              <a:rPr lang="en-US" dirty="0"/>
              <a:t>• Enzyme activity</a:t>
            </a:r>
          </a:p>
          <a:p>
            <a:r>
              <a:rPr lang="en-US" dirty="0"/>
              <a:t>• Cellular functions</a:t>
            </a:r>
          </a:p>
          <a:p>
            <a:r>
              <a:rPr lang="en-US" dirty="0"/>
              <a:t>• Body fluid balance</a:t>
            </a:r>
          </a:p>
          <a:p>
            <a:endParaRPr lang="x-none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9572323C-1626-39C9-2D3A-18BCB3EF5A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7677" y="645248"/>
            <a:ext cx="619762" cy="673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3185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7A77FA3-E998-0811-3716-6E045DD426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Acids: Basic Concept</a:t>
            </a:r>
            <a:endParaRPr lang="x-non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D06027-090A-5D5E-55BE-511EC1FE63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Acids are substances that donate hydrogen ions (H+).</a:t>
            </a:r>
          </a:p>
          <a:p>
            <a:endParaRPr lang="en-US" dirty="0"/>
          </a:p>
          <a:p>
            <a:r>
              <a:rPr lang="en-US" dirty="0"/>
              <a:t>According to </a:t>
            </a:r>
            <a:r>
              <a:rPr lang="en-US" dirty="0" err="1"/>
              <a:t>Bronsted</a:t>
            </a:r>
            <a:r>
              <a:rPr lang="en-US" dirty="0"/>
              <a:t>-Lowry theory:</a:t>
            </a:r>
          </a:p>
          <a:p>
            <a:r>
              <a:rPr lang="en-US" dirty="0"/>
              <a:t>Acid = proton donor</a:t>
            </a:r>
          </a:p>
          <a:p>
            <a:endParaRPr lang="en-US" dirty="0"/>
          </a:p>
          <a:p>
            <a:r>
              <a:rPr lang="en-US" dirty="0"/>
              <a:t>Examples:</a:t>
            </a:r>
          </a:p>
          <a:p>
            <a:r>
              <a:rPr lang="en-US" dirty="0" err="1"/>
              <a:t>HCl</a:t>
            </a:r>
            <a:r>
              <a:rPr lang="en-US" dirty="0"/>
              <a:t>, H2SO4, carbonic acid</a:t>
            </a:r>
          </a:p>
          <a:p>
            <a:endParaRPr lang="x-none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7625B017-F692-840A-FFE3-48606DA1B5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7677" y="645248"/>
            <a:ext cx="619762" cy="673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5805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9D54B20-7105-DD30-DD9A-5AD046D2FD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Bases and Alkalinity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CC124CB-2CBA-A1A4-3CA2-D2FE254D2C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Bases accept hydrogen ions or release hydroxide ions (OH−).</a:t>
            </a:r>
          </a:p>
          <a:p>
            <a:endParaRPr lang="en-US" dirty="0"/>
          </a:p>
          <a:p>
            <a:r>
              <a:rPr lang="en-US" dirty="0"/>
              <a:t>Alkalinity is the capacity of a solution to neutralize acids.</a:t>
            </a:r>
          </a:p>
          <a:p>
            <a:endParaRPr lang="en-US" dirty="0"/>
          </a:p>
          <a:p>
            <a:r>
              <a:rPr lang="en-US" dirty="0"/>
              <a:t>Examples:</a:t>
            </a:r>
          </a:p>
          <a:p>
            <a:r>
              <a:rPr lang="en-US" dirty="0" err="1"/>
              <a:t>NaOH</a:t>
            </a:r>
            <a:r>
              <a:rPr lang="en-US" dirty="0"/>
              <a:t>, NH3, bicarbonate</a:t>
            </a:r>
          </a:p>
          <a:p>
            <a:endParaRPr lang="x-none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A955FE03-D857-A719-A06D-2BB301C10B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7677" y="645248"/>
            <a:ext cx="619762" cy="673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4953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E67362F-5533-C0A8-2452-6161BAC717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Strong and Weak </a:t>
            </a:r>
            <a:r>
              <a:rPr lang="en-US" dirty="0" smtClean="0"/>
              <a:t>Acids/Bases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78869A2-C9FD-945B-2250-2F000EF2C2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Strong acids and bases completely ionize.</a:t>
            </a:r>
          </a:p>
          <a:p>
            <a:endParaRPr lang="en-US" dirty="0"/>
          </a:p>
          <a:p>
            <a:r>
              <a:rPr lang="en-US" dirty="0"/>
              <a:t>Weak acids and bases partially ionize.</a:t>
            </a:r>
          </a:p>
          <a:p>
            <a:endParaRPr lang="en-US" dirty="0"/>
          </a:p>
          <a:p>
            <a:r>
              <a:rPr lang="en-US" dirty="0"/>
              <a:t>Biological systems mostly use weak acids and bases for regulation.</a:t>
            </a:r>
          </a:p>
          <a:p>
            <a:endParaRPr lang="x-none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2638D8F9-AC05-FE89-0B17-DAB7E39295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7677" y="645248"/>
            <a:ext cx="619762" cy="673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1293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1BFFCA8-D716-5395-AFC0-F0B30FEBE4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Ionization of Water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7134AB0-23D8-8FB5-B769-1CF709872E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Water undergoes self-ionization:</a:t>
            </a:r>
          </a:p>
          <a:p>
            <a:r>
              <a:rPr lang="en-US" dirty="0"/>
              <a:t>H2O ⇌ H+ + OH−</a:t>
            </a:r>
          </a:p>
          <a:p>
            <a:endParaRPr lang="en-US" dirty="0"/>
          </a:p>
          <a:p>
            <a:r>
              <a:rPr lang="en-US" dirty="0"/>
              <a:t>At neutral pH:</a:t>
            </a:r>
          </a:p>
          <a:p>
            <a:r>
              <a:rPr lang="en-US" dirty="0"/>
              <a:t>H+ concentration equals OH− concentration</a:t>
            </a:r>
            <a:endParaRPr lang="x-none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4949E01-B4FF-CF66-2F55-DCE8FA694A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7677" y="645248"/>
            <a:ext cx="619762" cy="67376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048000" y="2690336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55460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353F7C4-2086-70CC-D18E-D9FD3F2FCF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 Scale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5B05ED6-EF33-E1BF-43E2-EDBFFE278B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pH = measure of hydrogen ion concentration.</a:t>
            </a:r>
          </a:p>
          <a:p>
            <a:endParaRPr lang="en-US" dirty="0"/>
          </a:p>
          <a:p>
            <a:r>
              <a:rPr lang="en-US" dirty="0"/>
              <a:t>Range: 0–14</a:t>
            </a:r>
          </a:p>
          <a:p>
            <a:endParaRPr lang="en-US" dirty="0"/>
          </a:p>
          <a:p>
            <a:r>
              <a:rPr lang="en-US" dirty="0"/>
              <a:t>pH &lt; 7 acidic</a:t>
            </a:r>
          </a:p>
          <a:p>
            <a:r>
              <a:rPr lang="en-US" dirty="0"/>
              <a:t>pH = 7 neutral</a:t>
            </a:r>
          </a:p>
          <a:p>
            <a:r>
              <a:rPr lang="en-US" dirty="0"/>
              <a:t>pH &gt; 7 alkaline</a:t>
            </a:r>
          </a:p>
          <a:p>
            <a:pPr marL="0" indent="0">
              <a:buNone/>
            </a:pPr>
            <a:endParaRPr lang="en-US" dirty="0"/>
          </a:p>
          <a:p>
            <a:endParaRPr lang="x-none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3A965F6F-1542-B853-522E-64C6E5A169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7677" y="645248"/>
            <a:ext cx="619762" cy="673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1625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5E087ED-94B0-DCA8-6EEF-BECCAD53B2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Importance of pH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BA65A03-68E4-4219-FC3A-2CEE1FA218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pH affects:</a:t>
            </a:r>
          </a:p>
          <a:p>
            <a:r>
              <a:rPr lang="en-US" dirty="0"/>
              <a:t>• Enzyme activity</a:t>
            </a:r>
          </a:p>
          <a:p>
            <a:r>
              <a:rPr lang="en-US" dirty="0"/>
              <a:t>• Protein folding</a:t>
            </a:r>
          </a:p>
          <a:p>
            <a:r>
              <a:rPr lang="en-US" dirty="0"/>
              <a:t>• Metabolism</a:t>
            </a:r>
          </a:p>
          <a:p>
            <a:r>
              <a:rPr lang="en-US" dirty="0"/>
              <a:t>• Transport of molecules</a:t>
            </a:r>
          </a:p>
          <a:p>
            <a:endParaRPr lang="en-US" dirty="0"/>
          </a:p>
          <a:p>
            <a:r>
              <a:rPr lang="en-US" dirty="0"/>
              <a:t>Small pH changes can disrupt cellular function.</a:t>
            </a:r>
          </a:p>
          <a:p>
            <a:endParaRPr lang="x-none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869D79BF-179D-735C-7B05-88C2B9838C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7677" y="645248"/>
            <a:ext cx="619762" cy="673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2755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8B0E846-007C-FC4D-A5F1-B2B6EE151A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Acid Base Balance in Body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B9232BC-5963-EBD3-3B74-A2CB35907D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Maintained by:</a:t>
            </a:r>
          </a:p>
          <a:p>
            <a:r>
              <a:rPr lang="en-US" dirty="0"/>
              <a:t>• Chemical buffers</a:t>
            </a:r>
          </a:p>
          <a:p>
            <a:r>
              <a:rPr lang="en-US" dirty="0"/>
              <a:t>• Respiratory system</a:t>
            </a:r>
          </a:p>
          <a:p>
            <a:r>
              <a:rPr lang="en-US" dirty="0"/>
              <a:t>• Renal system</a:t>
            </a:r>
          </a:p>
          <a:p>
            <a:endParaRPr lang="en-US" dirty="0"/>
          </a:p>
          <a:p>
            <a:r>
              <a:rPr lang="en-US" dirty="0"/>
              <a:t>Normal blood pH: 7.35–7.45</a:t>
            </a:r>
          </a:p>
          <a:p>
            <a:endParaRPr lang="x-none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E69953C6-FFF0-94CE-A611-9DAD5C1A05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7677" y="645248"/>
            <a:ext cx="619762" cy="673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3157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14</TotalTime>
  <Words>250</Words>
  <Application>Microsoft Office PowerPoint</Application>
  <PresentationFormat>Custom</PresentationFormat>
  <Paragraphs>67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Organic</vt:lpstr>
      <vt:lpstr>Physiochemical Principles</vt:lpstr>
      <vt:lpstr>Introduction</vt:lpstr>
      <vt:lpstr>Acids: Basic Concept</vt:lpstr>
      <vt:lpstr>Bases and Alkalinity</vt:lpstr>
      <vt:lpstr>Strong and Weak Acids/Bases</vt:lpstr>
      <vt:lpstr>Ionization of Water</vt:lpstr>
      <vt:lpstr>pH Scale</vt:lpstr>
      <vt:lpstr>Importance of pH</vt:lpstr>
      <vt:lpstr>Acid Base Balance in Body</vt:lpstr>
      <vt:lpstr>Acidosis and Alkalosis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Physiochemical Principles</dc:title>
  <dc:creator>MAC</dc:creator>
  <cp:lastModifiedBy>Bismillah computers</cp:lastModifiedBy>
  <cp:revision>3</cp:revision>
  <dcterms:created xsi:type="dcterms:W3CDTF">2025-09-15T17:01:40Z</dcterms:created>
  <dcterms:modified xsi:type="dcterms:W3CDTF">2026-06-22T07:43:15Z</dcterms:modified>
</cp:coreProperties>
</file>