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92" r:id="rId4"/>
    <p:sldId id="258" r:id="rId5"/>
    <p:sldId id="259" r:id="rId6"/>
    <p:sldId id="260" r:id="rId7"/>
    <p:sldId id="261" r:id="rId8"/>
    <p:sldId id="263" r:id="rId9"/>
    <p:sldId id="262" r:id="rId10"/>
    <p:sldId id="264" r:id="rId11"/>
    <p:sldId id="265" r:id="rId12"/>
    <p:sldId id="273" r:id="rId13"/>
    <p:sldId id="266" r:id="rId14"/>
    <p:sldId id="267" r:id="rId15"/>
    <p:sldId id="268" r:id="rId16"/>
    <p:sldId id="269" r:id="rId17"/>
    <p:sldId id="271" r:id="rId18"/>
    <p:sldId id="276" r:id="rId19"/>
    <p:sldId id="272" r:id="rId20"/>
    <p:sldId id="274" r:id="rId21"/>
    <p:sldId id="275" r:id="rId22"/>
    <p:sldId id="278" r:id="rId23"/>
    <p:sldId id="279" r:id="rId24"/>
    <p:sldId id="280" r:id="rId25"/>
    <p:sldId id="282" r:id="rId26"/>
    <p:sldId id="283" r:id="rId27"/>
    <p:sldId id="284" r:id="rId28"/>
    <p:sldId id="285" r:id="rId29"/>
    <p:sldId id="286" r:id="rId30"/>
    <p:sldId id="287" r:id="rId31"/>
    <p:sldId id="290" r:id="rId32"/>
    <p:sldId id="288" r:id="rId33"/>
    <p:sldId id="289" r:id="rId34"/>
    <p:sldId id="291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28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0843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686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75171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85333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3105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33514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94415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7579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6445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954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6140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875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1396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1768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496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0071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492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6/27/2026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29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The Orbital Region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ADNAN RAMZAN</a:t>
            </a:r>
          </a:p>
          <a:p>
            <a:r>
              <a:rPr lang="en-US" b="1" dirty="0" smtClean="0"/>
              <a:t>BS(OTT)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96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931" y="1295400"/>
            <a:ext cx="8280133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403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6338" y="3271904"/>
            <a:ext cx="6799262" cy="1882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219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Terms of eye movements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Elevation </a:t>
            </a:r>
            <a:r>
              <a:rPr lang="en-US" dirty="0"/>
              <a:t>is the rotation of the </a:t>
            </a:r>
            <a:r>
              <a:rPr lang="en-US" dirty="0" smtClean="0"/>
              <a:t>eye upward,</a:t>
            </a:r>
          </a:p>
          <a:p>
            <a:r>
              <a:rPr lang="en-US" b="1" dirty="0" smtClean="0"/>
              <a:t>depression </a:t>
            </a:r>
            <a:r>
              <a:rPr lang="en-US" dirty="0"/>
              <a:t>is the rotation of the eye </a:t>
            </a:r>
            <a:r>
              <a:rPr lang="en-US" dirty="0" smtClean="0"/>
              <a:t>downward,</a:t>
            </a:r>
          </a:p>
          <a:p>
            <a:r>
              <a:rPr lang="en-US" b="1" dirty="0" smtClean="0"/>
              <a:t>abduction </a:t>
            </a:r>
            <a:r>
              <a:rPr lang="en-US" dirty="0"/>
              <a:t>is the rotation of the eye laterally, </a:t>
            </a:r>
            <a:r>
              <a:rPr lang="en-US" dirty="0" smtClean="0"/>
              <a:t>and</a:t>
            </a:r>
          </a:p>
          <a:p>
            <a:r>
              <a:rPr lang="en-US" dirty="0" smtClean="0"/>
              <a:t> </a:t>
            </a:r>
            <a:r>
              <a:rPr lang="en-US" b="1" dirty="0" smtClean="0"/>
              <a:t>adduction </a:t>
            </a:r>
            <a:r>
              <a:rPr lang="en-US" dirty="0" smtClean="0"/>
              <a:t>is </a:t>
            </a:r>
            <a:r>
              <a:rPr lang="en-US" dirty="0"/>
              <a:t>the rotation of the eye medially.</a:t>
            </a:r>
          </a:p>
        </p:txBody>
      </p:sp>
    </p:spTree>
    <p:extLst>
      <p:ext uri="{BB962C8B-B14F-4D97-AF65-F5344CB8AC3E}">
        <p14:creationId xmlns:p14="http://schemas.microsoft.com/office/powerpoint/2010/main" val="65772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152400"/>
            <a:ext cx="10173428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553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1"/>
            <a:ext cx="8534400" cy="4020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100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Upward vision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66800"/>
            <a:ext cx="8458200" cy="251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990600" y="3810000"/>
            <a:ext cx="7391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lphaUcPeriod"/>
            </a:pPr>
            <a:r>
              <a:rPr lang="en-US" dirty="0" smtClean="0"/>
              <a:t>Right </a:t>
            </a:r>
            <a:r>
              <a:rPr lang="en-US" dirty="0"/>
              <a:t>eye, superior rectus muscle; left eye, inferior oblique muscle. </a:t>
            </a:r>
            <a:endParaRPr lang="en-US" dirty="0" smtClean="0"/>
          </a:p>
          <a:p>
            <a:pPr marL="342900" indent="-342900">
              <a:buAutoNum type="alphaUcPeriod"/>
            </a:pPr>
            <a:r>
              <a:rPr lang="en-US" dirty="0" smtClean="0"/>
              <a:t>Both eyes</a:t>
            </a:r>
            <a:r>
              <a:rPr lang="en-US" dirty="0"/>
              <a:t>, superior recti and inferior oblique muscles. </a:t>
            </a:r>
            <a:endParaRPr lang="en-US" dirty="0" smtClean="0"/>
          </a:p>
          <a:p>
            <a:r>
              <a:rPr lang="en-US" b="1" dirty="0" smtClean="0"/>
              <a:t>C</a:t>
            </a:r>
            <a:r>
              <a:rPr lang="en-US" b="1" dirty="0"/>
              <a:t>. </a:t>
            </a:r>
            <a:r>
              <a:rPr lang="en-US" dirty="0"/>
              <a:t>Right eye, inferior oblique muscle; left eye, superior rectus muscle.</a:t>
            </a:r>
          </a:p>
        </p:txBody>
      </p:sp>
    </p:spTree>
    <p:extLst>
      <p:ext uri="{BB962C8B-B14F-4D97-AF65-F5344CB8AC3E}">
        <p14:creationId xmlns:p14="http://schemas.microsoft.com/office/powerpoint/2010/main" val="232892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Middle 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88" y="1281112"/>
            <a:ext cx="7910512" cy="2376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76287" y="3657600"/>
            <a:ext cx="74533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Univers-CondensedBold"/>
              </a:rPr>
              <a:t>D. </a:t>
            </a:r>
            <a:r>
              <a:rPr lang="en-US" dirty="0">
                <a:latin typeface="Univers-Light"/>
              </a:rPr>
              <a:t>Right eye, lateral rectus muscle; left eye, medial rectus muscle</a:t>
            </a:r>
            <a:r>
              <a:rPr lang="en-US" dirty="0" smtClean="0">
                <a:latin typeface="Univers-Light"/>
              </a:rPr>
              <a:t>.</a:t>
            </a:r>
          </a:p>
          <a:p>
            <a:r>
              <a:rPr lang="en-US" dirty="0" smtClean="0">
                <a:latin typeface="Univers-Light"/>
              </a:rPr>
              <a:t> </a:t>
            </a:r>
            <a:r>
              <a:rPr lang="en-US" b="1" dirty="0">
                <a:latin typeface="Univers-CondensedBold"/>
              </a:rPr>
              <a:t>E. </a:t>
            </a:r>
            <a:r>
              <a:rPr lang="en-US" dirty="0">
                <a:latin typeface="Univers-Light"/>
              </a:rPr>
              <a:t>Primary position, with the eyes fixed on a distant fixation</a:t>
            </a:r>
          </a:p>
          <a:p>
            <a:r>
              <a:rPr lang="en-US" dirty="0">
                <a:latin typeface="Univers-Light"/>
              </a:rPr>
              <a:t>point. </a:t>
            </a:r>
            <a:endParaRPr lang="en-US" dirty="0" smtClean="0">
              <a:latin typeface="Univers-Light"/>
            </a:endParaRPr>
          </a:p>
          <a:p>
            <a:r>
              <a:rPr lang="en-US" b="1" dirty="0" smtClean="0">
                <a:latin typeface="Univers-CondensedBold"/>
              </a:rPr>
              <a:t>F</a:t>
            </a:r>
            <a:r>
              <a:rPr lang="en-US" b="1" dirty="0">
                <a:latin typeface="Univers-CondensedBold"/>
              </a:rPr>
              <a:t>. </a:t>
            </a:r>
            <a:r>
              <a:rPr lang="en-US" dirty="0">
                <a:latin typeface="Univers-Light"/>
              </a:rPr>
              <a:t>Right eye, medial rectus muscle; left eye, lateral rectus muscle.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98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 of the Eye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 smtClean="0"/>
              <a:t>eyeball </a:t>
            </a:r>
            <a:r>
              <a:rPr lang="en-US" dirty="0"/>
              <a:t>is embedded in orbital fat but </a:t>
            </a:r>
            <a:r>
              <a:rPr lang="en-US" dirty="0" smtClean="0"/>
              <a:t>is separated </a:t>
            </a:r>
            <a:r>
              <a:rPr lang="en-US" dirty="0"/>
              <a:t>from it by the fascial sheath of the eyeball. </a:t>
            </a:r>
            <a:endParaRPr lang="en-US" dirty="0" smtClean="0"/>
          </a:p>
          <a:p>
            <a:r>
              <a:rPr lang="en-US" dirty="0" smtClean="0"/>
              <a:t>The</a:t>
            </a:r>
            <a:r>
              <a:rPr lang="en-US" dirty="0"/>
              <a:t> </a:t>
            </a:r>
            <a:r>
              <a:rPr lang="en-US" dirty="0" smtClean="0"/>
              <a:t>eyeball </a:t>
            </a:r>
            <a:r>
              <a:rPr lang="en-US" dirty="0"/>
              <a:t>consists of</a:t>
            </a:r>
            <a:r>
              <a:rPr lang="en-US" b="1" dirty="0"/>
              <a:t> three </a:t>
            </a:r>
            <a:r>
              <a:rPr lang="en-US" dirty="0"/>
              <a:t>coats, which, from without </a:t>
            </a:r>
            <a:r>
              <a:rPr lang="en-US" dirty="0" smtClean="0"/>
              <a:t>inward, are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fibrous coat,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 </a:t>
            </a:r>
            <a:r>
              <a:rPr lang="en-US" dirty="0"/>
              <a:t>vascular pigmented coat, </a:t>
            </a:r>
            <a:r>
              <a:rPr lang="en-US" dirty="0" smtClean="0"/>
              <a:t>and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nervous </a:t>
            </a:r>
            <a:r>
              <a:rPr lang="en-US" dirty="0"/>
              <a:t>coat.</a:t>
            </a:r>
          </a:p>
        </p:txBody>
      </p:sp>
    </p:spTree>
    <p:extLst>
      <p:ext uri="{BB962C8B-B14F-4D97-AF65-F5344CB8AC3E}">
        <p14:creationId xmlns:p14="http://schemas.microsoft.com/office/powerpoint/2010/main" val="376553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86" y="304800"/>
            <a:ext cx="8185314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73137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 1.Fibrous </a:t>
            </a:r>
            <a:r>
              <a:rPr lang="en-US" b="1" dirty="0"/>
              <a:t>Coat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fibrous coat is made up of a</a:t>
            </a:r>
          </a:p>
          <a:p>
            <a:r>
              <a:rPr lang="en-US" dirty="0" smtClean="0"/>
              <a:t> Posterior opaque part, the </a:t>
            </a:r>
            <a:r>
              <a:rPr lang="en-US" b="1" dirty="0" smtClean="0"/>
              <a:t>sclera</a:t>
            </a:r>
            <a:r>
              <a:rPr lang="en-US" dirty="0" smtClean="0"/>
              <a:t>, and</a:t>
            </a:r>
          </a:p>
          <a:p>
            <a:r>
              <a:rPr lang="en-US" dirty="0" smtClean="0"/>
              <a:t> An anterior transparent part, the </a:t>
            </a:r>
            <a:r>
              <a:rPr lang="en-US" b="1" dirty="0" smtClean="0"/>
              <a:t>cornea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9419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Orbital Region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orbits are a pair of bony cavities that contain the</a:t>
            </a:r>
          </a:p>
          <a:p>
            <a:r>
              <a:rPr lang="en-US" b="1" dirty="0"/>
              <a:t>E</a:t>
            </a:r>
            <a:r>
              <a:rPr lang="en-US" b="1" dirty="0" smtClean="0"/>
              <a:t>yeballs</a:t>
            </a:r>
            <a:r>
              <a:rPr lang="en-US" dirty="0" smtClean="0"/>
              <a:t>; their </a:t>
            </a:r>
            <a:r>
              <a:rPr lang="en-US" dirty="0"/>
              <a:t>associated muscles, nerves, vessels, and </a:t>
            </a:r>
            <a:r>
              <a:rPr lang="en-US" dirty="0" smtClean="0"/>
              <a:t>fat; and </a:t>
            </a:r>
            <a:r>
              <a:rPr lang="en-US" dirty="0"/>
              <a:t>most of the lacrimal apparatus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</a:t>
            </a:r>
            <a:r>
              <a:rPr lang="en-US" dirty="0"/>
              <a:t>orbital opening </a:t>
            </a:r>
            <a:r>
              <a:rPr lang="en-US" dirty="0" smtClean="0"/>
              <a:t>is guarded </a:t>
            </a:r>
            <a:r>
              <a:rPr lang="en-US" dirty="0"/>
              <a:t>by two thin, movable folds, the </a:t>
            </a:r>
            <a:r>
              <a:rPr lang="en-US" b="1" dirty="0"/>
              <a:t>eyelids.</a:t>
            </a:r>
          </a:p>
        </p:txBody>
      </p:sp>
    </p:spTree>
    <p:extLst>
      <p:ext uri="{BB962C8B-B14F-4D97-AF65-F5344CB8AC3E}">
        <p14:creationId xmlns:p14="http://schemas.microsoft.com/office/powerpoint/2010/main" val="368836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Sclera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opaque sclera is composed of dense fibrous tissue </a:t>
            </a:r>
            <a:r>
              <a:rPr lang="en-US" dirty="0" smtClean="0"/>
              <a:t>and is </a:t>
            </a:r>
            <a:r>
              <a:rPr lang="en-US" dirty="0"/>
              <a:t>white. </a:t>
            </a:r>
            <a:endParaRPr lang="en-US" dirty="0" smtClean="0"/>
          </a:p>
          <a:p>
            <a:r>
              <a:rPr lang="en-US" dirty="0" smtClean="0"/>
              <a:t>Posteriorly</a:t>
            </a:r>
            <a:r>
              <a:rPr lang="en-US" dirty="0"/>
              <a:t>, it is pierced by the optic nerve and </a:t>
            </a:r>
            <a:r>
              <a:rPr lang="en-US" dirty="0" smtClean="0"/>
              <a:t>is fused </a:t>
            </a:r>
            <a:r>
              <a:rPr lang="en-US" dirty="0"/>
              <a:t>with the dural sheath of that </a:t>
            </a:r>
            <a:r>
              <a:rPr lang="en-US" dirty="0" smtClean="0"/>
              <a:t>nerve.</a:t>
            </a:r>
          </a:p>
          <a:p>
            <a:r>
              <a:rPr lang="en-US" dirty="0" smtClean="0"/>
              <a:t>The sclera </a:t>
            </a:r>
            <a:r>
              <a:rPr lang="en-US" dirty="0"/>
              <a:t>is directly continuous in front with the cornea at </a:t>
            </a:r>
            <a:r>
              <a:rPr lang="en-US" dirty="0" smtClean="0"/>
              <a:t>the corneoscleral </a:t>
            </a:r>
            <a:r>
              <a:rPr lang="en-US" dirty="0"/>
              <a:t>junction, or </a:t>
            </a:r>
            <a:r>
              <a:rPr lang="en-US" b="1" dirty="0"/>
              <a:t>limbus.</a:t>
            </a:r>
          </a:p>
        </p:txBody>
      </p:sp>
    </p:spTree>
    <p:extLst>
      <p:ext uri="{BB962C8B-B14F-4D97-AF65-F5344CB8AC3E}">
        <p14:creationId xmlns:p14="http://schemas.microsoft.com/office/powerpoint/2010/main" val="125096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Cornea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</a:t>
            </a:r>
            <a:r>
              <a:rPr lang="en-US" dirty="0"/>
              <a:t>transparent </a:t>
            </a:r>
            <a:r>
              <a:rPr lang="en-US" b="1" dirty="0"/>
              <a:t>cornea </a:t>
            </a:r>
            <a:r>
              <a:rPr lang="en-US" dirty="0"/>
              <a:t>is largely responsible for the </a:t>
            </a:r>
            <a:r>
              <a:rPr lang="en-US" dirty="0" smtClean="0"/>
              <a:t>refraction of </a:t>
            </a:r>
            <a:r>
              <a:rPr lang="en-US" dirty="0"/>
              <a:t>the light entering the eye </a:t>
            </a:r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/>
              <a:t>is in </a:t>
            </a:r>
            <a:r>
              <a:rPr lang="en-US" dirty="0" smtClean="0"/>
              <a:t>contact posteriorly </a:t>
            </a:r>
            <a:r>
              <a:rPr lang="en-US" dirty="0"/>
              <a:t>with the aqueous humor.</a:t>
            </a:r>
          </a:p>
          <a:p>
            <a:r>
              <a:rPr lang="en-US" b="1" dirty="0"/>
              <a:t>Blood Supply </a:t>
            </a:r>
            <a:r>
              <a:rPr lang="en-US" dirty="0"/>
              <a:t>The cornea is avascular and devoid of </a:t>
            </a:r>
            <a:r>
              <a:rPr lang="en-US" dirty="0" smtClean="0"/>
              <a:t>lymphatic drainage.</a:t>
            </a:r>
          </a:p>
          <a:p>
            <a:r>
              <a:rPr lang="en-US" dirty="0" smtClean="0"/>
              <a:t>It </a:t>
            </a:r>
            <a:r>
              <a:rPr lang="en-US" dirty="0"/>
              <a:t>is nourished by diffusion from the </a:t>
            </a:r>
            <a:r>
              <a:rPr lang="en-US" dirty="0" smtClean="0"/>
              <a:t>aqueous humor </a:t>
            </a:r>
            <a:r>
              <a:rPr lang="en-US" dirty="0"/>
              <a:t>and from the capillaries at its edge.</a:t>
            </a:r>
          </a:p>
          <a:p>
            <a:r>
              <a:rPr lang="en-US" b="1" dirty="0"/>
              <a:t>Nerve Supply </a:t>
            </a:r>
            <a:r>
              <a:rPr lang="en-US" dirty="0"/>
              <a:t>Long ciliary nerves from the </a:t>
            </a:r>
            <a:r>
              <a:rPr lang="en-US" dirty="0" smtClean="0"/>
              <a:t>ophthalmic division </a:t>
            </a:r>
            <a:r>
              <a:rPr lang="en-US" dirty="0"/>
              <a:t>of the trigeminal nerve</a:t>
            </a:r>
          </a:p>
        </p:txBody>
      </p:sp>
    </p:spTree>
    <p:extLst>
      <p:ext uri="{BB962C8B-B14F-4D97-AF65-F5344CB8AC3E}">
        <p14:creationId xmlns:p14="http://schemas.microsoft.com/office/powerpoint/2010/main" val="29409397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2.Vascular </a:t>
            </a:r>
            <a:r>
              <a:rPr lang="en-US" b="1" dirty="0"/>
              <a:t>Pigmented Coat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vascular pigmented coat consists, from behind </a:t>
            </a:r>
            <a:r>
              <a:rPr lang="en-US" dirty="0" smtClean="0"/>
              <a:t>forward, of </a:t>
            </a:r>
            <a:r>
              <a:rPr lang="en-US" dirty="0"/>
              <a:t>the </a:t>
            </a:r>
            <a:endParaRPr lang="en-US" dirty="0" smtClean="0"/>
          </a:p>
          <a:p>
            <a:r>
              <a:rPr lang="en-US" dirty="0" smtClean="0"/>
              <a:t>choroid,</a:t>
            </a:r>
          </a:p>
          <a:p>
            <a:r>
              <a:rPr lang="en-US" dirty="0" smtClean="0"/>
              <a:t> </a:t>
            </a:r>
            <a:r>
              <a:rPr lang="en-US" dirty="0"/>
              <a:t>the ciliary body, and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iris.</a:t>
            </a:r>
          </a:p>
        </p:txBody>
      </p:sp>
    </p:spTree>
    <p:extLst>
      <p:ext uri="{BB962C8B-B14F-4D97-AF65-F5344CB8AC3E}">
        <p14:creationId xmlns:p14="http://schemas.microsoft.com/office/powerpoint/2010/main" val="17727838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u="sng" dirty="0"/>
              <a:t>The Choroid</a:t>
            </a:r>
          </a:p>
          <a:p>
            <a:r>
              <a:rPr lang="en-US" dirty="0"/>
              <a:t>The choroid is composed of an outer pigmented layer </a:t>
            </a:r>
            <a:r>
              <a:rPr lang="en-US" dirty="0" smtClean="0"/>
              <a:t>and an </a:t>
            </a:r>
            <a:r>
              <a:rPr lang="en-US" dirty="0"/>
              <a:t>inner, highly vascular layer</a:t>
            </a:r>
            <a:r>
              <a:rPr lang="en-US" dirty="0" smtClean="0"/>
              <a:t>.</a:t>
            </a:r>
          </a:p>
          <a:p>
            <a:r>
              <a:rPr lang="en-US" b="1" u="sng" dirty="0"/>
              <a:t>The Ciliary Body</a:t>
            </a:r>
          </a:p>
          <a:p>
            <a:r>
              <a:rPr lang="en-US" dirty="0" smtClean="0"/>
              <a:t>It is </a:t>
            </a:r>
            <a:r>
              <a:rPr lang="en-US" dirty="0"/>
              <a:t>continuous posteriorly with the </a:t>
            </a:r>
            <a:r>
              <a:rPr lang="en-US" dirty="0" smtClean="0"/>
              <a:t>choroid, and </a:t>
            </a:r>
            <a:r>
              <a:rPr lang="en-US" dirty="0"/>
              <a:t>anteriorly it lies behind the peripheral margin </a:t>
            </a:r>
            <a:r>
              <a:rPr lang="en-US" dirty="0" smtClean="0"/>
              <a:t>of the iris</a:t>
            </a:r>
          </a:p>
          <a:p>
            <a:r>
              <a:rPr lang="en-US" dirty="0" smtClean="0"/>
              <a:t>It </a:t>
            </a:r>
            <a:r>
              <a:rPr lang="en-US" dirty="0"/>
              <a:t>is composed of the </a:t>
            </a:r>
            <a:r>
              <a:rPr lang="en-US" b="1" dirty="0"/>
              <a:t>ciliary ring</a:t>
            </a:r>
            <a:r>
              <a:rPr lang="en-US" dirty="0"/>
              <a:t>, </a:t>
            </a:r>
            <a:r>
              <a:rPr lang="en-US" b="1" dirty="0" smtClean="0"/>
              <a:t>the ciliary </a:t>
            </a:r>
            <a:r>
              <a:rPr lang="en-US" b="1" dirty="0"/>
              <a:t>processes</a:t>
            </a:r>
            <a:r>
              <a:rPr lang="en-US" dirty="0"/>
              <a:t>, and the </a:t>
            </a:r>
            <a:r>
              <a:rPr lang="en-US" b="1" dirty="0"/>
              <a:t>ciliary muscle.</a:t>
            </a:r>
          </a:p>
        </p:txBody>
      </p:sp>
    </p:spTree>
    <p:extLst>
      <p:ext uri="{BB962C8B-B14F-4D97-AF65-F5344CB8AC3E}">
        <p14:creationId xmlns:p14="http://schemas.microsoft.com/office/powerpoint/2010/main" val="17744575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Iris and Pupil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</a:t>
            </a:r>
            <a:r>
              <a:rPr lang="en-US" b="1" dirty="0"/>
              <a:t> iris </a:t>
            </a:r>
            <a:r>
              <a:rPr lang="en-US" dirty="0"/>
              <a:t>is a thin, contractile, pigmented diaphragm with </a:t>
            </a:r>
            <a:r>
              <a:rPr lang="en-US" dirty="0" smtClean="0"/>
              <a:t>a central aperture</a:t>
            </a:r>
            <a:r>
              <a:rPr lang="en-US" dirty="0"/>
              <a:t>, </a:t>
            </a:r>
            <a:r>
              <a:rPr lang="en-US" b="1" dirty="0"/>
              <a:t>the </a:t>
            </a:r>
            <a:r>
              <a:rPr lang="en-US" b="1" dirty="0" smtClean="0"/>
              <a:t>pupil</a:t>
            </a:r>
            <a:r>
              <a:rPr lang="en-US" dirty="0" smtClean="0"/>
              <a:t>.</a:t>
            </a:r>
          </a:p>
          <a:p>
            <a:r>
              <a:rPr lang="en-US" dirty="0"/>
              <a:t>It is suspended </a:t>
            </a:r>
            <a:r>
              <a:rPr lang="en-US" dirty="0" smtClean="0"/>
              <a:t>in </a:t>
            </a:r>
            <a:r>
              <a:rPr lang="en-US" dirty="0"/>
              <a:t>the aqueous humor between the cornea and the lens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periphery </a:t>
            </a:r>
            <a:r>
              <a:rPr lang="en-US" dirty="0"/>
              <a:t>of the iris is attached to the anterior surface </a:t>
            </a:r>
            <a:r>
              <a:rPr lang="en-US" dirty="0" smtClean="0"/>
              <a:t>of the </a:t>
            </a:r>
            <a:r>
              <a:rPr lang="en-US" dirty="0"/>
              <a:t>ciliary body</a:t>
            </a:r>
            <a:r>
              <a:rPr lang="en-US" dirty="0" smtClean="0"/>
              <a:t>.</a:t>
            </a:r>
          </a:p>
          <a:p>
            <a:r>
              <a:rPr lang="en-US" dirty="0" smtClean="0"/>
              <a:t>It </a:t>
            </a:r>
            <a:r>
              <a:rPr lang="en-US" dirty="0"/>
              <a:t>divides the space between the lens </a:t>
            </a:r>
            <a:r>
              <a:rPr lang="en-US" dirty="0" smtClean="0"/>
              <a:t>and the </a:t>
            </a:r>
            <a:r>
              <a:rPr lang="en-US" dirty="0"/>
              <a:t>cornea into an </a:t>
            </a:r>
            <a:r>
              <a:rPr lang="en-US" b="1" dirty="0"/>
              <a:t>anterior </a:t>
            </a:r>
            <a:r>
              <a:rPr lang="en-US" dirty="0"/>
              <a:t>and a </a:t>
            </a:r>
            <a:r>
              <a:rPr lang="en-US" b="1" dirty="0"/>
              <a:t>posterior chamber.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3742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 3.Nervous </a:t>
            </a:r>
            <a:r>
              <a:rPr lang="en-US" b="1" dirty="0"/>
              <a:t>Coat: The Retina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retina consists of an </a:t>
            </a:r>
            <a:r>
              <a:rPr lang="en-US" b="1" dirty="0"/>
              <a:t>outer pigmented layer </a:t>
            </a:r>
            <a:r>
              <a:rPr lang="en-US" dirty="0"/>
              <a:t>and </a:t>
            </a:r>
            <a:r>
              <a:rPr lang="en-US" dirty="0" smtClean="0"/>
              <a:t>an </a:t>
            </a:r>
            <a:r>
              <a:rPr lang="en-US" b="1" dirty="0" smtClean="0"/>
              <a:t>inner </a:t>
            </a:r>
            <a:r>
              <a:rPr lang="en-US" b="1" dirty="0"/>
              <a:t>nervous layer. </a:t>
            </a:r>
            <a:endParaRPr lang="en-US" b="1" dirty="0" smtClean="0"/>
          </a:p>
          <a:p>
            <a:r>
              <a:rPr lang="en-US" dirty="0" smtClean="0"/>
              <a:t>Its </a:t>
            </a:r>
            <a:r>
              <a:rPr lang="en-US" dirty="0"/>
              <a:t>outer surface is in contact with </a:t>
            </a:r>
            <a:r>
              <a:rPr lang="en-US" dirty="0" smtClean="0"/>
              <a:t>the choroid</a:t>
            </a:r>
            <a:r>
              <a:rPr lang="en-US" dirty="0"/>
              <a:t>, and its inner surface is in contact with the </a:t>
            </a:r>
            <a:r>
              <a:rPr lang="en-US" dirty="0" smtClean="0"/>
              <a:t>vitreous body.</a:t>
            </a:r>
          </a:p>
          <a:p>
            <a:r>
              <a:rPr lang="en-US" dirty="0"/>
              <a:t>The posterior three quarters of the </a:t>
            </a:r>
            <a:r>
              <a:rPr lang="en-US" dirty="0" smtClean="0"/>
              <a:t>retina is </a:t>
            </a:r>
            <a:r>
              <a:rPr lang="en-US" dirty="0"/>
              <a:t>the receptor organ.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821729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</a:t>
            </a:r>
            <a:r>
              <a:rPr lang="en-US" dirty="0" smtClean="0"/>
              <a:t>anterior part </a:t>
            </a:r>
            <a:r>
              <a:rPr lang="en-US" dirty="0"/>
              <a:t>of the retina is </a:t>
            </a:r>
            <a:r>
              <a:rPr lang="en-US" dirty="0" smtClean="0"/>
              <a:t>non receptive </a:t>
            </a:r>
            <a:r>
              <a:rPr lang="en-US" dirty="0"/>
              <a:t>and consists merely </a:t>
            </a:r>
            <a:r>
              <a:rPr lang="en-US" dirty="0" smtClean="0"/>
              <a:t>of pigment </a:t>
            </a:r>
            <a:r>
              <a:rPr lang="en-US" dirty="0"/>
              <a:t>cells, with a deeper layer of columnar epithelium.</a:t>
            </a:r>
          </a:p>
          <a:p>
            <a:r>
              <a:rPr lang="en-US" dirty="0"/>
              <a:t>This anterior part of the retina covers the ciliary </a:t>
            </a:r>
            <a:r>
              <a:rPr lang="en-US" dirty="0" smtClean="0"/>
              <a:t>processes and </a:t>
            </a:r>
            <a:r>
              <a:rPr lang="en-US" dirty="0"/>
              <a:t>the back of the iris</a:t>
            </a:r>
            <a:r>
              <a:rPr lang="en-US" dirty="0" smtClean="0"/>
              <a:t>.</a:t>
            </a:r>
          </a:p>
          <a:p>
            <a:r>
              <a:rPr lang="en-US" dirty="0"/>
              <a:t>At the center of the posterior part of the retina is an </a:t>
            </a:r>
            <a:r>
              <a:rPr lang="en-US" dirty="0" smtClean="0"/>
              <a:t>oval, yellowish </a:t>
            </a:r>
            <a:r>
              <a:rPr lang="en-US" dirty="0"/>
              <a:t>area, the </a:t>
            </a:r>
            <a:r>
              <a:rPr lang="en-US" b="1" dirty="0"/>
              <a:t>macula lutea, </a:t>
            </a:r>
            <a:r>
              <a:rPr lang="en-US" dirty="0"/>
              <a:t>which is the area of </a:t>
            </a:r>
            <a:r>
              <a:rPr lang="en-US" dirty="0" smtClean="0"/>
              <a:t>the retina </a:t>
            </a:r>
            <a:r>
              <a:rPr lang="en-US" dirty="0"/>
              <a:t>for the most distinct vision. It has a central </a:t>
            </a:r>
            <a:r>
              <a:rPr lang="en-US" dirty="0" smtClean="0"/>
              <a:t>depression, the </a:t>
            </a:r>
            <a:r>
              <a:rPr lang="en-US" b="1" dirty="0"/>
              <a:t>fovea centralis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7216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Optic Disc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b="1" dirty="0"/>
              <a:t>optic nerve </a:t>
            </a:r>
            <a:r>
              <a:rPr lang="en-US" dirty="0"/>
              <a:t>leaves the retina about 3 mm to </a:t>
            </a:r>
            <a:r>
              <a:rPr lang="en-US" dirty="0" smtClean="0"/>
              <a:t>the medial </a:t>
            </a:r>
            <a:r>
              <a:rPr lang="en-US" dirty="0"/>
              <a:t>side of the macula lutea by the optic disc.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b="1" dirty="0" smtClean="0"/>
              <a:t>optic disc </a:t>
            </a:r>
            <a:r>
              <a:rPr lang="en-US" dirty="0"/>
              <a:t>is slightly depressed at its center, where it is pierced </a:t>
            </a:r>
            <a:r>
              <a:rPr lang="en-US" dirty="0" smtClean="0"/>
              <a:t>by the </a:t>
            </a:r>
            <a:r>
              <a:rPr lang="en-US" b="1" dirty="0"/>
              <a:t>central artery of the retina. </a:t>
            </a:r>
            <a:endParaRPr lang="en-US" b="1" dirty="0" smtClean="0"/>
          </a:p>
          <a:p>
            <a:r>
              <a:rPr lang="en-US" dirty="0" smtClean="0"/>
              <a:t>At </a:t>
            </a:r>
            <a:r>
              <a:rPr lang="en-US" dirty="0"/>
              <a:t>the optic disc is a </a:t>
            </a:r>
            <a:r>
              <a:rPr lang="en-US" dirty="0" smtClean="0"/>
              <a:t>complete absence </a:t>
            </a:r>
            <a:r>
              <a:rPr lang="en-US" dirty="0"/>
              <a:t>of </a:t>
            </a:r>
            <a:r>
              <a:rPr lang="en-US" b="1" dirty="0"/>
              <a:t>rods </a:t>
            </a:r>
            <a:r>
              <a:rPr lang="en-US" dirty="0"/>
              <a:t>and </a:t>
            </a:r>
            <a:r>
              <a:rPr lang="en-US" b="1" dirty="0"/>
              <a:t>cones </a:t>
            </a:r>
            <a:r>
              <a:rPr lang="en-US" dirty="0"/>
              <a:t>so that it is insensitive </a:t>
            </a:r>
            <a:r>
              <a:rPr lang="en-US" dirty="0" smtClean="0"/>
              <a:t>to light </a:t>
            </a:r>
            <a:r>
              <a:rPr lang="en-US" dirty="0"/>
              <a:t>and is referred to as the </a:t>
            </a:r>
            <a:r>
              <a:rPr lang="en-US" b="1" dirty="0"/>
              <a:t>“blind spot.”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2483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 of the Eyeball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contents of the eyeball consist of the refractive </a:t>
            </a:r>
            <a:r>
              <a:rPr lang="en-US" dirty="0" smtClean="0"/>
              <a:t>media, </a:t>
            </a:r>
          </a:p>
          <a:p>
            <a:r>
              <a:rPr lang="en-US" dirty="0" smtClean="0"/>
              <a:t>the </a:t>
            </a:r>
            <a:r>
              <a:rPr lang="en-US" dirty="0"/>
              <a:t>aqueous humor,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vitreous body, and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lens.</a:t>
            </a:r>
          </a:p>
        </p:txBody>
      </p:sp>
    </p:spTree>
    <p:extLst>
      <p:ext uri="{BB962C8B-B14F-4D97-AF65-F5344CB8AC3E}">
        <p14:creationId xmlns:p14="http://schemas.microsoft.com/office/powerpoint/2010/main" val="8717026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Aqueous Humor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aqueous humor is a clear fluid that fills the </a:t>
            </a:r>
            <a:r>
              <a:rPr lang="en-US" dirty="0" smtClean="0"/>
              <a:t>anterior and </a:t>
            </a:r>
            <a:r>
              <a:rPr lang="en-US" dirty="0"/>
              <a:t>posterior chambers of the </a:t>
            </a:r>
            <a:r>
              <a:rPr lang="en-US" dirty="0" smtClean="0"/>
              <a:t>eyeball.</a:t>
            </a:r>
          </a:p>
          <a:p>
            <a:r>
              <a:rPr lang="en-US" dirty="0"/>
              <a:t>It </a:t>
            </a:r>
            <a:r>
              <a:rPr lang="en-US" dirty="0" smtClean="0"/>
              <a:t>is believed </a:t>
            </a:r>
            <a:r>
              <a:rPr lang="en-US" dirty="0"/>
              <a:t>to be a secretion from the ciliary processes, </a:t>
            </a:r>
            <a:r>
              <a:rPr lang="en-US" dirty="0" smtClean="0"/>
              <a:t>from which </a:t>
            </a:r>
            <a:r>
              <a:rPr lang="en-US" dirty="0"/>
              <a:t>it enters the posterior chamber. </a:t>
            </a:r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/>
              <a:t>then flows </a:t>
            </a:r>
            <a:r>
              <a:rPr lang="en-US" dirty="0" smtClean="0"/>
              <a:t>into the </a:t>
            </a:r>
            <a:r>
              <a:rPr lang="en-US" dirty="0"/>
              <a:t>anterior chamber through the pupil and is </a:t>
            </a:r>
            <a:r>
              <a:rPr lang="en-US" dirty="0" smtClean="0"/>
              <a:t>drained away </a:t>
            </a:r>
            <a:r>
              <a:rPr lang="en-US" dirty="0"/>
              <a:t>through the spaces at the iridocorneal angle into </a:t>
            </a:r>
            <a:r>
              <a:rPr lang="en-US" dirty="0" smtClean="0"/>
              <a:t>the </a:t>
            </a:r>
            <a:r>
              <a:rPr lang="en-US" b="1" dirty="0"/>
              <a:t>canal of </a:t>
            </a:r>
            <a:r>
              <a:rPr lang="en-US" b="1" dirty="0" err="1"/>
              <a:t>Schlemm</a:t>
            </a:r>
            <a:r>
              <a:rPr lang="en-US" b="1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182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483147"/>
            <a:ext cx="4114799" cy="3600449"/>
          </a:xfrm>
        </p:spPr>
      </p:pic>
    </p:spTree>
    <p:extLst>
      <p:ext uri="{BB962C8B-B14F-4D97-AF65-F5344CB8AC3E}">
        <p14:creationId xmlns:p14="http://schemas.microsoft.com/office/powerpoint/2010/main" val="37128772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function of the aqueous humor is to support the wall of the eyeball by exerting internal pressure and thus maintaining its optical shape</a:t>
            </a:r>
            <a:r>
              <a:rPr lang="en-US" dirty="0" smtClean="0"/>
              <a:t>.</a:t>
            </a:r>
          </a:p>
          <a:p>
            <a:r>
              <a:rPr lang="en-US" dirty="0" smtClean="0"/>
              <a:t>Obstruction </a:t>
            </a:r>
            <a:r>
              <a:rPr lang="en-US" dirty="0"/>
              <a:t>to the draining of </a:t>
            </a:r>
            <a:r>
              <a:rPr lang="en-US" dirty="0" smtClean="0"/>
              <a:t>the aqueous </a:t>
            </a:r>
            <a:r>
              <a:rPr lang="en-US" dirty="0"/>
              <a:t>humor results in a rise in intraocular </a:t>
            </a:r>
            <a:r>
              <a:rPr lang="en-US" dirty="0" smtClean="0"/>
              <a:t>pressure called </a:t>
            </a:r>
            <a:r>
              <a:rPr lang="en-US" b="1" dirty="0"/>
              <a:t>glaucoma. </a:t>
            </a:r>
            <a:endParaRPr lang="en-US" b="1" dirty="0" smtClean="0"/>
          </a:p>
          <a:p>
            <a:r>
              <a:rPr lang="en-US" dirty="0" smtClean="0"/>
              <a:t>This </a:t>
            </a:r>
            <a:r>
              <a:rPr lang="en-US" dirty="0"/>
              <a:t>can produce degenerative changes </a:t>
            </a:r>
            <a:r>
              <a:rPr lang="en-US" dirty="0" smtClean="0"/>
              <a:t>in the </a:t>
            </a:r>
            <a:r>
              <a:rPr lang="en-US" dirty="0"/>
              <a:t>retina, with consequent blindness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9627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28" y="914400"/>
            <a:ext cx="7188447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44073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Vitreous Body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vitreous body fills the eyeball behind the lens </a:t>
            </a:r>
            <a:r>
              <a:rPr lang="en-US" dirty="0" smtClean="0"/>
              <a:t>and </a:t>
            </a:r>
            <a:r>
              <a:rPr lang="en-US" dirty="0"/>
              <a:t>is a transparent gel</a:t>
            </a:r>
            <a:r>
              <a:rPr lang="en-US" dirty="0" smtClean="0"/>
              <a:t>.</a:t>
            </a:r>
          </a:p>
          <a:p>
            <a:r>
              <a:rPr lang="en-US" dirty="0"/>
              <a:t>The </a:t>
            </a:r>
            <a:r>
              <a:rPr lang="en-US" b="1" dirty="0" err="1"/>
              <a:t>hyaloid</a:t>
            </a:r>
            <a:r>
              <a:rPr lang="en-US" b="1" dirty="0"/>
              <a:t> canal </a:t>
            </a:r>
            <a:r>
              <a:rPr lang="en-US" dirty="0"/>
              <a:t>is a </a:t>
            </a:r>
            <a:r>
              <a:rPr lang="en-US" dirty="0" smtClean="0"/>
              <a:t>narrow channel </a:t>
            </a:r>
            <a:r>
              <a:rPr lang="en-US" dirty="0"/>
              <a:t>that runs through the vitreous body from </a:t>
            </a:r>
            <a:r>
              <a:rPr lang="en-US" dirty="0" smtClean="0"/>
              <a:t>the optic </a:t>
            </a:r>
            <a:r>
              <a:rPr lang="en-US" dirty="0"/>
              <a:t>disc to the posterior surface of the lens; in the fetus, </a:t>
            </a:r>
            <a:r>
              <a:rPr lang="en-US" dirty="0" smtClean="0"/>
              <a:t>it is </a:t>
            </a:r>
            <a:r>
              <a:rPr lang="en-US" dirty="0"/>
              <a:t>filled by the </a:t>
            </a:r>
            <a:r>
              <a:rPr lang="en-US" dirty="0" err="1"/>
              <a:t>hyaloid</a:t>
            </a:r>
            <a:r>
              <a:rPr lang="en-US" dirty="0"/>
              <a:t> artery, which disappears before birth</a:t>
            </a:r>
            <a:r>
              <a:rPr lang="en-US" dirty="0" smtClean="0"/>
              <a:t>.</a:t>
            </a:r>
          </a:p>
          <a:p>
            <a:r>
              <a:rPr lang="en-US" dirty="0"/>
              <a:t>The </a:t>
            </a:r>
            <a:r>
              <a:rPr lang="en-US" b="1" dirty="0"/>
              <a:t>function </a:t>
            </a:r>
            <a:r>
              <a:rPr lang="en-US" dirty="0"/>
              <a:t>of the vitreous body is to contribute </a:t>
            </a:r>
            <a:r>
              <a:rPr lang="en-US" dirty="0" smtClean="0"/>
              <a:t>slightly to </a:t>
            </a:r>
            <a:r>
              <a:rPr lang="en-US" dirty="0"/>
              <a:t>the magnifying power of the eye.</a:t>
            </a:r>
          </a:p>
        </p:txBody>
      </p:sp>
    </p:spTree>
    <p:extLst>
      <p:ext uri="{BB962C8B-B14F-4D97-AF65-F5344CB8AC3E}">
        <p14:creationId xmlns:p14="http://schemas.microsoft.com/office/powerpoint/2010/main" val="23050285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The Lens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</a:t>
            </a:r>
            <a:r>
              <a:rPr lang="en-US" dirty="0"/>
              <a:t>lens </a:t>
            </a:r>
            <a:r>
              <a:rPr lang="en-US" dirty="0" smtClean="0"/>
              <a:t>is </a:t>
            </a:r>
            <a:r>
              <a:rPr lang="en-US" dirty="0"/>
              <a:t>a transparent, biconvex structure</a:t>
            </a:r>
          </a:p>
          <a:p>
            <a:r>
              <a:rPr lang="en-US" dirty="0"/>
              <a:t>enclosed in a transparent capsule</a:t>
            </a:r>
            <a:r>
              <a:rPr lang="en-US" dirty="0" smtClean="0"/>
              <a:t>.</a:t>
            </a:r>
          </a:p>
          <a:p>
            <a:r>
              <a:rPr lang="en-US" dirty="0" smtClean="0"/>
              <a:t>It </a:t>
            </a:r>
            <a:r>
              <a:rPr lang="en-US" dirty="0"/>
              <a:t>is situated behind </a:t>
            </a:r>
            <a:r>
              <a:rPr lang="en-US" dirty="0" smtClean="0"/>
              <a:t>the iris </a:t>
            </a:r>
            <a:r>
              <a:rPr lang="en-US" dirty="0"/>
              <a:t>and in front of the vitreous body and is encircled by </a:t>
            </a:r>
            <a:r>
              <a:rPr lang="en-US" dirty="0" smtClean="0"/>
              <a:t>the ciliary </a:t>
            </a:r>
            <a:r>
              <a:rPr lang="en-US" dirty="0"/>
              <a:t>processes</a:t>
            </a:r>
            <a:r>
              <a:rPr lang="en-US" dirty="0" smtClean="0"/>
              <a:t>.</a:t>
            </a:r>
          </a:p>
          <a:p>
            <a:r>
              <a:rPr lang="en-US" dirty="0"/>
              <a:t>L</a:t>
            </a:r>
            <a:r>
              <a:rPr lang="en-US" dirty="0" smtClean="0"/>
              <a:t>ens </a:t>
            </a:r>
            <a:r>
              <a:rPr lang="en-US" dirty="0"/>
              <a:t>is attached to the ciliary processes of the ciliary </a:t>
            </a:r>
            <a:r>
              <a:rPr lang="en-US" dirty="0" smtClean="0"/>
              <a:t>body by </a:t>
            </a:r>
            <a:r>
              <a:rPr lang="en-US" dirty="0"/>
              <a:t>the </a:t>
            </a:r>
            <a:r>
              <a:rPr lang="en-US" b="1" dirty="0"/>
              <a:t>suspensory ligament</a:t>
            </a:r>
            <a:r>
              <a:rPr lang="en-US" b="1" dirty="0" smtClean="0"/>
              <a:t>.</a:t>
            </a:r>
          </a:p>
          <a:p>
            <a:r>
              <a:rPr lang="en-US" dirty="0"/>
              <a:t>The pull of the radiating </a:t>
            </a:r>
            <a:r>
              <a:rPr lang="en-US" dirty="0" smtClean="0"/>
              <a:t>fibers of </a:t>
            </a:r>
            <a:r>
              <a:rPr lang="en-US" dirty="0"/>
              <a:t>the suspensory ligament tends to keep the elastic </a:t>
            </a:r>
            <a:r>
              <a:rPr lang="en-US" dirty="0" smtClean="0"/>
              <a:t>lens flattened </a:t>
            </a:r>
            <a:r>
              <a:rPr lang="en-US" dirty="0"/>
              <a:t>so that the eye can be focused on distant objects.</a:t>
            </a:r>
          </a:p>
        </p:txBody>
      </p:sp>
    </p:spTree>
    <p:extLst>
      <p:ext uri="{BB962C8B-B14F-4D97-AF65-F5344CB8AC3E}">
        <p14:creationId xmlns:p14="http://schemas.microsoft.com/office/powerpoint/2010/main" val="40291300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605" y="2490788"/>
            <a:ext cx="5010727" cy="3444875"/>
          </a:xfrm>
        </p:spPr>
      </p:pic>
    </p:spTree>
    <p:extLst>
      <p:ext uri="{BB962C8B-B14F-4D97-AF65-F5344CB8AC3E}">
        <p14:creationId xmlns:p14="http://schemas.microsoft.com/office/powerpoint/2010/main" val="341703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Eyelids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eyelids protect the eye from injury and </a:t>
            </a:r>
            <a:r>
              <a:rPr lang="en-US" dirty="0" smtClean="0"/>
              <a:t>excessive light </a:t>
            </a:r>
            <a:r>
              <a:rPr lang="en-US" dirty="0"/>
              <a:t>by their </a:t>
            </a:r>
            <a:r>
              <a:rPr lang="en-US" dirty="0" smtClean="0"/>
              <a:t>closure.</a:t>
            </a:r>
          </a:p>
          <a:p>
            <a:r>
              <a:rPr lang="en-US" dirty="0"/>
              <a:t>The upper eyelid </a:t>
            </a:r>
            <a:r>
              <a:rPr lang="en-US" dirty="0" smtClean="0"/>
              <a:t>is </a:t>
            </a:r>
            <a:r>
              <a:rPr lang="en-US" dirty="0"/>
              <a:t>larger and more mobile than the lower, and they </a:t>
            </a:r>
            <a:r>
              <a:rPr lang="en-US" dirty="0" smtClean="0"/>
              <a:t>meet each </a:t>
            </a:r>
            <a:r>
              <a:rPr lang="en-US" dirty="0"/>
              <a:t>other at the </a:t>
            </a:r>
            <a:r>
              <a:rPr lang="en-US" b="1" dirty="0"/>
              <a:t>medial </a:t>
            </a:r>
            <a:r>
              <a:rPr lang="en-US" dirty="0"/>
              <a:t>and </a:t>
            </a:r>
            <a:r>
              <a:rPr lang="en-US" b="1" dirty="0"/>
              <a:t>lateral </a:t>
            </a:r>
            <a:r>
              <a:rPr lang="en-US" b="1" dirty="0" smtClean="0"/>
              <a:t>angles.</a:t>
            </a:r>
          </a:p>
          <a:p>
            <a:r>
              <a:rPr lang="en-US" dirty="0"/>
              <a:t>The </a:t>
            </a:r>
            <a:r>
              <a:rPr lang="en-US" b="1" dirty="0" smtClean="0"/>
              <a:t>palpebral fissure </a:t>
            </a:r>
            <a:r>
              <a:rPr lang="en-US" dirty="0"/>
              <a:t>is the elliptical opening between the </a:t>
            </a:r>
            <a:r>
              <a:rPr lang="en-US" dirty="0" smtClean="0"/>
              <a:t>eyelids and </a:t>
            </a:r>
            <a:r>
              <a:rPr lang="en-US" dirty="0"/>
              <a:t>is the entrance into the conjunctival sac.</a:t>
            </a:r>
          </a:p>
        </p:txBody>
      </p:sp>
    </p:spTree>
    <p:extLst>
      <p:ext uri="{BB962C8B-B14F-4D97-AF65-F5344CB8AC3E}">
        <p14:creationId xmlns:p14="http://schemas.microsoft.com/office/powerpoint/2010/main" val="67697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Eye Lids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When the </a:t>
            </a:r>
            <a:r>
              <a:rPr lang="en-US" dirty="0"/>
              <a:t>eye is closed, the upper eyelid completely covers </a:t>
            </a:r>
            <a:r>
              <a:rPr lang="en-US" dirty="0" smtClean="0"/>
              <a:t>the cornea </a:t>
            </a:r>
            <a:r>
              <a:rPr lang="en-US" dirty="0"/>
              <a:t>of the </a:t>
            </a:r>
            <a:r>
              <a:rPr lang="en-US" dirty="0" smtClean="0"/>
              <a:t>eye.</a:t>
            </a:r>
          </a:p>
          <a:p>
            <a:r>
              <a:rPr lang="en-US" dirty="0" smtClean="0"/>
              <a:t>When </a:t>
            </a:r>
            <a:r>
              <a:rPr lang="en-US" dirty="0"/>
              <a:t>the eye is open and </a:t>
            </a:r>
            <a:r>
              <a:rPr lang="en-US" dirty="0" smtClean="0"/>
              <a:t>looking straight </a:t>
            </a:r>
            <a:r>
              <a:rPr lang="en-US" dirty="0"/>
              <a:t>ahead, the upper lid just covers the upper </a:t>
            </a:r>
            <a:r>
              <a:rPr lang="en-US" dirty="0" smtClean="0"/>
              <a:t>margin of </a:t>
            </a:r>
            <a:r>
              <a:rPr lang="en-US" dirty="0"/>
              <a:t>the cornea</a:t>
            </a:r>
            <a:r>
              <a:rPr lang="en-US" dirty="0" smtClean="0"/>
              <a:t>.</a:t>
            </a:r>
          </a:p>
          <a:p>
            <a:r>
              <a:rPr lang="en-US" dirty="0"/>
              <a:t>The lower lid lies just below the </a:t>
            </a:r>
            <a:r>
              <a:rPr lang="en-US" dirty="0" smtClean="0"/>
              <a:t>cornea when </a:t>
            </a:r>
            <a:r>
              <a:rPr lang="en-US" dirty="0"/>
              <a:t>the eye is open and rises only slightly </a:t>
            </a:r>
            <a:r>
              <a:rPr lang="en-US" dirty="0" smtClean="0"/>
              <a:t>when the </a:t>
            </a:r>
            <a:r>
              <a:rPr lang="en-US" dirty="0"/>
              <a:t>eye is closed.</a:t>
            </a:r>
          </a:p>
        </p:txBody>
      </p:sp>
    </p:spTree>
    <p:extLst>
      <p:ext uri="{BB962C8B-B14F-4D97-AF65-F5344CB8AC3E}">
        <p14:creationId xmlns:p14="http://schemas.microsoft.com/office/powerpoint/2010/main" val="259757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165" y="1066800"/>
            <a:ext cx="7953652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407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Eyelids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superficial surface of the eyelids is covered by </a:t>
            </a:r>
            <a:r>
              <a:rPr lang="en-US" dirty="0" smtClean="0"/>
              <a:t>skin, and </a:t>
            </a:r>
            <a:r>
              <a:rPr lang="en-US" dirty="0"/>
              <a:t>the deep surface is covered by a mucous </a:t>
            </a:r>
            <a:r>
              <a:rPr lang="en-US" dirty="0" smtClean="0"/>
              <a:t>membrane called </a:t>
            </a:r>
            <a:r>
              <a:rPr lang="en-US" dirty="0"/>
              <a:t>the </a:t>
            </a:r>
            <a:r>
              <a:rPr lang="en-US" b="1" u="sng" dirty="0"/>
              <a:t>conjunctiva</a:t>
            </a:r>
            <a:r>
              <a:rPr lang="en-US" b="1" u="sng" dirty="0" smtClean="0"/>
              <a:t>.</a:t>
            </a:r>
          </a:p>
          <a:p>
            <a:r>
              <a:rPr lang="en-US" dirty="0" smtClean="0"/>
              <a:t>The conjunctiva thus </a:t>
            </a:r>
            <a:r>
              <a:rPr lang="en-US" dirty="0"/>
              <a:t>forms a potential space, the </a:t>
            </a:r>
            <a:r>
              <a:rPr lang="en-US" b="1" dirty="0"/>
              <a:t>conjunctival sac, </a:t>
            </a:r>
            <a:r>
              <a:rPr lang="en-US" dirty="0"/>
              <a:t>which </a:t>
            </a:r>
            <a:r>
              <a:rPr lang="en-US" dirty="0" smtClean="0"/>
              <a:t>is open </a:t>
            </a:r>
            <a:r>
              <a:rPr lang="en-US" dirty="0"/>
              <a:t>at the </a:t>
            </a:r>
            <a:r>
              <a:rPr lang="en-US" b="1" dirty="0"/>
              <a:t>palpebral fissure.</a:t>
            </a:r>
          </a:p>
          <a:p>
            <a:endParaRPr lang="en-US" b="1" u="sng" dirty="0" smtClean="0"/>
          </a:p>
        </p:txBody>
      </p:sp>
    </p:spTree>
    <p:extLst>
      <p:ext uri="{BB962C8B-B14F-4D97-AF65-F5344CB8AC3E}">
        <p14:creationId xmlns:p14="http://schemas.microsoft.com/office/powerpoint/2010/main" val="198093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Eye lids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</a:t>
            </a:r>
            <a:r>
              <a:rPr lang="en-US" b="1" u="sng" dirty="0"/>
              <a:t>eyelashes</a:t>
            </a:r>
            <a:r>
              <a:rPr lang="en-US" b="1" dirty="0"/>
              <a:t> </a:t>
            </a:r>
            <a:r>
              <a:rPr lang="en-US" dirty="0"/>
              <a:t>are short, curved hairs on the free edges of the eyelids</a:t>
            </a:r>
          </a:p>
          <a:p>
            <a:r>
              <a:rPr lang="en-US" dirty="0"/>
              <a:t>They are arranged in double or triple rows at the mucocutaneous junction</a:t>
            </a:r>
            <a:r>
              <a:rPr lang="en-US" dirty="0" smtClean="0"/>
              <a:t>.</a:t>
            </a:r>
          </a:p>
          <a:p>
            <a:r>
              <a:rPr lang="en-US" dirty="0"/>
              <a:t>The more rounded medial angle is separated from </a:t>
            </a:r>
            <a:r>
              <a:rPr lang="en-US" dirty="0" smtClean="0"/>
              <a:t>the eyeball </a:t>
            </a:r>
            <a:r>
              <a:rPr lang="en-US" dirty="0"/>
              <a:t>by a small space, the </a:t>
            </a:r>
            <a:r>
              <a:rPr lang="en-US" b="1" dirty="0"/>
              <a:t>lacus lacrimalis, </a:t>
            </a:r>
            <a:r>
              <a:rPr lang="en-US" dirty="0"/>
              <a:t>in the </a:t>
            </a:r>
            <a:r>
              <a:rPr lang="en-US" dirty="0" smtClean="0"/>
              <a:t>center of </a:t>
            </a:r>
            <a:r>
              <a:rPr lang="en-US" dirty="0"/>
              <a:t>which is a small, reddish yellow elevation, the </a:t>
            </a:r>
            <a:r>
              <a:rPr lang="en-US" b="1" dirty="0" smtClean="0"/>
              <a:t>caruncula</a:t>
            </a:r>
            <a:r>
              <a:rPr lang="en-US" b="1" dirty="0"/>
              <a:t> </a:t>
            </a:r>
            <a:r>
              <a:rPr lang="en-US" b="1" dirty="0" smtClean="0"/>
              <a:t>lacrimalis</a:t>
            </a:r>
            <a:endParaRPr lang="en-US" dirty="0" smtClean="0"/>
          </a:p>
          <a:p>
            <a:r>
              <a:rPr lang="en-US" dirty="0" smtClean="0"/>
              <a:t>Near </a:t>
            </a:r>
            <a:r>
              <a:rPr lang="en-US" dirty="0"/>
              <a:t>the medial angle of the eye a small elevation, </a:t>
            </a:r>
            <a:r>
              <a:rPr lang="en-US" dirty="0" smtClean="0"/>
              <a:t>the </a:t>
            </a:r>
            <a:r>
              <a:rPr lang="en-US" b="1" dirty="0" smtClean="0"/>
              <a:t>papilla </a:t>
            </a:r>
            <a:r>
              <a:rPr lang="en-US" b="1" dirty="0"/>
              <a:t>lacrimalis, </a:t>
            </a:r>
            <a:r>
              <a:rPr lang="en-US" dirty="0"/>
              <a:t>is present.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0562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Glands of Eye lids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b="1" dirty="0"/>
              <a:t>sebaceous glands </a:t>
            </a:r>
            <a:r>
              <a:rPr lang="en-US" dirty="0"/>
              <a:t>(glands of </a:t>
            </a:r>
            <a:r>
              <a:rPr lang="en-US" dirty="0" smtClean="0"/>
              <a:t>Zeis) open </a:t>
            </a:r>
            <a:r>
              <a:rPr lang="en-US" dirty="0"/>
              <a:t>directly into the eyelash follicles.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b="1" dirty="0"/>
              <a:t>ciliary </a:t>
            </a:r>
            <a:r>
              <a:rPr lang="en-US" b="1" dirty="0" smtClean="0"/>
              <a:t>glands </a:t>
            </a:r>
            <a:r>
              <a:rPr lang="en-US" dirty="0" smtClean="0"/>
              <a:t>(glands </a:t>
            </a:r>
            <a:r>
              <a:rPr lang="en-US" dirty="0"/>
              <a:t>of Moll) are modified sweat glands that open </a:t>
            </a:r>
            <a:r>
              <a:rPr lang="en-US" dirty="0" smtClean="0"/>
              <a:t>separately between </a:t>
            </a:r>
            <a:r>
              <a:rPr lang="en-US" dirty="0"/>
              <a:t>adjacent lashes.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b="1" dirty="0"/>
              <a:t>tarsal glands </a:t>
            </a:r>
            <a:r>
              <a:rPr lang="en-US" dirty="0"/>
              <a:t>are </a:t>
            </a:r>
            <a:r>
              <a:rPr lang="en-US" dirty="0" smtClean="0"/>
              <a:t>long, modified </a:t>
            </a:r>
            <a:r>
              <a:rPr lang="en-US" dirty="0"/>
              <a:t>sebaceous glands that pour their oily </a:t>
            </a:r>
            <a:r>
              <a:rPr lang="en-US" dirty="0" smtClean="0"/>
              <a:t>secretion onto </a:t>
            </a:r>
            <a:r>
              <a:rPr lang="en-US" dirty="0"/>
              <a:t>the margin of the lid; their openings lie behind </a:t>
            </a:r>
            <a:r>
              <a:rPr lang="en-US" dirty="0" smtClean="0"/>
              <a:t>the eyelashes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47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207</TotalTime>
  <Words>1384</Words>
  <Application>Microsoft Office PowerPoint</Application>
  <PresentationFormat>On-screen Show (4:3)</PresentationFormat>
  <Paragraphs>113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Garamond</vt:lpstr>
      <vt:lpstr>Univers-CondensedBold</vt:lpstr>
      <vt:lpstr>Univers-Light</vt:lpstr>
      <vt:lpstr>Organic</vt:lpstr>
      <vt:lpstr>The Orbital Region</vt:lpstr>
      <vt:lpstr>The Orbital Region</vt:lpstr>
      <vt:lpstr>PowerPoint Presentation</vt:lpstr>
      <vt:lpstr>Eyelids</vt:lpstr>
      <vt:lpstr>Eye Lids</vt:lpstr>
      <vt:lpstr>PowerPoint Presentation</vt:lpstr>
      <vt:lpstr>Eyelids</vt:lpstr>
      <vt:lpstr>Eye lids</vt:lpstr>
      <vt:lpstr>Glands of Eye lids</vt:lpstr>
      <vt:lpstr>PowerPoint Presentation</vt:lpstr>
      <vt:lpstr>PowerPoint Presentation</vt:lpstr>
      <vt:lpstr>Terms of eye movements</vt:lpstr>
      <vt:lpstr>PowerPoint Presentation</vt:lpstr>
      <vt:lpstr>PowerPoint Presentation</vt:lpstr>
      <vt:lpstr>Upward vision</vt:lpstr>
      <vt:lpstr>Middle vision</vt:lpstr>
      <vt:lpstr>Structure of the Eye</vt:lpstr>
      <vt:lpstr>PowerPoint Presentation</vt:lpstr>
      <vt:lpstr> 1.Fibrous Coat</vt:lpstr>
      <vt:lpstr>The Sclera</vt:lpstr>
      <vt:lpstr>The Cornea </vt:lpstr>
      <vt:lpstr>2.Vascular Pigmented Coat</vt:lpstr>
      <vt:lpstr>PowerPoint Presentation</vt:lpstr>
      <vt:lpstr>The Iris and Pupil</vt:lpstr>
      <vt:lpstr> 3.Nervous Coat: The Retina</vt:lpstr>
      <vt:lpstr>Retina</vt:lpstr>
      <vt:lpstr>Optic Disc</vt:lpstr>
      <vt:lpstr>Contents of the Eyeball</vt:lpstr>
      <vt:lpstr>Aqueous Humor</vt:lpstr>
      <vt:lpstr>Functions </vt:lpstr>
      <vt:lpstr>PowerPoint Presentation</vt:lpstr>
      <vt:lpstr>Vitreous Body</vt:lpstr>
      <vt:lpstr>The Lens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21</cp:revision>
  <dcterms:created xsi:type="dcterms:W3CDTF">2006-08-16T00:00:00Z</dcterms:created>
  <dcterms:modified xsi:type="dcterms:W3CDTF">2026-06-27T06:15:54Z</dcterms:modified>
</cp:coreProperties>
</file>