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1407381"/>
            <a:ext cx="639022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Anticoagulants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Injectable</a:t>
            </a:r>
          </a:p>
          <a:p>
            <a:r>
              <a:rPr lang="en-US" dirty="0"/>
              <a:t>Heparin </a:t>
            </a:r>
          </a:p>
          <a:p>
            <a:r>
              <a:rPr lang="en-US" dirty="0"/>
              <a:t>Low Molecular Weight Heparins (LMWH) </a:t>
            </a:r>
          </a:p>
          <a:p>
            <a:pPr lvl="1"/>
            <a:r>
              <a:rPr lang="en-US" dirty="0"/>
              <a:t>Enoxaparin </a:t>
            </a:r>
          </a:p>
          <a:p>
            <a:pPr lvl="1"/>
            <a:r>
              <a:rPr lang="en-US" dirty="0" err="1"/>
              <a:t>Dalteparin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7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Oral</a:t>
            </a:r>
          </a:p>
          <a:p>
            <a:r>
              <a:rPr lang="en-US" dirty="0"/>
              <a:t>Warfarin </a:t>
            </a:r>
          </a:p>
          <a:p>
            <a:r>
              <a:rPr lang="en-US" dirty="0"/>
              <a:t>Direct Oral Anticoagulants (DOACs) </a:t>
            </a:r>
          </a:p>
          <a:p>
            <a:pPr lvl="1"/>
            <a:r>
              <a:rPr lang="en-US" dirty="0" err="1"/>
              <a:t>Apixaban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Rivaroxaban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Dabigatran </a:t>
            </a:r>
          </a:p>
          <a:p>
            <a:pPr lvl="1"/>
            <a:r>
              <a:rPr lang="en-US" dirty="0" err="1"/>
              <a:t>Edoxaban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4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Heparin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Mechanism</a:t>
            </a:r>
            <a:endParaRPr lang="en-US" b="1" dirty="0"/>
          </a:p>
          <a:p>
            <a:r>
              <a:rPr lang="en-US" dirty="0"/>
              <a:t>Activates </a:t>
            </a:r>
            <a:r>
              <a:rPr lang="en-US" dirty="0" err="1"/>
              <a:t>antithrombin</a:t>
            </a:r>
            <a:r>
              <a:rPr lang="en-US" dirty="0"/>
              <a:t> III. </a:t>
            </a:r>
          </a:p>
          <a:p>
            <a:r>
              <a:rPr lang="en-US" dirty="0"/>
              <a:t>Inhibits thrombin (Factor </a:t>
            </a:r>
            <a:r>
              <a:rPr lang="en-US" dirty="0" err="1"/>
              <a:t>IIa</a:t>
            </a:r>
            <a:r>
              <a:rPr lang="en-US" dirty="0"/>
              <a:t>). </a:t>
            </a:r>
          </a:p>
          <a:p>
            <a:r>
              <a:rPr lang="en-US" dirty="0"/>
              <a:t>Inhibits Factor </a:t>
            </a:r>
            <a:r>
              <a:rPr lang="en-US" dirty="0" err="1"/>
              <a:t>Xa</a:t>
            </a:r>
            <a:r>
              <a:rPr lang="en-US" dirty="0"/>
              <a:t>. </a:t>
            </a:r>
          </a:p>
          <a:p>
            <a:r>
              <a:rPr lang="en-US" b="1" dirty="0"/>
              <a:t>Route</a:t>
            </a:r>
          </a:p>
          <a:p>
            <a:r>
              <a:rPr lang="en-US" dirty="0"/>
              <a:t>IV or SC </a:t>
            </a:r>
          </a:p>
          <a:p>
            <a:r>
              <a:rPr lang="en-US" b="1" dirty="0"/>
              <a:t>Onset</a:t>
            </a:r>
          </a:p>
          <a:p>
            <a:r>
              <a:rPr lang="en-US" dirty="0"/>
              <a:t>Immediate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Used immediately after surgery to prevent blood clots.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 Molecular Weight Heparins (LMWH)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Examples</a:t>
            </a:r>
            <a:endParaRPr lang="en-US" dirty="0"/>
          </a:p>
          <a:p>
            <a:r>
              <a:rPr lang="en-US" dirty="0"/>
              <a:t>Enoxaparin </a:t>
            </a:r>
          </a:p>
          <a:p>
            <a:r>
              <a:rPr lang="en-US" dirty="0" err="1"/>
              <a:t>Dalteparin</a:t>
            </a:r>
            <a:r>
              <a:rPr lang="en-US" dirty="0"/>
              <a:t> </a:t>
            </a:r>
          </a:p>
          <a:p>
            <a:r>
              <a:rPr lang="en-US" b="1" dirty="0"/>
              <a:t>Features</a:t>
            </a:r>
          </a:p>
          <a:p>
            <a:r>
              <a:rPr lang="en-US" dirty="0"/>
              <a:t>Longer action </a:t>
            </a:r>
          </a:p>
          <a:p>
            <a:r>
              <a:rPr lang="en-US" dirty="0"/>
              <a:t>More predictable </a:t>
            </a:r>
          </a:p>
          <a:p>
            <a:r>
              <a:rPr lang="en-US" dirty="0"/>
              <a:t>Lower bleeding risk than unfractionated heparin </a:t>
            </a:r>
          </a:p>
          <a:p>
            <a:r>
              <a:rPr lang="en-US" dirty="0"/>
              <a:t>Less monitoring needed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Warfarin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Mechanism</a:t>
            </a:r>
          </a:p>
          <a:p>
            <a:r>
              <a:rPr lang="en-US" dirty="0"/>
              <a:t>Blocks vitamin K recycling.</a:t>
            </a:r>
          </a:p>
          <a:p>
            <a:r>
              <a:rPr lang="en-US" dirty="0"/>
              <a:t>Therefore decreases production of</a:t>
            </a:r>
          </a:p>
          <a:p>
            <a:r>
              <a:rPr lang="en-US" dirty="0"/>
              <a:t>Factor II </a:t>
            </a:r>
          </a:p>
          <a:p>
            <a:r>
              <a:rPr lang="en-US" dirty="0"/>
              <a:t>Factor VII </a:t>
            </a:r>
          </a:p>
          <a:p>
            <a:r>
              <a:rPr lang="en-US" dirty="0"/>
              <a:t>Factor IX </a:t>
            </a:r>
          </a:p>
          <a:p>
            <a:r>
              <a:rPr lang="en-US" dirty="0"/>
              <a:t>Factor X </a:t>
            </a:r>
            <a:endParaRPr lang="en-US" dirty="0" smtClean="0"/>
          </a:p>
          <a:p>
            <a:r>
              <a:rPr lang="en-US" dirty="0"/>
              <a:t>Factors II, VII, IX, and X are </a:t>
            </a:r>
            <a:r>
              <a:rPr lang="en-US" b="1" dirty="0"/>
              <a:t>vitamin K-dependent proteins</a:t>
            </a:r>
            <a:r>
              <a:rPr lang="en-US" dirty="0"/>
              <a:t> synthesized in the liver.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Route</a:t>
            </a:r>
          </a:p>
          <a:p>
            <a:r>
              <a:rPr lang="en-US" dirty="0"/>
              <a:t>Oral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Patients with artificial heart valves often take warfarin.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 Oral Anticoagulants (DOACs)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Examples</a:t>
            </a:r>
            <a:endParaRPr lang="en-US" dirty="0"/>
          </a:p>
          <a:p>
            <a:r>
              <a:rPr lang="en-US" dirty="0" err="1"/>
              <a:t>Apixaban</a:t>
            </a:r>
            <a:r>
              <a:rPr lang="en-US" dirty="0"/>
              <a:t> </a:t>
            </a:r>
          </a:p>
          <a:p>
            <a:r>
              <a:rPr lang="en-US" dirty="0" err="1"/>
              <a:t>Rivaroxaban</a:t>
            </a:r>
            <a:r>
              <a:rPr lang="en-US" dirty="0"/>
              <a:t> </a:t>
            </a:r>
          </a:p>
          <a:p>
            <a:r>
              <a:rPr lang="en-US" dirty="0"/>
              <a:t>Dabigatran </a:t>
            </a:r>
          </a:p>
          <a:p>
            <a:r>
              <a:rPr lang="en-US" dirty="0" err="1"/>
              <a:t>Edoxaban</a:t>
            </a:r>
            <a:r>
              <a:rPr lang="en-US" dirty="0"/>
              <a:t> 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Oral </a:t>
            </a:r>
          </a:p>
          <a:p>
            <a:r>
              <a:rPr lang="en-US" dirty="0"/>
              <a:t>Fixed dose </a:t>
            </a:r>
          </a:p>
          <a:p>
            <a:r>
              <a:rPr lang="en-US" dirty="0"/>
              <a:t>Rapid onset </a:t>
            </a:r>
          </a:p>
          <a:p>
            <a:r>
              <a:rPr lang="en-US" dirty="0"/>
              <a:t>Less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87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Uses of Anticoagulants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Deep </a:t>
            </a:r>
            <a:r>
              <a:rPr lang="en-US" dirty="0"/>
              <a:t>vein thrombosis (DVT) </a:t>
            </a:r>
          </a:p>
          <a:p>
            <a:r>
              <a:rPr lang="en-US" dirty="0"/>
              <a:t>Pulmonary embolism (PE) </a:t>
            </a:r>
          </a:p>
          <a:p>
            <a:r>
              <a:rPr lang="en-US" dirty="0"/>
              <a:t>Atrial fibrillation </a:t>
            </a:r>
          </a:p>
          <a:p>
            <a:r>
              <a:rPr lang="en-US" dirty="0"/>
              <a:t>Mechanical heart valves (warfarin) </a:t>
            </a:r>
          </a:p>
          <a:p>
            <a:r>
              <a:rPr lang="en-US" dirty="0"/>
              <a:t>Prevention of postoperative clots </a:t>
            </a:r>
          </a:p>
          <a:p>
            <a:r>
              <a:rPr lang="en-US" dirty="0"/>
              <a:t>Acute coronary syndromes (heparin)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A patient with a leg clot receives anticoagulants to stop the clot from growing.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Heparin</a:t>
            </a:r>
            <a:endParaRPr lang="en-US" b="1" dirty="0"/>
          </a:p>
          <a:p>
            <a:r>
              <a:rPr lang="en-US" dirty="0"/>
              <a:t>Bleeding </a:t>
            </a:r>
          </a:p>
          <a:p>
            <a:r>
              <a:rPr lang="en-US" dirty="0"/>
              <a:t>Heparin-induced thrombocytopenia (HIT) </a:t>
            </a:r>
          </a:p>
          <a:p>
            <a:r>
              <a:rPr lang="en-US" dirty="0"/>
              <a:t>Osteoporosis (long-term) </a:t>
            </a:r>
          </a:p>
          <a:p>
            <a:r>
              <a:rPr lang="en-US" b="1" dirty="0"/>
              <a:t>Warfarin</a:t>
            </a:r>
          </a:p>
          <a:p>
            <a:r>
              <a:rPr lang="en-US" dirty="0"/>
              <a:t>Bleeding </a:t>
            </a:r>
          </a:p>
          <a:p>
            <a:r>
              <a:rPr lang="en-US" dirty="0"/>
              <a:t>Skin necrosis (rare) </a:t>
            </a:r>
          </a:p>
          <a:p>
            <a:r>
              <a:rPr lang="en-US" dirty="0"/>
              <a:t>Birth defects in pregnancy </a:t>
            </a:r>
          </a:p>
          <a:p>
            <a:r>
              <a:rPr lang="en-US" b="1" dirty="0"/>
              <a:t>DOACs</a:t>
            </a:r>
          </a:p>
          <a:p>
            <a:r>
              <a:rPr lang="en-US" dirty="0"/>
              <a:t>Bleeding </a:t>
            </a:r>
          </a:p>
          <a:p>
            <a:r>
              <a:rPr lang="en-US" dirty="0"/>
              <a:t>Gastrointestinal upset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Comparison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13373"/>
              </p:ext>
            </p:extLst>
          </p:nvPr>
        </p:nvGraphicFramePr>
        <p:xfrm>
          <a:off x="890544" y="2584172"/>
          <a:ext cx="10440064" cy="3522432"/>
        </p:xfrm>
        <a:graphic>
          <a:graphicData uri="http://schemas.openxmlformats.org/drawingml/2006/table">
            <a:tbl>
              <a:tblPr/>
              <a:tblGrid>
                <a:gridCol w="2610016">
                  <a:extLst>
                    <a:ext uri="{9D8B030D-6E8A-4147-A177-3AD203B41FA5}">
                      <a16:colId xmlns:a16="http://schemas.microsoft.com/office/drawing/2014/main" val="937751107"/>
                    </a:ext>
                  </a:extLst>
                </a:gridCol>
                <a:gridCol w="2610016">
                  <a:extLst>
                    <a:ext uri="{9D8B030D-6E8A-4147-A177-3AD203B41FA5}">
                      <a16:colId xmlns:a16="http://schemas.microsoft.com/office/drawing/2014/main" val="748338047"/>
                    </a:ext>
                  </a:extLst>
                </a:gridCol>
                <a:gridCol w="2610016">
                  <a:extLst>
                    <a:ext uri="{9D8B030D-6E8A-4147-A177-3AD203B41FA5}">
                      <a16:colId xmlns:a16="http://schemas.microsoft.com/office/drawing/2014/main" val="1684171475"/>
                    </a:ext>
                  </a:extLst>
                </a:gridCol>
                <a:gridCol w="2610016">
                  <a:extLst>
                    <a:ext uri="{9D8B030D-6E8A-4147-A177-3AD203B41FA5}">
                      <a16:colId xmlns:a16="http://schemas.microsoft.com/office/drawing/2014/main" val="2915935982"/>
                    </a:ext>
                  </a:extLst>
                </a:gridCol>
              </a:tblGrid>
              <a:tr h="587072">
                <a:tc>
                  <a:txBody>
                    <a:bodyPr/>
                    <a:lstStyle/>
                    <a:p>
                      <a:r>
                        <a:rPr lang="en-US" b="1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Heparin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Warfarin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DOACs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26386"/>
                  </a:ext>
                </a:extLst>
              </a:tr>
              <a:tr h="587072">
                <a:tc>
                  <a:txBody>
                    <a:bodyPr/>
                    <a:lstStyle/>
                    <a:p>
                      <a:r>
                        <a:rPr lang="en-US" b="1"/>
                        <a:t>Route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IV/SC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891017"/>
                  </a:ext>
                </a:extLst>
              </a:tr>
              <a:tr h="587072">
                <a:tc>
                  <a:txBody>
                    <a:bodyPr/>
                    <a:lstStyle/>
                    <a:p>
                      <a:r>
                        <a:rPr lang="en-US" b="1"/>
                        <a:t>Onset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Immediate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Rapid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872697"/>
                  </a:ext>
                </a:extLst>
              </a:tr>
              <a:tr h="587072">
                <a:tc>
                  <a:txBody>
                    <a:bodyPr/>
                    <a:lstStyle/>
                    <a:p>
                      <a:r>
                        <a:rPr lang="en-US" b="1"/>
                        <a:t>Monitoring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aPTT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Usually none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735060"/>
                  </a:ext>
                </a:extLst>
              </a:tr>
              <a:tr h="587072">
                <a:tc>
                  <a:txBody>
                    <a:bodyPr/>
                    <a:lstStyle/>
                    <a:p>
                      <a:r>
                        <a:rPr lang="en-US" b="1"/>
                        <a:t>Safe in pregnancy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Usually avoided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920597"/>
                  </a:ext>
                </a:extLst>
              </a:tr>
              <a:tr h="587072">
                <a:tc>
                  <a:txBody>
                    <a:bodyPr/>
                    <a:lstStyle/>
                    <a:p>
                      <a:r>
                        <a:rPr lang="en-US" b="1" dirty="0"/>
                        <a:t>Antidote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Protamine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Vitamin 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antidotes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56968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3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Analeptics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What are Analeptics?</a:t>
            </a:r>
          </a:p>
          <a:p>
            <a:r>
              <a:rPr lang="en-US" dirty="0"/>
              <a:t>Analeptics are drugs that stimulate the </a:t>
            </a:r>
            <a:r>
              <a:rPr lang="en-US" b="1" dirty="0"/>
              <a:t>central nervous system (CNS)</a:t>
            </a:r>
            <a:r>
              <a:rPr lang="en-US" dirty="0"/>
              <a:t>. </a:t>
            </a:r>
          </a:p>
          <a:p>
            <a:r>
              <a:rPr lang="en-US" dirty="0"/>
              <a:t>They mainly stimulate the </a:t>
            </a:r>
            <a:r>
              <a:rPr lang="en-US" b="1" dirty="0"/>
              <a:t>respiratory center</a:t>
            </a:r>
            <a:r>
              <a:rPr lang="en-US" dirty="0"/>
              <a:t> in the brain. </a:t>
            </a:r>
          </a:p>
          <a:p>
            <a:r>
              <a:rPr lang="en-US" dirty="0"/>
              <a:t>They increase breathing and alertness. </a:t>
            </a:r>
          </a:p>
          <a:p>
            <a:r>
              <a:rPr lang="en-US" dirty="0"/>
              <a:t>Used rarely today because safer drugs are available.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A person stops breathing after anesthesia.</a:t>
            </a:r>
            <a:br>
              <a:rPr lang="en-US" dirty="0"/>
            </a:br>
            <a:r>
              <a:rPr lang="en-US" dirty="0"/>
              <a:t>→ An analeptic may help stimulate breathing.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7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</a:t>
            </a:r>
            <a:r>
              <a:rPr lang="en-US" b="1" dirty="0" smtClean="0"/>
              <a:t>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65-year-old man has a swollen painful leg.</a:t>
            </a:r>
          </a:p>
          <a:p>
            <a:r>
              <a:rPr lang="en-US" dirty="0"/>
              <a:t>Diagnosis:</a:t>
            </a:r>
          </a:p>
          <a:p>
            <a:r>
              <a:rPr lang="en-US" dirty="0"/>
              <a:t>Deep vein thrombosis (DVT) </a:t>
            </a:r>
          </a:p>
          <a:p>
            <a:r>
              <a:rPr lang="en-US" dirty="0"/>
              <a:t>Treatment:</a:t>
            </a:r>
          </a:p>
          <a:p>
            <a:r>
              <a:rPr lang="en-US" dirty="0"/>
              <a:t>Start heparin immediately. </a:t>
            </a:r>
          </a:p>
          <a:p>
            <a:r>
              <a:rPr lang="en-US" dirty="0"/>
              <a:t>Later switch to warfarin or a DOAC for long-term treatment.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235193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5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1"/>
            <a:ext cx="11211338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Action of Analeptics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Stimulate </a:t>
            </a:r>
            <a:r>
              <a:rPr lang="en-US" dirty="0"/>
              <a:t>the respiratory center in the medulla. </a:t>
            </a:r>
          </a:p>
          <a:p>
            <a:r>
              <a:rPr lang="en-US" dirty="0"/>
              <a:t>Increase respiratory rate. </a:t>
            </a:r>
          </a:p>
          <a:p>
            <a:r>
              <a:rPr lang="en-US" dirty="0"/>
              <a:t>Increase depth of breathing. </a:t>
            </a:r>
          </a:p>
          <a:p>
            <a:r>
              <a:rPr lang="en-US" dirty="0"/>
              <a:t>Some drugs also stimulate the cerebral cortex. </a:t>
            </a:r>
          </a:p>
          <a:p>
            <a:r>
              <a:rPr lang="en-US" b="1" dirty="0"/>
              <a:t>Easy Example</a:t>
            </a:r>
          </a:p>
          <a:p>
            <a:r>
              <a:rPr lang="en-US" dirty="0"/>
              <a:t>Like pressing the accelerator pedal to make a car move faster.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81"/>
            <a:ext cx="11179534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Analeptics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Doxapram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Caffeine </a:t>
            </a:r>
          </a:p>
          <a:p>
            <a:r>
              <a:rPr lang="en-US" dirty="0"/>
              <a:t>Theophylline </a:t>
            </a:r>
          </a:p>
          <a:p>
            <a:r>
              <a:rPr lang="en-US" dirty="0"/>
              <a:t>Aminophylline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Caffeine in coffee makes people feel more awake.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Uses of Analeptics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</a:t>
            </a:r>
            <a:r>
              <a:rPr lang="en-US" dirty="0"/>
              <a:t>depression after anesthesia </a:t>
            </a:r>
          </a:p>
          <a:p>
            <a:r>
              <a:rPr lang="en-US" dirty="0"/>
              <a:t>Apnea in premature babies (caffeine) </a:t>
            </a:r>
          </a:p>
          <a:p>
            <a:r>
              <a:rPr lang="en-US" dirty="0"/>
              <a:t>Mild CNS stimulation </a:t>
            </a:r>
          </a:p>
          <a:p>
            <a:r>
              <a:rPr lang="en-US" dirty="0"/>
              <a:t>Diagnostic respiratory stimulation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Premature newborns who stop breathing briefly are treated with caffeine.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Adverse Effects of Analeptics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Restlessness </a:t>
            </a:r>
            <a:endParaRPr lang="en-US" dirty="0"/>
          </a:p>
          <a:p>
            <a:r>
              <a:rPr lang="en-US" dirty="0"/>
              <a:t>Nervousness </a:t>
            </a:r>
          </a:p>
          <a:p>
            <a:r>
              <a:rPr lang="en-US" dirty="0"/>
              <a:t>Tremors </a:t>
            </a:r>
          </a:p>
          <a:p>
            <a:r>
              <a:rPr lang="en-US" dirty="0"/>
              <a:t>High blood pressure </a:t>
            </a:r>
          </a:p>
          <a:p>
            <a:r>
              <a:rPr lang="en-US" dirty="0"/>
              <a:t>Fast heart rate </a:t>
            </a:r>
          </a:p>
          <a:p>
            <a:r>
              <a:rPr lang="en-US" dirty="0"/>
              <a:t>Seizures (high doses)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Too much coffee can make someone shaky and anxious.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Contraindications of Analeptics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Epilepsy </a:t>
            </a:r>
            <a:endParaRPr lang="en-US" dirty="0"/>
          </a:p>
          <a:p>
            <a:r>
              <a:rPr lang="en-US" dirty="0"/>
              <a:t>Severe hypertension </a:t>
            </a:r>
          </a:p>
          <a:p>
            <a:r>
              <a:rPr lang="en-US" dirty="0"/>
              <a:t>Heart disease </a:t>
            </a:r>
          </a:p>
          <a:p>
            <a:r>
              <a:rPr lang="en-US" dirty="0"/>
              <a:t>Hyperthyroidism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are Anticoagulants?</a:t>
            </a:r>
          </a:p>
          <a:p>
            <a:r>
              <a:rPr lang="en-US" dirty="0"/>
              <a:t>Anticoagulants prevent blood clot formation. </a:t>
            </a:r>
          </a:p>
          <a:p>
            <a:r>
              <a:rPr lang="en-US" dirty="0"/>
              <a:t>They do </a:t>
            </a:r>
            <a:r>
              <a:rPr lang="en-US" b="1" dirty="0"/>
              <a:t>not</a:t>
            </a:r>
            <a:r>
              <a:rPr lang="en-US" dirty="0"/>
              <a:t> dissolve existing clots. </a:t>
            </a:r>
          </a:p>
          <a:p>
            <a:r>
              <a:rPr lang="en-US" dirty="0"/>
              <a:t>They prevent new clots from forming.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They stop a small clot from becoming a dangerous clot.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92981"/>
            <a:ext cx="63902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3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528</Words>
  <Application>Microsoft Office PowerPoint</Application>
  <PresentationFormat>Widescreen</PresentationFormat>
  <Paragraphs>167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PHARMACOLOGY</vt:lpstr>
      <vt:lpstr>Analeptics</vt:lpstr>
      <vt:lpstr>Mechanism of Action of Analeptics</vt:lpstr>
      <vt:lpstr>PowerPoint Presentation</vt:lpstr>
      <vt:lpstr>Examples of Analeptics</vt:lpstr>
      <vt:lpstr>Uses of Analeptics</vt:lpstr>
      <vt:lpstr>Adverse Effects of Analeptics</vt:lpstr>
      <vt:lpstr>Contraindications of Analeptics</vt:lpstr>
      <vt:lpstr>Anticoagulants</vt:lpstr>
      <vt:lpstr>Classification of Anticoagulants</vt:lpstr>
      <vt:lpstr>CONTINUED </vt:lpstr>
      <vt:lpstr>Heparin</vt:lpstr>
      <vt:lpstr>Low Molecular Weight Heparins (LMWH)</vt:lpstr>
      <vt:lpstr>Warfarin</vt:lpstr>
      <vt:lpstr>CONTINUED </vt:lpstr>
      <vt:lpstr>Direct Oral Anticoagulants (DOACs)</vt:lpstr>
      <vt:lpstr>Uses of Anticoagulants</vt:lpstr>
      <vt:lpstr>Adverse Effects</vt:lpstr>
      <vt:lpstr>Comparison Table</vt:lpstr>
      <vt:lpstr>Clinical Case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3</cp:revision>
  <dcterms:created xsi:type="dcterms:W3CDTF">2026-06-26T14:03:28Z</dcterms:created>
  <dcterms:modified xsi:type="dcterms:W3CDTF">2026-06-26T14:24:42Z</dcterms:modified>
</cp:coreProperties>
</file>