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71" r:id="rId10"/>
    <p:sldId id="262" r:id="rId11"/>
    <p:sldId id="270" r:id="rId12"/>
    <p:sldId id="263" r:id="rId13"/>
    <p:sldId id="264" r:id="rId14"/>
    <p:sldId id="265" r:id="rId15"/>
    <p:sldId id="272" r:id="rId16"/>
    <p:sldId id="266" r:id="rId17"/>
    <p:sldId id="276" r:id="rId18"/>
    <p:sldId id="267" r:id="rId19"/>
    <p:sldId id="278" r:id="rId20"/>
    <p:sldId id="277" r:id="rId21"/>
    <p:sldId id="279" r:id="rId22"/>
    <p:sldId id="273" r:id="rId23"/>
    <p:sldId id="280" r:id="rId24"/>
    <p:sldId id="274" r:id="rId25"/>
    <p:sldId id="281" r:id="rId26"/>
    <p:sldId id="275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ABDOMEN,PELVIS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 smtClean="0"/>
              <a:t>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1407381"/>
            <a:ext cx="679297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Inguinal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Entrance of the inguinal canal. </a:t>
            </a:r>
          </a:p>
          <a:p>
            <a:r>
              <a:rPr lang="en-US" b="1" dirty="0"/>
              <a:t>Location</a:t>
            </a:r>
          </a:p>
          <a:p>
            <a:r>
              <a:rPr lang="en-US" dirty="0"/>
              <a:t>Opening in the </a:t>
            </a:r>
            <a:r>
              <a:rPr lang="en-US" dirty="0" err="1"/>
              <a:t>transversalis</a:t>
            </a:r>
            <a:r>
              <a:rPr lang="en-US" dirty="0"/>
              <a:t> fascia. </a:t>
            </a:r>
          </a:p>
          <a:p>
            <a:r>
              <a:rPr lang="en-US" dirty="0"/>
              <a:t>Located approximately: </a:t>
            </a:r>
          </a:p>
          <a:p>
            <a:pPr lvl="1"/>
            <a:r>
              <a:rPr lang="en-US" dirty="0"/>
              <a:t>1.25 cm above the midpoint of the inguinal ligament. </a:t>
            </a:r>
          </a:p>
          <a:p>
            <a:r>
              <a:rPr lang="en-US" b="1" dirty="0"/>
              <a:t>Relations</a:t>
            </a:r>
          </a:p>
          <a:p>
            <a:r>
              <a:rPr lang="en-US" dirty="0"/>
              <a:t>Lateral to inferior epigastric vessels.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Superficial Inguinal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Exit of the inguinal canal. </a:t>
            </a:r>
          </a:p>
          <a:p>
            <a:r>
              <a:rPr lang="en-US" b="1" dirty="0"/>
              <a:t>Location</a:t>
            </a:r>
          </a:p>
          <a:p>
            <a:r>
              <a:rPr lang="en-US" dirty="0"/>
              <a:t>Triangular opening in the aponeurosis of external oblique muscle.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8881"/>
            <a:ext cx="11235193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8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Medial </a:t>
            </a:r>
            <a:r>
              <a:rPr lang="en-US" b="1" dirty="0"/>
              <a:t>Crus</a:t>
            </a:r>
          </a:p>
          <a:p>
            <a:r>
              <a:rPr lang="en-US" dirty="0"/>
              <a:t>Attached to pubic symphysis. </a:t>
            </a:r>
          </a:p>
          <a:p>
            <a:r>
              <a:rPr lang="en-US" b="1" dirty="0"/>
              <a:t>Lateral Crus</a:t>
            </a:r>
          </a:p>
          <a:p>
            <a:r>
              <a:rPr lang="en-US" dirty="0"/>
              <a:t>Attached to pubic tubercle. </a:t>
            </a:r>
          </a:p>
          <a:p>
            <a:r>
              <a:rPr lang="en-US" b="1" dirty="0" err="1"/>
              <a:t>Intercrural</a:t>
            </a:r>
            <a:r>
              <a:rPr lang="en-US" b="1" dirty="0"/>
              <a:t> Fibers</a:t>
            </a:r>
          </a:p>
          <a:p>
            <a:r>
              <a:rPr lang="en-US" dirty="0"/>
              <a:t>Strengthen the margins of the 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Boundaries of the Inguinal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canal has:</a:t>
            </a:r>
          </a:p>
          <a:p>
            <a:r>
              <a:rPr lang="en-US" dirty="0"/>
              <a:t>Anterior wall </a:t>
            </a:r>
          </a:p>
          <a:p>
            <a:r>
              <a:rPr lang="en-US" dirty="0"/>
              <a:t>Posterior wall </a:t>
            </a:r>
          </a:p>
          <a:p>
            <a:r>
              <a:rPr lang="en-US" dirty="0"/>
              <a:t>Roof </a:t>
            </a:r>
          </a:p>
          <a:p>
            <a:r>
              <a:rPr lang="en-US" dirty="0"/>
              <a:t>Floor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9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5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Anterior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Formed </a:t>
            </a:r>
            <a:r>
              <a:rPr lang="en-US" b="1" dirty="0"/>
              <a:t>By</a:t>
            </a:r>
          </a:p>
          <a:p>
            <a:r>
              <a:rPr lang="en-US" b="1" dirty="0"/>
              <a:t>Throughout its Length</a:t>
            </a:r>
          </a:p>
          <a:p>
            <a:r>
              <a:rPr lang="en-US" dirty="0"/>
              <a:t>Aponeurosis of external oblique muscle. </a:t>
            </a:r>
          </a:p>
          <a:p>
            <a:r>
              <a:rPr lang="en-US" b="1" dirty="0"/>
              <a:t>Laterally</a:t>
            </a:r>
          </a:p>
          <a:p>
            <a:r>
              <a:rPr lang="en-US" dirty="0"/>
              <a:t>Internal oblique muscle fibers reinforce the wall.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5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Inguinal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oblique intermuscular passage in the lower anterior abdominal wall. </a:t>
            </a:r>
          </a:p>
          <a:p>
            <a:r>
              <a:rPr lang="en-US" dirty="0"/>
              <a:t>Approximately 4 cm long in adults. </a:t>
            </a:r>
          </a:p>
          <a:p>
            <a:r>
              <a:rPr lang="en-US" dirty="0"/>
              <a:t>Extends from the deep inguinal ring to the superficial inguinal ring. </a:t>
            </a:r>
          </a:p>
          <a:p>
            <a:r>
              <a:rPr lang="en-US" dirty="0"/>
              <a:t>Serves as a passageway for structures traveling between the abdomen and external genitalia. </a:t>
            </a:r>
          </a:p>
          <a:p>
            <a:r>
              <a:rPr lang="en-US" dirty="0"/>
              <a:t>Clinically important because it is a common site of inguinal hernias.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Posterior Wall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Entire </a:t>
            </a:r>
            <a:r>
              <a:rPr lang="en-US" b="1" dirty="0"/>
              <a:t>Length</a:t>
            </a:r>
          </a:p>
          <a:p>
            <a:r>
              <a:rPr lang="en-US" dirty="0" err="1"/>
              <a:t>Transversalis</a:t>
            </a:r>
            <a:r>
              <a:rPr lang="en-US" dirty="0"/>
              <a:t> fascia. </a:t>
            </a:r>
          </a:p>
          <a:p>
            <a:r>
              <a:rPr lang="en-US" b="1" dirty="0"/>
              <a:t>Medially</a:t>
            </a:r>
          </a:p>
          <a:p>
            <a:r>
              <a:rPr lang="en-US" dirty="0" smtClean="0"/>
              <a:t>Reflected </a:t>
            </a:r>
            <a:r>
              <a:rPr lang="en-US" dirty="0"/>
              <a:t>inguinal ligament.</a:t>
            </a:r>
          </a:p>
        </p:txBody>
      </p:sp>
    </p:spTree>
    <p:extLst>
      <p:ext uri="{BB962C8B-B14F-4D97-AF65-F5344CB8AC3E}">
        <p14:creationId xmlns:p14="http://schemas.microsoft.com/office/powerpoint/2010/main" val="267934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Roof of the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Formed </a:t>
            </a:r>
            <a:r>
              <a:rPr lang="en-US" b="1" dirty="0"/>
              <a:t>By</a:t>
            </a:r>
          </a:p>
          <a:p>
            <a:r>
              <a:rPr lang="en-US" dirty="0"/>
              <a:t>Arching fibers of: </a:t>
            </a:r>
          </a:p>
          <a:p>
            <a:pPr lvl="1"/>
            <a:r>
              <a:rPr lang="en-US" dirty="0"/>
              <a:t>Internal oblique muscle. </a:t>
            </a:r>
          </a:p>
          <a:p>
            <a:pPr lvl="1"/>
            <a:r>
              <a:rPr lang="en-US" dirty="0" err="1"/>
              <a:t>Transversus</a:t>
            </a:r>
            <a:r>
              <a:rPr lang="en-US" dirty="0"/>
              <a:t> abdominis muscle.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7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4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Floor of the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Formed </a:t>
            </a:r>
            <a:r>
              <a:rPr lang="en-US" b="1" dirty="0"/>
              <a:t>By</a:t>
            </a:r>
          </a:p>
          <a:p>
            <a:r>
              <a:rPr lang="en-US" b="1" dirty="0"/>
              <a:t>Main Part</a:t>
            </a:r>
          </a:p>
          <a:p>
            <a:r>
              <a:rPr lang="en-US" dirty="0"/>
              <a:t>Inguinal ligament. </a:t>
            </a:r>
          </a:p>
          <a:p>
            <a:r>
              <a:rPr lang="en-US" b="1" dirty="0"/>
              <a:t>Medially</a:t>
            </a:r>
          </a:p>
          <a:p>
            <a:r>
              <a:rPr lang="en-US" dirty="0"/>
              <a:t>Lacunar ligament. </a:t>
            </a:r>
          </a:p>
          <a:p>
            <a:r>
              <a:rPr lang="en-US" b="1" dirty="0"/>
              <a:t>Shape</a:t>
            </a:r>
          </a:p>
          <a:p>
            <a:r>
              <a:rPr lang="en-US" dirty="0"/>
              <a:t>Gutter-like arrangement. </a:t>
            </a:r>
          </a:p>
          <a:p>
            <a:r>
              <a:rPr lang="en-US" b="1" dirty="0"/>
              <a:t>Function</a:t>
            </a:r>
          </a:p>
          <a:p>
            <a:r>
              <a:rPr lang="en-US" dirty="0"/>
              <a:t>Supports structures passing through the canal.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4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1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19291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9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8881"/>
            <a:ext cx="11235193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6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inguinal canal is a slit-like passage located just above the medial half of the inguinal ligament. </a:t>
            </a:r>
          </a:p>
          <a:p>
            <a:r>
              <a:rPr lang="en-US" dirty="0"/>
              <a:t>It runs downward, medially, and forward through the lower abdominal wall.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8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Location and Extent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Location</a:t>
            </a:r>
          </a:p>
          <a:p>
            <a:r>
              <a:rPr lang="en-US" dirty="0"/>
              <a:t>Situated in the lower part of the anterior abdominal wall. </a:t>
            </a:r>
          </a:p>
          <a:p>
            <a:r>
              <a:rPr lang="en-US" dirty="0"/>
              <a:t>Lies parallel and superior to the inguinal ligament. </a:t>
            </a:r>
          </a:p>
          <a:p>
            <a:r>
              <a:rPr lang="en-US" b="1" dirty="0"/>
              <a:t>Extent</a:t>
            </a:r>
          </a:p>
          <a:p>
            <a:r>
              <a:rPr lang="en-US" dirty="0"/>
              <a:t>Begins at the deep inguinal ring. </a:t>
            </a:r>
          </a:p>
          <a:p>
            <a:r>
              <a:rPr lang="en-US" dirty="0"/>
              <a:t>Ends at the superficial inguinal ring.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2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Direction</a:t>
            </a:r>
          </a:p>
          <a:p>
            <a:r>
              <a:rPr lang="en-US" dirty="0"/>
              <a:t>Obliquely downward. </a:t>
            </a:r>
          </a:p>
          <a:p>
            <a:r>
              <a:rPr lang="en-US" dirty="0"/>
              <a:t>Medially. </a:t>
            </a:r>
          </a:p>
          <a:p>
            <a:r>
              <a:rPr lang="en-US" dirty="0"/>
              <a:t>Anteriorly. </a:t>
            </a:r>
          </a:p>
          <a:p>
            <a:r>
              <a:rPr lang="en-US" dirty="0"/>
              <a:t>This oblique arrangement helps prevent herniation under normal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7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488880"/>
            <a:ext cx="11235192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72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334</Words>
  <Application>Microsoft Office PowerPoint</Application>
  <PresentationFormat>Widescreen</PresentationFormat>
  <Paragraphs>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ANATOMY ABDOMEN,PELVIS</vt:lpstr>
      <vt:lpstr>Inguinal Canal</vt:lpstr>
      <vt:lpstr>PowerPoint Presentation</vt:lpstr>
      <vt:lpstr>Definition</vt:lpstr>
      <vt:lpstr>PowerPoint Presentation</vt:lpstr>
      <vt:lpstr>Location and Extent</vt:lpstr>
      <vt:lpstr>PowerPoint Presentation</vt:lpstr>
      <vt:lpstr>CONTINUED </vt:lpstr>
      <vt:lpstr>PowerPoint Presentation</vt:lpstr>
      <vt:lpstr>Deep Inguinal Ring</vt:lpstr>
      <vt:lpstr>PowerPoint Presentation</vt:lpstr>
      <vt:lpstr>Superficial Inguinal Ring</vt:lpstr>
      <vt:lpstr>PowerPoint Presentation</vt:lpstr>
      <vt:lpstr>Boundaries</vt:lpstr>
      <vt:lpstr>PowerPoint Presentation</vt:lpstr>
      <vt:lpstr>Boundaries of the Inguinal Canal</vt:lpstr>
      <vt:lpstr>PowerPoint Presentation</vt:lpstr>
      <vt:lpstr>Anterior Wall</vt:lpstr>
      <vt:lpstr>PowerPoint Presentation</vt:lpstr>
      <vt:lpstr>Posterior Wall</vt:lpstr>
      <vt:lpstr>PowerPoint Presentation</vt:lpstr>
      <vt:lpstr>Roof of the Canal</vt:lpstr>
      <vt:lpstr>PowerPoint Presentation</vt:lpstr>
      <vt:lpstr>Floor of the Canal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ANATOMY</dc:title>
  <dc:creator>Moorche</dc:creator>
  <cp:lastModifiedBy>Moorche</cp:lastModifiedBy>
  <cp:revision>5</cp:revision>
  <dcterms:created xsi:type="dcterms:W3CDTF">2026-06-10T14:16:33Z</dcterms:created>
  <dcterms:modified xsi:type="dcterms:W3CDTF">2026-06-27T04:37:18Z</dcterms:modified>
</cp:coreProperties>
</file>