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57" r:id="rId5"/>
    <p:sldId id="263" r:id="rId6"/>
    <p:sldId id="258" r:id="rId7"/>
    <p:sldId id="259"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38C9EE-AB9B-444A-90BA-1B0DE588C66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75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8D9CF-2B68-45A6-BF56-EE121216BE93}"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8C9EE-AB9B-444A-90BA-1B0DE588C66F}" type="slidenum">
              <a:rPr lang="en-US" smtClean="0"/>
              <a:t>‹#›</a:t>
            </a:fld>
            <a:endParaRPr lang="en-US"/>
          </a:p>
        </p:txBody>
      </p:sp>
    </p:spTree>
    <p:extLst>
      <p:ext uri="{BB962C8B-B14F-4D97-AF65-F5344CB8AC3E}">
        <p14:creationId xmlns:p14="http://schemas.microsoft.com/office/powerpoint/2010/main" val="150439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8C9EE-AB9B-444A-90BA-1B0DE588C66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5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8C9EE-AB9B-444A-90BA-1B0DE588C66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52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8C9EE-AB9B-444A-90BA-1B0DE588C66F}" type="slidenum">
              <a:rPr lang="en-US" smtClean="0"/>
              <a:t>‹#›</a:t>
            </a:fld>
            <a:endParaRPr lang="en-US"/>
          </a:p>
        </p:txBody>
      </p:sp>
    </p:spTree>
    <p:extLst>
      <p:ext uri="{BB962C8B-B14F-4D97-AF65-F5344CB8AC3E}">
        <p14:creationId xmlns:p14="http://schemas.microsoft.com/office/powerpoint/2010/main" val="2151894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8C9EE-AB9B-444A-90BA-1B0DE588C66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98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8C9EE-AB9B-444A-90BA-1B0DE588C66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94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8C9EE-AB9B-444A-90BA-1B0DE588C66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2147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8C9EE-AB9B-444A-90BA-1B0DE588C66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58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8C9EE-AB9B-444A-90BA-1B0DE588C66F}" type="slidenum">
              <a:rPr lang="en-US" smtClean="0"/>
              <a:t>‹#›</a:t>
            </a:fld>
            <a:endParaRPr lang="en-US"/>
          </a:p>
        </p:txBody>
      </p:sp>
    </p:spTree>
    <p:extLst>
      <p:ext uri="{BB962C8B-B14F-4D97-AF65-F5344CB8AC3E}">
        <p14:creationId xmlns:p14="http://schemas.microsoft.com/office/powerpoint/2010/main" val="394993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8D9CF-2B68-45A6-BF56-EE121216BE93}"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8C9EE-AB9B-444A-90BA-1B0DE588C66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48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8D9CF-2B68-45A6-BF56-EE121216BE93}"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8C9EE-AB9B-444A-90BA-1B0DE588C66F}" type="slidenum">
              <a:rPr lang="en-US" smtClean="0"/>
              <a:t>‹#›</a:t>
            </a:fld>
            <a:endParaRPr lang="en-US"/>
          </a:p>
        </p:txBody>
      </p:sp>
    </p:spTree>
    <p:extLst>
      <p:ext uri="{BB962C8B-B14F-4D97-AF65-F5344CB8AC3E}">
        <p14:creationId xmlns:p14="http://schemas.microsoft.com/office/powerpoint/2010/main" val="370401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8D9CF-2B68-45A6-BF56-EE121216BE93}" type="datetimeFigureOut">
              <a:rPr lang="en-US" smtClean="0"/>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8C9EE-AB9B-444A-90BA-1B0DE588C66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66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88D9CF-2B68-45A6-BF56-EE121216BE93}"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8C9EE-AB9B-444A-90BA-1B0DE588C66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109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8D9CF-2B68-45A6-BF56-EE121216BE93}" type="datetimeFigureOut">
              <a:rPr lang="en-US" smtClean="0"/>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8C9EE-AB9B-444A-90BA-1B0DE588C66F}" type="slidenum">
              <a:rPr lang="en-US" smtClean="0"/>
              <a:t>‹#›</a:t>
            </a:fld>
            <a:endParaRPr lang="en-US"/>
          </a:p>
        </p:txBody>
      </p:sp>
    </p:spTree>
    <p:extLst>
      <p:ext uri="{BB962C8B-B14F-4D97-AF65-F5344CB8AC3E}">
        <p14:creationId xmlns:p14="http://schemas.microsoft.com/office/powerpoint/2010/main" val="93120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8D9CF-2B68-45A6-BF56-EE121216BE93}"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8C9EE-AB9B-444A-90BA-1B0DE588C66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79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8D9CF-2B68-45A6-BF56-EE121216BE93}"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8C9EE-AB9B-444A-90BA-1B0DE588C66F}" type="slidenum">
              <a:rPr lang="en-US" smtClean="0"/>
              <a:t>‹#›</a:t>
            </a:fld>
            <a:endParaRPr lang="en-US"/>
          </a:p>
        </p:txBody>
      </p:sp>
    </p:spTree>
    <p:extLst>
      <p:ext uri="{BB962C8B-B14F-4D97-AF65-F5344CB8AC3E}">
        <p14:creationId xmlns:p14="http://schemas.microsoft.com/office/powerpoint/2010/main" val="162181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88D9CF-2B68-45A6-BF56-EE121216BE93}" type="datetimeFigureOut">
              <a:rPr lang="en-US" smtClean="0"/>
              <a:t>6/24/2026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38C9EE-AB9B-444A-90BA-1B0DE588C66F}" type="slidenum">
              <a:rPr lang="en-US" smtClean="0"/>
              <a:t>‹#›</a:t>
            </a:fld>
            <a:endParaRPr lang="en-US"/>
          </a:p>
        </p:txBody>
      </p:sp>
    </p:spTree>
    <p:extLst>
      <p:ext uri="{BB962C8B-B14F-4D97-AF65-F5344CB8AC3E}">
        <p14:creationId xmlns:p14="http://schemas.microsoft.com/office/powerpoint/2010/main" val="298278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6BB80-792A-93A7-A1C9-546B0BDEF70D}"/>
              </a:ext>
            </a:extLst>
          </p:cNvPr>
          <p:cNvSpPr>
            <a:spLocks noGrp="1"/>
          </p:cNvSpPr>
          <p:nvPr>
            <p:ph type="ctrTitle"/>
          </p:nvPr>
        </p:nvSpPr>
        <p:spPr/>
        <p:txBody>
          <a:bodyPr/>
          <a:lstStyle/>
          <a:p>
            <a:r>
              <a:rPr lang="en-US" b="1" dirty="0"/>
              <a:t>Cerebral circulation and its anatomy</a:t>
            </a:r>
          </a:p>
        </p:txBody>
      </p:sp>
      <p:sp>
        <p:nvSpPr>
          <p:cNvPr id="3" name="Subtitle 2">
            <a:extLst>
              <a:ext uri="{FF2B5EF4-FFF2-40B4-BE49-F238E27FC236}">
                <a16:creationId xmlns:a16="http://schemas.microsoft.com/office/drawing/2014/main" xmlns="" id="{93176AB7-BF4E-8422-D790-5F91B73BA2B2}"/>
              </a:ext>
            </a:extLst>
          </p:cNvPr>
          <p:cNvSpPr>
            <a:spLocks noGrp="1"/>
          </p:cNvSpPr>
          <p:nvPr>
            <p:ph type="subTitle" idx="1"/>
          </p:nvPr>
        </p:nvSpPr>
        <p:spPr/>
        <p:txBody>
          <a:bodyPr/>
          <a:lstStyle/>
          <a:p>
            <a:r>
              <a:rPr lang="en-US" sz="2800" b="1" dirty="0" smtClean="0">
                <a:solidFill>
                  <a:srgbClr val="FF0000"/>
                </a:solidFill>
              </a:rPr>
              <a:t>ADNAN RAMZAN</a:t>
            </a:r>
          </a:p>
          <a:p>
            <a:r>
              <a:rPr lang="en-US" sz="2400" b="1" dirty="0" smtClean="0"/>
              <a:t>BS(OTT)</a:t>
            </a:r>
            <a:endParaRPr lang="en-US" sz="2400" b="1" dirty="0"/>
          </a:p>
        </p:txBody>
      </p:sp>
    </p:spTree>
    <p:extLst>
      <p:ext uri="{BB962C8B-B14F-4D97-AF65-F5344CB8AC3E}">
        <p14:creationId xmlns:p14="http://schemas.microsoft.com/office/powerpoint/2010/main" val="3448805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50E35-17DB-032C-A474-5A35CDD4651A}"/>
              </a:ext>
            </a:extLst>
          </p:cNvPr>
          <p:cNvSpPr>
            <a:spLocks noGrp="1"/>
          </p:cNvSpPr>
          <p:nvPr>
            <p:ph type="title"/>
          </p:nvPr>
        </p:nvSpPr>
        <p:spPr/>
        <p:txBody>
          <a:bodyPr>
            <a:normAutofit fontScale="90000"/>
          </a:bodyPr>
          <a:lstStyle/>
          <a:p>
            <a:r>
              <a:rPr lang="en-US" sz="4400" b="1" i="0" u="none" strike="noStrike" baseline="0" dirty="0">
                <a:solidFill>
                  <a:srgbClr val="B30000"/>
                </a:solidFill>
                <a:latin typeface="MrsEavesBold"/>
              </a:rPr>
              <a:t>Arteries of the Brain</a:t>
            </a:r>
            <a:br>
              <a:rPr lang="en-US" sz="4400" b="1" i="0" u="none" strike="noStrike" baseline="0" dirty="0">
                <a:solidFill>
                  <a:srgbClr val="B30000"/>
                </a:solidFill>
                <a:latin typeface="MrsEavesBold"/>
              </a:rPr>
            </a:br>
            <a:endParaRPr lang="en-US" dirty="0"/>
          </a:p>
        </p:txBody>
      </p:sp>
      <p:sp>
        <p:nvSpPr>
          <p:cNvPr id="3" name="Content Placeholder 2">
            <a:extLst>
              <a:ext uri="{FF2B5EF4-FFF2-40B4-BE49-F238E27FC236}">
                <a16:creationId xmlns:a16="http://schemas.microsoft.com/office/drawing/2014/main" xmlns="" id="{CF5CC122-F6B6-D73E-929F-4EE0715D9F31}"/>
              </a:ext>
            </a:extLst>
          </p:cNvPr>
          <p:cNvSpPr>
            <a:spLocks noGrp="1"/>
          </p:cNvSpPr>
          <p:nvPr>
            <p:ph idx="1"/>
          </p:nvPr>
        </p:nvSpPr>
        <p:spPr/>
        <p:txBody>
          <a:bodyPr>
            <a:noAutofit/>
          </a:bodyPr>
          <a:lstStyle/>
          <a:p>
            <a:pPr algn="l"/>
            <a:r>
              <a:rPr lang="en-US" sz="2200" b="0" i="0" u="none" strike="noStrike" baseline="0" dirty="0">
                <a:solidFill>
                  <a:srgbClr val="000000"/>
                </a:solidFill>
                <a:latin typeface="Cheltenham-Light"/>
              </a:rPr>
              <a:t>The brain is supplied by the two internal carotid and the two vertebral arteries. </a:t>
            </a:r>
          </a:p>
          <a:p>
            <a:pPr algn="l"/>
            <a:r>
              <a:rPr lang="en-US" sz="2200" b="0" i="0" u="none" strike="noStrike" baseline="0" dirty="0">
                <a:solidFill>
                  <a:srgbClr val="000000"/>
                </a:solidFill>
                <a:latin typeface="Cheltenham-Light"/>
              </a:rPr>
              <a:t>The four arteries lie within the subarachnoid space, and their branches anastomose on the inferior surface of the brain to form the circle of Willis.</a:t>
            </a:r>
          </a:p>
          <a:p>
            <a:pPr marL="0" indent="0" algn="l">
              <a:buNone/>
            </a:pPr>
            <a:r>
              <a:rPr lang="en-US" sz="2200" b="1" i="0" u="none" strike="noStrike" baseline="0" dirty="0">
                <a:solidFill>
                  <a:srgbClr val="4DCD40"/>
                </a:solidFill>
                <a:latin typeface="MrsEavesBold"/>
              </a:rPr>
              <a:t>Internal Carotid Artery</a:t>
            </a:r>
            <a:endParaRPr lang="en-US" sz="2200" dirty="0">
              <a:solidFill>
                <a:srgbClr val="000000"/>
              </a:solidFill>
              <a:latin typeface="Cheltenham-Light"/>
            </a:endParaRPr>
          </a:p>
          <a:p>
            <a:pPr algn="l"/>
            <a:r>
              <a:rPr lang="en-US" sz="2200" b="0" i="0" u="none" strike="noStrike" baseline="0" dirty="0">
                <a:latin typeface="Cheltenham-Light"/>
              </a:rPr>
              <a:t>The internal carotid artery begins at the bifurcation of the common carotid artery from carotid sinus.it gives many branches discussed already.</a:t>
            </a:r>
          </a:p>
          <a:p>
            <a:pPr algn="l"/>
            <a:r>
              <a:rPr lang="en-US" sz="2200" b="0" i="0" u="none" strike="noStrike" baseline="0" dirty="0">
                <a:latin typeface="Cheltenham-Light"/>
              </a:rPr>
              <a:t>It divides into the </a:t>
            </a:r>
            <a:r>
              <a:rPr lang="en-US" sz="2200" b="1" i="0" u="none" strike="noStrike" baseline="0" dirty="0">
                <a:latin typeface="Cheltenham-Bold"/>
              </a:rPr>
              <a:t>anterior </a:t>
            </a:r>
            <a:r>
              <a:rPr lang="en-US" sz="2200" b="0" i="0" u="none" strike="noStrike" baseline="0" dirty="0">
                <a:latin typeface="Cheltenham-Light"/>
              </a:rPr>
              <a:t>and </a:t>
            </a:r>
            <a:r>
              <a:rPr lang="en-US" sz="2200" b="1" i="0" u="none" strike="noStrike" baseline="0" dirty="0">
                <a:latin typeface="Cheltenham-Bold"/>
              </a:rPr>
              <a:t>middle cerebral </a:t>
            </a:r>
            <a:r>
              <a:rPr lang="en-US" sz="2200" b="1" i="0" u="none" strike="noStrike" baseline="0" dirty="0" smtClean="0">
                <a:latin typeface="Cheltenham-Bold"/>
              </a:rPr>
              <a:t>arteries</a:t>
            </a:r>
            <a:endParaRPr lang="en-US" sz="2200" b="1" i="0" u="none" strike="noStrike" baseline="0" dirty="0">
              <a:latin typeface="Cheltenham-Bold"/>
            </a:endParaRPr>
          </a:p>
        </p:txBody>
      </p:sp>
    </p:spTree>
    <p:extLst>
      <p:ext uri="{BB962C8B-B14F-4D97-AF65-F5344CB8AC3E}">
        <p14:creationId xmlns:p14="http://schemas.microsoft.com/office/powerpoint/2010/main" val="46493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rgbClr val="4DCD40"/>
                </a:solidFill>
                <a:latin typeface="MrsEavesBold"/>
              </a:rPr>
              <a:t>Vertebral Artery</a:t>
            </a:r>
            <a:endParaRPr lang="en-US" b="1" dirty="0">
              <a:solidFill>
                <a:srgbClr val="4DCD40"/>
              </a:solidFill>
              <a:latin typeface="Cheltenham-Bold"/>
            </a:endParaRPr>
          </a:p>
          <a:p>
            <a:r>
              <a:rPr lang="en-US" dirty="0">
                <a:latin typeface="Cheltenham-Light"/>
              </a:rPr>
              <a:t>It is a branch of the first part of the </a:t>
            </a:r>
            <a:r>
              <a:rPr lang="en-US" dirty="0" err="1">
                <a:latin typeface="Cheltenham-Light"/>
              </a:rPr>
              <a:t>subclavian</a:t>
            </a:r>
            <a:r>
              <a:rPr lang="en-US" dirty="0">
                <a:latin typeface="Cheltenham-Light"/>
              </a:rPr>
              <a:t> A.</a:t>
            </a:r>
          </a:p>
          <a:p>
            <a:r>
              <a:rPr lang="en-US" dirty="0">
                <a:latin typeface="Cheltenham-Light"/>
              </a:rPr>
              <a:t>At the lower border of the pons, it joins the vessel of the opposite side to form the </a:t>
            </a:r>
            <a:r>
              <a:rPr lang="en-US" b="1" dirty="0">
                <a:latin typeface="Cheltenham-Bold"/>
              </a:rPr>
              <a:t>basilar artery.</a:t>
            </a:r>
            <a:endParaRPr lang="en-US" dirty="0"/>
          </a:p>
        </p:txBody>
      </p:sp>
    </p:spTree>
    <p:extLst>
      <p:ext uri="{BB962C8B-B14F-4D97-AF65-F5344CB8AC3E}">
        <p14:creationId xmlns:p14="http://schemas.microsoft.com/office/powerpoint/2010/main" val="514223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F6398-7775-6E0A-6615-1C7AD8329DD1}"/>
              </a:ext>
            </a:extLst>
          </p:cNvPr>
          <p:cNvSpPr>
            <a:spLocks noGrp="1"/>
          </p:cNvSpPr>
          <p:nvPr>
            <p:ph type="title"/>
          </p:nvPr>
        </p:nvSpPr>
        <p:spPr/>
        <p:txBody>
          <a:bodyPr/>
          <a:lstStyle/>
          <a:p>
            <a:r>
              <a:rPr lang="en-US" b="1" dirty="0"/>
              <a:t>Circle of Willis</a:t>
            </a:r>
          </a:p>
        </p:txBody>
      </p:sp>
      <p:sp>
        <p:nvSpPr>
          <p:cNvPr id="3" name="Content Placeholder 2">
            <a:extLst>
              <a:ext uri="{FF2B5EF4-FFF2-40B4-BE49-F238E27FC236}">
                <a16:creationId xmlns:a16="http://schemas.microsoft.com/office/drawing/2014/main" xmlns="" id="{4D66F7BE-94D2-07BF-95BD-7FA11B435641}"/>
              </a:ext>
            </a:extLst>
          </p:cNvPr>
          <p:cNvSpPr>
            <a:spLocks noGrp="1"/>
          </p:cNvSpPr>
          <p:nvPr>
            <p:ph idx="1"/>
          </p:nvPr>
        </p:nvSpPr>
        <p:spPr/>
        <p:txBody>
          <a:bodyPr>
            <a:normAutofit fontScale="85000" lnSpcReduction="10000"/>
          </a:bodyPr>
          <a:lstStyle/>
          <a:p>
            <a:pPr algn="l">
              <a:lnSpc>
                <a:spcPct val="150000"/>
              </a:lnSpc>
            </a:pPr>
            <a:r>
              <a:rPr lang="en-US" sz="2400" b="0" i="0" u="none" strike="noStrike" baseline="0" dirty="0">
                <a:latin typeface="Cheltenham-Light"/>
              </a:rPr>
              <a:t>The circle of Willis lies in the interpeduncular fossa at the base of the brain.</a:t>
            </a:r>
            <a:endParaRPr lang="en-US" sz="2400" b="0" i="0" u="none" strike="noStrike" baseline="0" dirty="0">
              <a:latin typeface="Minion-Regular"/>
            </a:endParaRPr>
          </a:p>
          <a:p>
            <a:pPr algn="l">
              <a:lnSpc>
                <a:spcPct val="150000"/>
              </a:lnSpc>
            </a:pPr>
            <a:r>
              <a:rPr lang="en-US" sz="2400" b="0" i="0" u="none" strike="noStrike" baseline="0" dirty="0">
                <a:latin typeface="Minion-Regular"/>
              </a:rPr>
              <a:t>It is formed by the anastomosis between the branches of the two internal carotid arteries and the two vertebral arteries.</a:t>
            </a:r>
          </a:p>
          <a:p>
            <a:pPr algn="l">
              <a:lnSpc>
                <a:spcPct val="150000"/>
              </a:lnSpc>
            </a:pPr>
            <a:r>
              <a:rPr lang="en-US" sz="2400" b="0" i="0" u="none" strike="noStrike" baseline="0" dirty="0">
                <a:latin typeface="Minion-Regular"/>
              </a:rPr>
              <a:t>The anterior communicating, posterior cerebral, and basilar (formed by the junction of the two vertebral arteries) are all arteries that contribute to the circle. </a:t>
            </a:r>
          </a:p>
          <a:p>
            <a:pPr algn="l">
              <a:lnSpc>
                <a:spcPct val="150000"/>
              </a:lnSpc>
            </a:pPr>
            <a:r>
              <a:rPr lang="en-US" sz="2400" b="0" i="0" u="none" strike="noStrike" baseline="0" dirty="0">
                <a:latin typeface="Minion-Regular"/>
              </a:rPr>
              <a:t>Cortical and central branches arise from the circle and supply the brain.</a:t>
            </a:r>
            <a:endParaRPr lang="en-US" sz="2400" dirty="0"/>
          </a:p>
        </p:txBody>
      </p:sp>
    </p:spTree>
    <p:extLst>
      <p:ext uri="{BB962C8B-B14F-4D97-AF65-F5344CB8AC3E}">
        <p14:creationId xmlns:p14="http://schemas.microsoft.com/office/powerpoint/2010/main" val="555011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17F6F-C003-6FEC-B24B-9ABD88A35EA4}"/>
              </a:ext>
            </a:extLst>
          </p:cNvPr>
          <p:cNvSpPr>
            <a:spLocks noGrp="1"/>
          </p:cNvSpPr>
          <p:nvPr>
            <p:ph type="title"/>
          </p:nvPr>
        </p:nvSpPr>
        <p:spPr/>
        <p:txBody>
          <a:bodyPr/>
          <a:lstStyle/>
          <a:p>
            <a:endParaRPr lang="en-US" dirty="0"/>
          </a:p>
        </p:txBody>
      </p:sp>
      <p:pic>
        <p:nvPicPr>
          <p:cNvPr id="3074" name="Picture 2" descr="Circle of Willis: MedlinePlus Medical Encyclopedia Image">
            <a:extLst>
              <a:ext uri="{FF2B5EF4-FFF2-40B4-BE49-F238E27FC236}">
                <a16:creationId xmlns:a16="http://schemas.microsoft.com/office/drawing/2014/main" xmlns="" id="{226FB2FA-0FD1-98DE-805B-BBFFBC2288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1666" y="2285517"/>
            <a:ext cx="4668995" cy="39448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ircle of Willis or Circulus Arteriosus - The Nurse Page">
            <a:extLst>
              <a:ext uri="{FF2B5EF4-FFF2-40B4-BE49-F238E27FC236}">
                <a16:creationId xmlns:a16="http://schemas.microsoft.com/office/drawing/2014/main" xmlns="" id="{3B60A41C-E844-CD23-99C2-C043CF878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881" y="2285517"/>
            <a:ext cx="5077717" cy="401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94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F3EFF-447A-DDF8-4CFF-EF0DEEFE7750}"/>
              </a:ext>
            </a:extLst>
          </p:cNvPr>
          <p:cNvSpPr>
            <a:spLocks noGrp="1"/>
          </p:cNvSpPr>
          <p:nvPr>
            <p:ph type="title"/>
          </p:nvPr>
        </p:nvSpPr>
        <p:spPr/>
        <p:txBody>
          <a:bodyPr/>
          <a:lstStyle/>
          <a:p>
            <a:r>
              <a:rPr lang="en-US" b="1" dirty="0" smtClean="0"/>
              <a:t>IMPORTANCE </a:t>
            </a:r>
            <a:endParaRPr lang="en-US" b="1" dirty="0"/>
          </a:p>
        </p:txBody>
      </p:sp>
      <p:sp>
        <p:nvSpPr>
          <p:cNvPr id="3" name="Content Placeholder 2">
            <a:extLst>
              <a:ext uri="{FF2B5EF4-FFF2-40B4-BE49-F238E27FC236}">
                <a16:creationId xmlns:a16="http://schemas.microsoft.com/office/drawing/2014/main" xmlns="" id="{54C94AFD-7897-EEE5-5104-1A7F6367754D}"/>
              </a:ext>
            </a:extLst>
          </p:cNvPr>
          <p:cNvSpPr>
            <a:spLocks noGrp="1"/>
          </p:cNvSpPr>
          <p:nvPr>
            <p:ph idx="1"/>
          </p:nvPr>
        </p:nvSpPr>
        <p:spPr/>
        <p:txBody>
          <a:bodyPr>
            <a:normAutofit fontScale="77500" lnSpcReduction="20000"/>
          </a:bodyPr>
          <a:lstStyle/>
          <a:p>
            <a:pPr algn="l">
              <a:lnSpc>
                <a:spcPct val="150000"/>
              </a:lnSpc>
            </a:pPr>
            <a:r>
              <a:rPr lang="en-US" sz="2400" b="0" i="0" u="none" strike="noStrike" baseline="0" dirty="0">
                <a:latin typeface="Cheltenham-Light"/>
              </a:rPr>
              <a:t>The circle of Willis allows blood that enters by either internal carotid or vertebral arteries to be distributed to any part of both cerebral hemispheres. Cortical and central branches arise from the circle and supply the brain substance</a:t>
            </a:r>
          </a:p>
          <a:p>
            <a:pPr algn="l">
              <a:lnSpc>
                <a:spcPct val="150000"/>
              </a:lnSpc>
            </a:pPr>
            <a:r>
              <a:rPr lang="en-US" sz="2400" b="0" i="0" u="none" strike="noStrike" baseline="0" dirty="0">
                <a:latin typeface="Cheltenham-Light"/>
              </a:rPr>
              <a:t>If, however, the internal carotid or vertebral artery is occluded, the blood passes forward or backward across that point to compensate for the reduction in blood flow.</a:t>
            </a:r>
          </a:p>
          <a:p>
            <a:pPr algn="l">
              <a:lnSpc>
                <a:spcPct val="150000"/>
              </a:lnSpc>
            </a:pPr>
            <a:r>
              <a:rPr lang="en-US" sz="2400" b="0" i="0" u="none" strike="noStrike" baseline="0" dirty="0">
                <a:latin typeface="Cheltenham-Light"/>
              </a:rPr>
              <a:t>The most important factor in forcing the blood through the brain is the arterial blood pressure</a:t>
            </a:r>
            <a:r>
              <a:rPr lang="en-US" sz="1800" b="0" i="0" u="none" strike="noStrike" baseline="0" dirty="0">
                <a:latin typeface="Cheltenham-Light"/>
              </a:rPr>
              <a:t>.</a:t>
            </a:r>
          </a:p>
        </p:txBody>
      </p:sp>
    </p:spTree>
    <p:extLst>
      <p:ext uri="{BB962C8B-B14F-4D97-AF65-F5344CB8AC3E}">
        <p14:creationId xmlns:p14="http://schemas.microsoft.com/office/powerpoint/2010/main" val="4018451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146CF-C526-3154-2CBF-7BA9A99B59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62D69C8-5A0E-CAEE-4834-E28B0C684F2C}"/>
              </a:ext>
            </a:extLst>
          </p:cNvPr>
          <p:cNvSpPr>
            <a:spLocks noGrp="1"/>
          </p:cNvSpPr>
          <p:nvPr>
            <p:ph idx="1"/>
          </p:nvPr>
        </p:nvSpPr>
        <p:spPr/>
        <p:txBody>
          <a:bodyPr>
            <a:normAutofit fontScale="62500" lnSpcReduction="20000"/>
          </a:bodyPr>
          <a:lstStyle/>
          <a:p>
            <a:pPr algn="l">
              <a:lnSpc>
                <a:spcPct val="150000"/>
              </a:lnSpc>
            </a:pPr>
            <a:r>
              <a:rPr lang="en-US" sz="2400" b="0" i="0" u="none" strike="noStrike" baseline="0" dirty="0">
                <a:latin typeface="Cheltenham-Light"/>
              </a:rPr>
              <a:t>This is opposed by such factors as a raised intracranial pressure, increased blood viscosity, and narrowing of the vascular diameter.</a:t>
            </a:r>
          </a:p>
          <a:p>
            <a:pPr algn="l">
              <a:lnSpc>
                <a:spcPct val="150000"/>
              </a:lnSpc>
            </a:pPr>
            <a:r>
              <a:rPr lang="en-US" sz="2400" b="0" i="0" u="none" strike="noStrike" baseline="0" dirty="0">
                <a:latin typeface="Cheltenham-Light"/>
              </a:rPr>
              <a:t>Cerebral blood flow remains remarkably constant despite changes in the general blood pressure.</a:t>
            </a:r>
          </a:p>
          <a:p>
            <a:pPr algn="l">
              <a:lnSpc>
                <a:spcPct val="150000"/>
              </a:lnSpc>
            </a:pPr>
            <a:r>
              <a:rPr lang="en-US" sz="2400" b="0" i="0" u="none" strike="noStrike" baseline="0" dirty="0">
                <a:latin typeface="Cheltenham-Light"/>
              </a:rPr>
              <a:t>This autoregulation of the circulation is accomplished by a compensatory lowering of the cerebral vascular resistance when the arterial pressure is decreased and a raising of the vascular resistance when the arterial pressure is increased.</a:t>
            </a:r>
          </a:p>
          <a:p>
            <a:pPr algn="l">
              <a:lnSpc>
                <a:spcPct val="150000"/>
              </a:lnSpc>
            </a:pPr>
            <a:r>
              <a:rPr lang="en-US" sz="2400" b="0" i="0" u="none" strike="noStrike" baseline="0" dirty="0">
                <a:latin typeface="Cheltenham-Light"/>
              </a:rPr>
              <a:t>The diameter of the cerebral blood vessels is the main factor contributing to the cerebrovascular resistance</a:t>
            </a:r>
            <a:r>
              <a:rPr lang="en-US" sz="1800" b="0" i="0" u="none" strike="noStrike" baseline="0" dirty="0">
                <a:latin typeface="Cheltenham-Light"/>
              </a:rPr>
              <a:t>.</a:t>
            </a:r>
          </a:p>
        </p:txBody>
      </p:sp>
    </p:spTree>
    <p:extLst>
      <p:ext uri="{BB962C8B-B14F-4D97-AF65-F5344CB8AC3E}">
        <p14:creationId xmlns:p14="http://schemas.microsoft.com/office/powerpoint/2010/main" val="2498083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000" y="2557463"/>
            <a:ext cx="4826000" cy="3317875"/>
          </a:xfrm>
        </p:spPr>
      </p:pic>
    </p:spTree>
    <p:extLst>
      <p:ext uri="{BB962C8B-B14F-4D97-AF65-F5344CB8AC3E}">
        <p14:creationId xmlns:p14="http://schemas.microsoft.com/office/powerpoint/2010/main" val="203058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401</TotalTime>
  <Words>386</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Cheltenham-Bold</vt:lpstr>
      <vt:lpstr>Cheltenham-Light</vt:lpstr>
      <vt:lpstr>Garamond</vt:lpstr>
      <vt:lpstr>Minion-Regular</vt:lpstr>
      <vt:lpstr>MrsEavesBold</vt:lpstr>
      <vt:lpstr>Organic</vt:lpstr>
      <vt:lpstr>Cerebral circulation and its anatomy</vt:lpstr>
      <vt:lpstr>Arteries of the Brain </vt:lpstr>
      <vt:lpstr>PowerPoint Presentation</vt:lpstr>
      <vt:lpstr>Circle of Willis</vt:lpstr>
      <vt:lpstr>PowerPoint Presentation</vt:lpstr>
      <vt:lpstr>IMPORTANCE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Cerebral circulation</dc:title>
  <dc:creator>Jahanzaib Tufail</dc:creator>
  <cp:lastModifiedBy>ADMIN</cp:lastModifiedBy>
  <cp:revision>8</cp:revision>
  <dcterms:created xsi:type="dcterms:W3CDTF">2022-06-22T18:31:57Z</dcterms:created>
  <dcterms:modified xsi:type="dcterms:W3CDTF">2026-06-24T05:12:53Z</dcterms:modified>
</cp:coreProperties>
</file>