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8184-596E-48F1-AE81-B120C66EC4A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1C1B3-8E6C-4CCE-83F7-2D6B6E03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ataxia</a:t>
            </a:r>
            <a:r>
              <a:rPr lang="en-US" dirty="0" smtClean="0"/>
              <a:t>)AND </a:t>
            </a:r>
            <a:r>
              <a:rPr lang="en-US" dirty="0" err="1" smtClean="0"/>
              <a:t>dysmetria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1C1B3-8E6C-4CCE-83F7-2D6B6E0391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1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44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0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4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0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38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4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6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1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/>
              <a:t>BS(OTT)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208825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33" y="2362200"/>
            <a:ext cx="4267200" cy="3760089"/>
          </a:xfrm>
        </p:spPr>
      </p:pic>
    </p:spTree>
    <p:extLst>
      <p:ext uri="{BB962C8B-B14F-4D97-AF65-F5344CB8AC3E}">
        <p14:creationId xmlns:p14="http://schemas.microsoft.com/office/powerpoint/2010/main" val="322333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cerebellum </a:t>
            </a:r>
            <a:r>
              <a:rPr lang="en-US" dirty="0"/>
              <a:t>lies within the posterior cranial </a:t>
            </a:r>
            <a:r>
              <a:rPr lang="en-US" dirty="0" smtClean="0"/>
              <a:t>fossa beneath </a:t>
            </a:r>
            <a:r>
              <a:rPr lang="en-US" dirty="0"/>
              <a:t>the tentorium </a:t>
            </a:r>
            <a:r>
              <a:rPr lang="en-US" dirty="0" smtClean="0"/>
              <a:t>cerebelli.</a:t>
            </a:r>
          </a:p>
          <a:p>
            <a:r>
              <a:rPr lang="en-US" dirty="0"/>
              <a:t>It is </a:t>
            </a:r>
            <a:r>
              <a:rPr lang="en-US" dirty="0" smtClean="0"/>
              <a:t>situated posterior </a:t>
            </a:r>
            <a:r>
              <a:rPr lang="en-US" dirty="0"/>
              <a:t>to the pons and the medulla oblongata</a:t>
            </a:r>
            <a:r>
              <a:rPr lang="en-US" dirty="0" smtClean="0"/>
              <a:t>.</a:t>
            </a:r>
          </a:p>
          <a:p>
            <a:r>
              <a:rPr lang="en-US" dirty="0"/>
              <a:t>It </a:t>
            </a:r>
            <a:r>
              <a:rPr lang="en-US" dirty="0" smtClean="0"/>
              <a:t>consists of </a:t>
            </a:r>
            <a:r>
              <a:rPr lang="en-US" dirty="0"/>
              <a:t>two hemispheres connected by a median </a:t>
            </a:r>
            <a:r>
              <a:rPr lang="en-US" dirty="0" smtClean="0"/>
              <a:t>portion, the </a:t>
            </a:r>
            <a:r>
              <a:rPr lang="en-US" b="1" dirty="0" err="1"/>
              <a:t>vermis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to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cerebellum is connected to the </a:t>
            </a:r>
            <a:r>
              <a:rPr lang="en-US" dirty="0" smtClean="0"/>
              <a:t>midbrain by </a:t>
            </a:r>
            <a:r>
              <a:rPr lang="en-US" dirty="0"/>
              <a:t>the </a:t>
            </a:r>
            <a:r>
              <a:rPr lang="en-US" b="1" dirty="0"/>
              <a:t>superior cerebellar peduncles, </a:t>
            </a:r>
            <a:endParaRPr lang="en-US" b="1" dirty="0" smtClean="0"/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the pons by </a:t>
            </a:r>
            <a:r>
              <a:rPr lang="en-US" dirty="0" smtClean="0"/>
              <a:t>the</a:t>
            </a:r>
          </a:p>
          <a:p>
            <a:r>
              <a:rPr lang="en-US" b="1" dirty="0" smtClean="0"/>
              <a:t>middle </a:t>
            </a:r>
            <a:r>
              <a:rPr lang="en-US" b="1" dirty="0"/>
              <a:t>cerebellar peduncles,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the medulla by </a:t>
            </a:r>
            <a:r>
              <a:rPr lang="en-US" dirty="0" smtClean="0"/>
              <a:t>the </a:t>
            </a:r>
            <a:r>
              <a:rPr lang="en-US" b="1" dirty="0" smtClean="0"/>
              <a:t>inferior </a:t>
            </a:r>
            <a:r>
              <a:rPr lang="en-US" b="1" dirty="0"/>
              <a:t>cerebellar peduncles.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surface layer of each cerebellar hemisphere, </a:t>
            </a:r>
            <a:r>
              <a:rPr lang="en-US" dirty="0" smtClean="0"/>
              <a:t>called the </a:t>
            </a:r>
            <a:r>
              <a:rPr lang="en-US" b="1" dirty="0"/>
              <a:t>cortex, </a:t>
            </a:r>
            <a:r>
              <a:rPr lang="en-US" dirty="0"/>
              <a:t>is composed of gray matter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cerebellar </a:t>
            </a:r>
            <a:r>
              <a:rPr lang="en-US" dirty="0" smtClean="0"/>
              <a:t>cortex is </a:t>
            </a:r>
            <a:r>
              <a:rPr lang="en-US" dirty="0"/>
              <a:t>thrown into folds, or </a:t>
            </a:r>
            <a:r>
              <a:rPr lang="en-US" b="1" dirty="0"/>
              <a:t>folia, </a:t>
            </a:r>
            <a:r>
              <a:rPr lang="en-US" dirty="0"/>
              <a:t>separated by closely </a:t>
            </a:r>
            <a:r>
              <a:rPr lang="en-US" dirty="0" smtClean="0"/>
              <a:t>set transverse </a:t>
            </a:r>
            <a:r>
              <a:rPr lang="en-US" dirty="0"/>
              <a:t>fissures</a:t>
            </a:r>
            <a:r>
              <a:rPr lang="en-US" dirty="0" smtClean="0"/>
              <a:t>.</a:t>
            </a:r>
          </a:p>
          <a:p>
            <a:r>
              <a:rPr lang="en-US" dirty="0"/>
              <a:t>Certain masses of gray matter are </a:t>
            </a:r>
            <a:r>
              <a:rPr lang="en-US" dirty="0" smtClean="0"/>
              <a:t>found in </a:t>
            </a:r>
            <a:r>
              <a:rPr lang="en-US" dirty="0"/>
              <a:t>the </a:t>
            </a:r>
            <a:r>
              <a:rPr lang="en-US" b="1" dirty="0" smtClean="0"/>
              <a:t>interior </a:t>
            </a:r>
            <a:r>
              <a:rPr lang="en-US" dirty="0" smtClean="0"/>
              <a:t>of </a:t>
            </a:r>
            <a:r>
              <a:rPr lang="en-US" dirty="0"/>
              <a:t>the cerebellum, embedded in the </a:t>
            </a:r>
            <a:r>
              <a:rPr lang="en-US" dirty="0" smtClean="0"/>
              <a:t>white matter</a:t>
            </a:r>
            <a:r>
              <a:rPr lang="en-US" dirty="0"/>
              <a:t>; the largest of these is known as the </a:t>
            </a:r>
            <a:r>
              <a:rPr lang="en-US" b="1" dirty="0"/>
              <a:t>dentate nucleus.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cerebellum plays an important role in the control of muscle tone and the coordination of muscle movement on the same side of the body.</a:t>
            </a:r>
          </a:p>
          <a:p>
            <a:r>
              <a:rPr lang="en-US" dirty="0"/>
              <a:t>The medulla oblongata, the pons, and the cerebellum surround a cavity filled </a:t>
            </a:r>
            <a:r>
              <a:rPr lang="en-US" dirty="0" smtClean="0"/>
              <a:t>with cerebrospinal </a:t>
            </a:r>
            <a:r>
              <a:rPr lang="en-US" dirty="0"/>
              <a:t>fluid, called the </a:t>
            </a:r>
            <a:r>
              <a:rPr lang="en-US" b="1" dirty="0"/>
              <a:t>fourth </a:t>
            </a:r>
            <a:r>
              <a:rPr lang="en-US" b="1" dirty="0" smtClean="0"/>
              <a:t>ventricle.</a:t>
            </a:r>
          </a:p>
          <a:p>
            <a:r>
              <a:rPr lang="en-US" dirty="0" smtClean="0"/>
              <a:t>This </a:t>
            </a:r>
            <a:r>
              <a:rPr lang="en-US" dirty="0"/>
              <a:t>is connected superiorly to </a:t>
            </a:r>
            <a:r>
              <a:rPr lang="en-US" dirty="0" smtClean="0"/>
              <a:t>the third </a:t>
            </a:r>
            <a:r>
              <a:rPr lang="en-US" dirty="0"/>
              <a:t>ventricle by the </a:t>
            </a:r>
            <a:r>
              <a:rPr lang="en-US" b="1" dirty="0"/>
              <a:t>cerebral aqueduct; </a:t>
            </a:r>
            <a:r>
              <a:rPr lang="en-US" dirty="0"/>
              <a:t>inferiorly, it is continuous with the </a:t>
            </a:r>
            <a:r>
              <a:rPr lang="en-US" dirty="0" smtClean="0"/>
              <a:t>central canal </a:t>
            </a:r>
            <a:r>
              <a:rPr lang="en-US" dirty="0"/>
              <a:t>of the spinal cord</a:t>
            </a:r>
          </a:p>
        </p:txBody>
      </p:sp>
    </p:spTree>
    <p:extLst>
      <p:ext uri="{BB962C8B-B14F-4D97-AF65-F5344CB8AC3E}">
        <p14:creationId xmlns:p14="http://schemas.microsoft.com/office/powerpoint/2010/main" val="22032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2425292"/>
            <a:ext cx="33528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53" y="2434917"/>
            <a:ext cx="3200400" cy="38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8" y="1143000"/>
            <a:ext cx="8207483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1000"/>
            <a:ext cx="77343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228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cerebellum</vt:lpstr>
      <vt:lpstr>PowerPoint Presentation</vt:lpstr>
      <vt:lpstr>cerebellum</vt:lpstr>
      <vt:lpstr>Connections to Brain</vt:lpstr>
      <vt:lpstr>Surface</vt:lpstr>
      <vt:lpstr>Functions</vt:lpstr>
      <vt:lpstr>PowerPoint Presentation</vt:lpstr>
      <vt:lpstr>PowerPoint Presentation</vt:lpstr>
      <vt:lpstr>`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</cp:revision>
  <dcterms:created xsi:type="dcterms:W3CDTF">2006-08-16T00:00:00Z</dcterms:created>
  <dcterms:modified xsi:type="dcterms:W3CDTF">2026-06-23T07:57:05Z</dcterms:modified>
</cp:coreProperties>
</file>