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4"/>
  </p:normalViewPr>
  <p:slideViewPr>
    <p:cSldViewPr snapToGrid="0">
      <p:cViewPr>
        <p:scale>
          <a:sx n="76" d="100"/>
          <a:sy n="76" d="100"/>
        </p:scale>
        <p:origin x="-48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3FD12-E158-46E5-B1B9-47E85B39E83F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2E988-F3C7-482A-B075-1CDE810D6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2E988-F3C7-482A-B075-1CDE810D6A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68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Common Citation Styles</a:t>
            </a:r>
            <a:r>
              <a:rPr lang="x-none" smtClean="0"/>
              <a:t> 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DPT ( Doctor of </a:t>
            </a:r>
            <a:r>
              <a:rPr lang="en-US" dirty="0" err="1" smtClean="0"/>
              <a:t>Physiotheraphy</a:t>
            </a:r>
            <a:r>
              <a:rPr lang="en-US" dirty="0" smtClean="0"/>
              <a:t> )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1419727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E301BA-988F-D480-9048-0083EA2D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MLA In-text Citation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F284BE-7A16-5EDC-2BE5-762314C05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  <a:p>
            <a:r>
              <a:rPr lang="en-US" dirty="0"/>
              <a:t>(Smith 25)</a:t>
            </a:r>
          </a:p>
          <a:p>
            <a:endParaRPr lang="en-US" dirty="0"/>
          </a:p>
          <a:p>
            <a:r>
              <a:rPr lang="en-US" dirty="0"/>
              <a:t>Author name + page number are used.</a:t>
            </a:r>
          </a:p>
          <a:p>
            <a:endParaRPr lang="en-US" dirty="0"/>
          </a:p>
          <a:p>
            <a:r>
              <a:rPr lang="en-US" dirty="0"/>
              <a:t>No publication year usually included.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2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MLA Works Cited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Book format:</a:t>
            </a:r>
          </a:p>
          <a:p>
            <a:r>
              <a:rPr lang="en-US" dirty="0"/>
              <a:t>Author Last Name, First Name. Title. Publisher, Year.</a:t>
            </a:r>
          </a:p>
          <a:p>
            <a:endParaRPr lang="en-US" dirty="0"/>
          </a:p>
          <a:p>
            <a:r>
              <a:rPr lang="en-US" dirty="0"/>
              <a:t>Listed alphabetically.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98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Chicago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Common in:</a:t>
            </a:r>
          </a:p>
          <a:p>
            <a:r>
              <a:rPr lang="en-US" dirty="0"/>
              <a:t>• History</a:t>
            </a:r>
          </a:p>
          <a:p>
            <a:r>
              <a:rPr lang="en-US" dirty="0"/>
              <a:t>• Humanities</a:t>
            </a:r>
          </a:p>
          <a:p>
            <a:r>
              <a:rPr lang="en-US" dirty="0"/>
              <a:t>• Some social sciences</a:t>
            </a:r>
          </a:p>
          <a:p>
            <a:endParaRPr lang="en-US" dirty="0"/>
          </a:p>
          <a:p>
            <a:r>
              <a:rPr lang="en-US" dirty="0"/>
              <a:t>Two systems:</a:t>
            </a:r>
          </a:p>
          <a:p>
            <a:r>
              <a:rPr lang="en-US" dirty="0"/>
              <a:t>1. Notes and bibliography</a:t>
            </a:r>
          </a:p>
          <a:p>
            <a:r>
              <a:rPr lang="en-US" dirty="0"/>
              <a:t>2. Author-date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44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Chicago Notes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footnotes or endnotes.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r>
              <a:rPr lang="en-US" dirty="0"/>
              <a:t>A superscript number refers to a note containing source information.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61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Harvard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Author-date referencing system.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r>
              <a:rPr lang="en-US" dirty="0"/>
              <a:t>(Smith, 2020)</a:t>
            </a:r>
          </a:p>
          <a:p>
            <a:endParaRPr lang="en-US" dirty="0"/>
          </a:p>
          <a:p>
            <a:r>
              <a:rPr lang="en-US" dirty="0"/>
              <a:t>Reference list contains full details.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78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Vancouver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in:</a:t>
            </a:r>
          </a:p>
          <a:p>
            <a:r>
              <a:rPr lang="en-US" dirty="0"/>
              <a:t>• Medicine</a:t>
            </a:r>
          </a:p>
          <a:p>
            <a:r>
              <a:rPr lang="en-US" dirty="0"/>
              <a:t>• Health sciences</a:t>
            </a:r>
          </a:p>
          <a:p>
            <a:r>
              <a:rPr lang="en-US" dirty="0"/>
              <a:t>• Biological sciences</a:t>
            </a:r>
          </a:p>
          <a:p>
            <a:endParaRPr lang="en-US" dirty="0"/>
          </a:p>
          <a:p>
            <a:r>
              <a:rPr lang="en-US" dirty="0"/>
              <a:t>Uses numbered citations.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37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6AFB8-B0D4-DD15-AC0A-A4DD362B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Citation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7A6BD1-03B3-1C59-28EB-544296BF4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Citation is acknowledging the source of information, ideas, data, or words used in academic work.</a:t>
            </a:r>
          </a:p>
          <a:p>
            <a:endParaRPr lang="en-US" dirty="0"/>
          </a:p>
          <a:p>
            <a:r>
              <a:rPr lang="en-US" dirty="0"/>
              <a:t>Purpose:</a:t>
            </a:r>
          </a:p>
          <a:p>
            <a:r>
              <a:rPr lang="en-US" dirty="0"/>
              <a:t>• Give credit to authors</a:t>
            </a:r>
          </a:p>
          <a:p>
            <a:r>
              <a:rPr lang="en-US" dirty="0"/>
              <a:t>• Avoid plagiarism</a:t>
            </a:r>
          </a:p>
          <a:p>
            <a:r>
              <a:rPr lang="en-US" dirty="0"/>
              <a:t>• Support arguments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72323C-1626-39C9-2D3A-18BCB3EF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A77FA3-E998-0811-3716-6E045DD4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 </a:t>
            </a:r>
            <a:r>
              <a:rPr lang="en-US" dirty="0" err="1"/>
              <a:t>vs</a:t>
            </a:r>
            <a:r>
              <a:rPr lang="en-US" dirty="0"/>
              <a:t> Reference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06027-090A-5D5E-55BE-511EC1FE6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Citation:</a:t>
            </a:r>
          </a:p>
          <a:p>
            <a:r>
              <a:rPr lang="en-US" dirty="0"/>
              <a:t>Mentioned within the text.</a:t>
            </a:r>
          </a:p>
          <a:p>
            <a:endParaRPr lang="en-US" dirty="0"/>
          </a:p>
          <a:p>
            <a:r>
              <a:rPr lang="en-US" dirty="0"/>
              <a:t>Reference:</a:t>
            </a:r>
          </a:p>
          <a:p>
            <a:r>
              <a:rPr lang="en-US" dirty="0"/>
              <a:t>Complete source details provided at the end of document.</a:t>
            </a:r>
          </a:p>
          <a:p>
            <a:endParaRPr lang="en-US" dirty="0"/>
          </a:p>
          <a:p>
            <a:r>
              <a:rPr lang="en-US" dirty="0"/>
              <a:t>Both are essential in academic writing.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25B017-F692-840A-FFE3-48606DA1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8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54B20-7105-DD30-DD9A-5AD046D2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Citation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C124CB-2CBA-A1A4-3CA2-D2FE254D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Builds academic credibility</a:t>
            </a:r>
          </a:p>
          <a:p>
            <a:r>
              <a:rPr lang="en-US" dirty="0"/>
              <a:t>• Allows readers to verify information</a:t>
            </a:r>
          </a:p>
          <a:p>
            <a:r>
              <a:rPr lang="en-US" dirty="0"/>
              <a:t>• Shows research background</a:t>
            </a:r>
          </a:p>
          <a:p>
            <a:r>
              <a:rPr lang="en-US" dirty="0"/>
              <a:t>• Prevents plagiarism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55FE03-D857-A719-A06D-2BB301C1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9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67362F-5533-C0A8-2452-6161BAC7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Citation Styles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8869A2-C9FD-945B-2250-2F000EF2C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Common styles include:</a:t>
            </a:r>
          </a:p>
          <a:p>
            <a:endParaRPr lang="en-US" dirty="0"/>
          </a:p>
          <a:p>
            <a:r>
              <a:rPr lang="en-US" dirty="0"/>
              <a:t>• APA (American Psychological Association)</a:t>
            </a:r>
          </a:p>
          <a:p>
            <a:r>
              <a:rPr lang="en-US" dirty="0"/>
              <a:t>• MLA (Modern Language Association)</a:t>
            </a:r>
          </a:p>
          <a:p>
            <a:r>
              <a:rPr lang="en-US" dirty="0"/>
              <a:t>• Chicago/</a:t>
            </a:r>
            <a:r>
              <a:rPr lang="en-US" dirty="0" err="1"/>
              <a:t>Turabian</a:t>
            </a:r>
            <a:endParaRPr lang="en-US" dirty="0"/>
          </a:p>
          <a:p>
            <a:r>
              <a:rPr lang="en-US" dirty="0"/>
              <a:t>• Harvard</a:t>
            </a:r>
          </a:p>
          <a:p>
            <a:r>
              <a:rPr lang="en-US" dirty="0"/>
              <a:t>• Vancouver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38D8F9-AC05-FE89-0B17-DAB7E3929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2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FFCA8-D716-5395-AFC0-F0B30FEB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 Style Introduction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134AB0-23D8-8FB5-B769-1CF709872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Used mainly in:</a:t>
            </a:r>
          </a:p>
          <a:p>
            <a:r>
              <a:rPr lang="en-US" dirty="0"/>
              <a:t>• Social sciences</a:t>
            </a:r>
          </a:p>
          <a:p>
            <a:r>
              <a:rPr lang="en-US" dirty="0"/>
              <a:t>• Psychology</a:t>
            </a:r>
          </a:p>
          <a:p>
            <a:r>
              <a:rPr lang="en-US" dirty="0"/>
              <a:t>• Education</a:t>
            </a:r>
          </a:p>
          <a:p>
            <a:r>
              <a:rPr lang="en-US" dirty="0"/>
              <a:t>• Biological sciences</a:t>
            </a:r>
          </a:p>
          <a:p>
            <a:endParaRPr lang="en-US" dirty="0"/>
          </a:p>
          <a:p>
            <a:r>
              <a:rPr lang="en-US" dirty="0"/>
              <a:t>Focus: Author and year system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949E01-B4FF-CF66-2F55-DCE8FA69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4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53F7C4-2086-70CC-D18E-D9FD3F2F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 In-text Citation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B05ED6-EF33-E1BF-43E2-EDBFFE278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Examples:</a:t>
            </a:r>
          </a:p>
          <a:p>
            <a:endParaRPr lang="en-US" dirty="0"/>
          </a:p>
          <a:p>
            <a:r>
              <a:rPr lang="en-US" dirty="0"/>
              <a:t>One author:</a:t>
            </a:r>
          </a:p>
          <a:p>
            <a:r>
              <a:rPr lang="en-US" dirty="0"/>
              <a:t>(Smith, 2020)</a:t>
            </a:r>
          </a:p>
          <a:p>
            <a:endParaRPr lang="en-US" dirty="0"/>
          </a:p>
          <a:p>
            <a:r>
              <a:rPr lang="en-US" dirty="0"/>
              <a:t>Two authors:</a:t>
            </a:r>
          </a:p>
          <a:p>
            <a:r>
              <a:rPr lang="en-US" dirty="0"/>
              <a:t>(Smith &amp; Ali, 2020)</a:t>
            </a:r>
          </a:p>
          <a:p>
            <a:endParaRPr lang="en-US" dirty="0"/>
          </a:p>
          <a:p>
            <a:r>
              <a:rPr lang="en-US" dirty="0"/>
              <a:t>Direct quote:</a:t>
            </a:r>
          </a:p>
          <a:p>
            <a:r>
              <a:rPr lang="en-US" dirty="0"/>
              <a:t>(Smith, 2020, p. 15)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965F6F-1542-B853-522E-64C6E5A16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6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E087ED-94B0-DCA8-6EEF-BECCAD53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 Reference Format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A65A03-68E4-4219-FC3A-2CEE1FA21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Book example:</a:t>
            </a:r>
          </a:p>
          <a:p>
            <a:r>
              <a:rPr lang="en-US" dirty="0"/>
              <a:t>Author, A. A. (Year). Title of book. Publisher.</a:t>
            </a:r>
          </a:p>
          <a:p>
            <a:endParaRPr lang="en-US" dirty="0"/>
          </a:p>
          <a:p>
            <a:r>
              <a:rPr lang="en-US" dirty="0"/>
              <a:t>Journal example:</a:t>
            </a:r>
          </a:p>
          <a:p>
            <a:r>
              <a:rPr lang="en-US" dirty="0"/>
              <a:t>Author. (Year). Article title. Journal Name, volume(issue), pages.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9D79BF-179D-735C-7B05-88C2B9838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0E846-007C-FC4D-A5F1-B2B6EE15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MLA Style Introduction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9232BC-5963-EBD3-3B74-A2CB35907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mainly in:</a:t>
            </a:r>
          </a:p>
          <a:p>
            <a:r>
              <a:rPr lang="en-US" dirty="0"/>
              <a:t>• Literature</a:t>
            </a:r>
          </a:p>
          <a:p>
            <a:r>
              <a:rPr lang="en-US" dirty="0"/>
              <a:t>• Arts</a:t>
            </a:r>
          </a:p>
          <a:p>
            <a:r>
              <a:rPr lang="en-US" dirty="0"/>
              <a:t>• Humanities</a:t>
            </a:r>
          </a:p>
          <a:p>
            <a:endParaRPr lang="en-US" dirty="0"/>
          </a:p>
          <a:p>
            <a:r>
              <a:rPr lang="en-US" dirty="0"/>
              <a:t>Focus: Author and page number</a:t>
            </a:r>
          </a:p>
          <a:p>
            <a:pPr marL="0" indent="0">
              <a:buNone/>
            </a:pPr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9953C6-FFF0-94CE-A611-9DAD5C1A0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1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363</Words>
  <Application>Microsoft Office PowerPoint</Application>
  <PresentationFormat>Custom</PresentationFormat>
  <Paragraphs>103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Organic</vt:lpstr>
      <vt:lpstr>Common Citation Styles </vt:lpstr>
      <vt:lpstr>What is Citation</vt:lpstr>
      <vt:lpstr>Citation vs Reference</vt:lpstr>
      <vt:lpstr>Importance of Citation</vt:lpstr>
      <vt:lpstr>Major Citation Styles</vt:lpstr>
      <vt:lpstr>APA Style Introduction</vt:lpstr>
      <vt:lpstr>APA In-text Citation</vt:lpstr>
      <vt:lpstr>APA Reference Format</vt:lpstr>
      <vt:lpstr>MLA Style Introduction</vt:lpstr>
      <vt:lpstr>MLA In-text Citation</vt:lpstr>
      <vt:lpstr>MLA Works Cited</vt:lpstr>
      <vt:lpstr>Chicago Style</vt:lpstr>
      <vt:lpstr>Chicago Notes System</vt:lpstr>
      <vt:lpstr>Harvard Style</vt:lpstr>
      <vt:lpstr>Vancouver Style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Citation Styles</dc:title>
  <dc:creator>MAC</dc:creator>
  <cp:lastModifiedBy>Bismillah computers</cp:lastModifiedBy>
  <cp:revision>3</cp:revision>
  <dcterms:created xsi:type="dcterms:W3CDTF">2025-09-15T17:01:40Z</dcterms:created>
  <dcterms:modified xsi:type="dcterms:W3CDTF">2026-06-22T07:30:18Z</dcterms:modified>
</cp:coreProperties>
</file>