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DD7D-81BA-AB3E-033D-D1B87EE2E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81127-47AB-6146-9237-072544990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BS Psychology</a:t>
            </a:r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52650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E968-EC11-3382-3315-ED5F908A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Cultivation Theory and Television</a:t>
            </a:r>
            <a:br>
              <a:rPr lang="en-US" b="1" dirty="0"/>
            </a:br>
            <a:r>
              <a:rPr lang="en-US" b="1" dirty="0" err="1"/>
              <a:t>Television</a:t>
            </a:r>
            <a:r>
              <a:rPr lang="en-US" b="1" dirty="0"/>
              <a:t> and Perception of Reality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2CA3-837E-CFA0-7DFF-E511118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Developed By</a:t>
            </a:r>
          </a:p>
          <a:p>
            <a:r>
              <a:rPr lang="en-US" dirty="0"/>
              <a:t>George Gerbner</a:t>
            </a:r>
          </a:p>
          <a:p>
            <a:r>
              <a:rPr lang="en-US" b="1" dirty="0"/>
              <a:t>Theory Overview</a:t>
            </a:r>
          </a:p>
          <a:p>
            <a:r>
              <a:rPr lang="en-US" dirty="0"/>
              <a:t>Heavy television exposure shapes perceptions of the real world.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Fear of crime </a:t>
            </a:r>
          </a:p>
          <a:p>
            <a:r>
              <a:rPr lang="en-US" dirty="0"/>
              <a:t>Distorted reality perception </a:t>
            </a:r>
          </a:p>
          <a:p>
            <a:r>
              <a:rPr lang="en-US" dirty="0"/>
              <a:t>Stereotype reinforcement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Frequent crime shows causing viewers to perceive society as highly dangerous.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83B8-8D14-A1E8-06A3-3D07BBB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6662"/>
          </a:xfrm>
        </p:spPr>
        <p:txBody>
          <a:bodyPr>
            <a:noAutofit/>
          </a:bodyPr>
          <a:lstStyle/>
          <a:p>
            <a:r>
              <a:rPr lang="en-US" sz="3200" b="1" dirty="0"/>
              <a:t>Television Advertising and Consumer Psychology</a:t>
            </a:r>
            <a:br>
              <a:rPr lang="en-US" sz="3200" b="1" dirty="0"/>
            </a:br>
            <a:r>
              <a:rPr lang="en-US" sz="3200" b="1" dirty="0"/>
              <a:t>Persuasion Through Visual Media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7DC3-439A-4A0F-9E41-BD496EE1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Psychological Techniques</a:t>
            </a:r>
          </a:p>
          <a:p>
            <a:r>
              <a:rPr lang="en-US" dirty="0"/>
              <a:t>Emotional appeals </a:t>
            </a:r>
          </a:p>
          <a:p>
            <a:r>
              <a:rPr lang="en-US" dirty="0"/>
              <a:t>Celebrity endorsements, Attractive visuals </a:t>
            </a:r>
          </a:p>
          <a:p>
            <a:r>
              <a:rPr lang="en-US" dirty="0"/>
              <a:t>Repetition </a:t>
            </a:r>
          </a:p>
          <a:p>
            <a:r>
              <a:rPr lang="en-US" b="1" dirty="0"/>
              <a:t>Consumer Effects</a:t>
            </a:r>
          </a:p>
          <a:p>
            <a:r>
              <a:rPr lang="en-US" dirty="0"/>
              <a:t>Brand loyalty, Impulse buying </a:t>
            </a:r>
          </a:p>
          <a:p>
            <a:r>
              <a:rPr lang="en-US" dirty="0"/>
              <a:t>Identity association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Luxury advertisements linking products with success and happiness.</a:t>
            </a:r>
          </a:p>
          <a:p>
            <a:r>
              <a:rPr lang="en-US" b="1" dirty="0"/>
              <a:t>Key Insight: </a:t>
            </a:r>
            <a:r>
              <a:rPr lang="en-US" dirty="0"/>
              <a:t>Television advertising often targets emotions more than logic.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1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9C55-6636-D69A-565A-2EE175B6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Television and Stereotypes</a:t>
            </a:r>
            <a:br>
              <a:rPr lang="en-US" b="1" dirty="0"/>
            </a:br>
            <a:r>
              <a:rPr lang="en-US" b="1" dirty="0"/>
              <a:t>Media Representation and Identity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8C30-FAF1-EDCC-9E0D-90955E6F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Television Can Influence:</a:t>
            </a:r>
          </a:p>
          <a:p>
            <a:r>
              <a:rPr lang="en-US" dirty="0"/>
              <a:t>Gender perceptions, Ethnic stereotypes </a:t>
            </a:r>
          </a:p>
          <a:p>
            <a:r>
              <a:rPr lang="en-US" dirty="0"/>
              <a:t>Beauty standards, Social expectations </a:t>
            </a:r>
          </a:p>
          <a:p>
            <a:r>
              <a:rPr lang="en-US" b="1" dirty="0"/>
              <a:t>Psychological Processes</a:t>
            </a:r>
          </a:p>
          <a:p>
            <a:r>
              <a:rPr lang="en-US" dirty="0"/>
              <a:t>Social comparison, Internalization </a:t>
            </a:r>
          </a:p>
          <a:p>
            <a:r>
              <a:rPr lang="en-US" dirty="0"/>
              <a:t>Schema formation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Idealized beauty portrayals affecting body image among adolescents.</a:t>
            </a:r>
          </a:p>
          <a:p>
            <a:r>
              <a:rPr lang="en-US" b="1" dirty="0"/>
              <a:t>Research Insight : </a:t>
            </a:r>
            <a:r>
              <a:rPr lang="en-US" dirty="0"/>
              <a:t>Repeated media exposure normalizes stereotypes.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5D33-2419-F7B2-13D9-19116E5F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18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Film</a:t>
            </a:r>
            <a:br>
              <a:rPr lang="en-US" b="1" dirty="0"/>
            </a:br>
            <a:r>
              <a:rPr lang="en-US" b="1" dirty="0" err="1"/>
              <a:t>Film</a:t>
            </a:r>
            <a:r>
              <a:rPr lang="en-US" b="1" dirty="0"/>
              <a:t> as Mass Communication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4435-8D7B-1F8A-9A99-0E86473A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Films are audio-visual narratives created for entertainment, education, and cultural expression.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Strong storytelling power </a:t>
            </a:r>
          </a:p>
          <a:p>
            <a:r>
              <a:rPr lang="en-US" dirty="0"/>
              <a:t>Emotional immersion, Visual symbolism </a:t>
            </a:r>
          </a:p>
          <a:p>
            <a:r>
              <a:rPr lang="en-US" dirty="0"/>
              <a:t>Global cultural influence </a:t>
            </a:r>
          </a:p>
          <a:p>
            <a:r>
              <a:rPr lang="en-US" b="1" dirty="0"/>
              <a:t>Types of Films</a:t>
            </a:r>
          </a:p>
          <a:p>
            <a:r>
              <a:rPr lang="en-US" dirty="0"/>
              <a:t>Educational films, Documentaries </a:t>
            </a:r>
          </a:p>
          <a:p>
            <a:r>
              <a:rPr lang="en-US" dirty="0"/>
              <a:t>Commercial cinema, Psychological dramas </a:t>
            </a:r>
          </a:p>
          <a:p>
            <a:r>
              <a:rPr lang="en-US" b="1" dirty="0"/>
              <a:t>Psychological Importance</a:t>
            </a:r>
          </a:p>
          <a:p>
            <a:r>
              <a:rPr lang="en-US" dirty="0"/>
              <a:t>Films shape emotions, empathy, and worldview.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2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5559-9864-134D-1408-A78F0A79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Psychological Effects of Films</a:t>
            </a:r>
            <a:br>
              <a:rPr lang="en-US" b="1" dirty="0"/>
            </a:br>
            <a:r>
              <a:rPr lang="en-US" b="1" dirty="0"/>
              <a:t>Cinema and Emotional Experience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77D5-9DAA-C746-B26C-0D9BCA8C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Emotional Impact</a:t>
            </a:r>
          </a:p>
          <a:p>
            <a:r>
              <a:rPr lang="en-US" dirty="0"/>
              <a:t>Fear, Joy </a:t>
            </a:r>
          </a:p>
          <a:p>
            <a:r>
              <a:rPr lang="en-US" dirty="0"/>
              <a:t>Sadness, Empathy </a:t>
            </a:r>
          </a:p>
          <a:p>
            <a:r>
              <a:rPr lang="en-US" dirty="0"/>
              <a:t>Inspiration </a:t>
            </a:r>
          </a:p>
          <a:p>
            <a:r>
              <a:rPr lang="en-US" b="1" dirty="0"/>
              <a:t>Cognitive Effects</a:t>
            </a:r>
          </a:p>
          <a:p>
            <a:r>
              <a:rPr lang="en-US" dirty="0"/>
              <a:t>Perspective-taking, Emotional learning </a:t>
            </a:r>
          </a:p>
          <a:p>
            <a:r>
              <a:rPr lang="en-US" dirty="0"/>
              <a:t>Memory association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Psychological films increasing awareness of mental health issues.</a:t>
            </a:r>
          </a:p>
          <a:p>
            <a:r>
              <a:rPr lang="en-US" b="1" dirty="0"/>
              <a:t>Key Insight : </a:t>
            </a:r>
            <a:r>
              <a:rPr lang="en-US" dirty="0"/>
              <a:t>Films can influence both conscious and unconscious attitudes.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2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180-2087-47DE-764D-B034C91D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Film and Social Influence</a:t>
            </a:r>
            <a:br>
              <a:rPr lang="en-US" b="1" dirty="0"/>
            </a:br>
            <a:r>
              <a:rPr lang="en-US" b="1" dirty="0"/>
              <a:t>Cinema as Cultural Power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6D7B-3462-E413-FC6C-CA24296C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Films Can:</a:t>
            </a:r>
          </a:p>
          <a:p>
            <a:r>
              <a:rPr lang="en-US" dirty="0"/>
              <a:t>Shape ideologies </a:t>
            </a:r>
          </a:p>
          <a:p>
            <a:r>
              <a:rPr lang="en-US" dirty="0"/>
              <a:t>Influence political attitudes, Promote social change </a:t>
            </a:r>
          </a:p>
          <a:p>
            <a:r>
              <a:rPr lang="en-US" dirty="0"/>
              <a:t>Reinforce cultural values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Documentaries influencing environmental activism.</a:t>
            </a:r>
          </a:p>
          <a:p>
            <a:r>
              <a:rPr lang="en-US" b="1" dirty="0"/>
              <a:t>Psychological Mechanism</a:t>
            </a:r>
          </a:p>
          <a:p>
            <a:r>
              <a:rPr lang="en-US" dirty="0"/>
              <a:t>Narrative transportation increases persuasion.</a:t>
            </a:r>
          </a:p>
          <a:p>
            <a:r>
              <a:rPr lang="en-US" b="1" dirty="0"/>
              <a:t>Discussion Question: Why are audiences emotionally attached to fictional characters?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1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D2DE-D0DD-0B75-D4AC-EC206C70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892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Uses and Gratifications Theory</a:t>
            </a:r>
            <a:br>
              <a:rPr lang="en-US" b="1" dirty="0"/>
            </a:br>
            <a:r>
              <a:rPr lang="en-US" b="1" dirty="0"/>
              <a:t>Why People Consume Broadcast Media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4111-7094-7A73-C805-FAD0C45C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Theory Overview</a:t>
            </a:r>
          </a:p>
          <a:p>
            <a:r>
              <a:rPr lang="en-US" dirty="0"/>
              <a:t>Audiences actively choose media to satisfy personal needs.</a:t>
            </a:r>
          </a:p>
          <a:p>
            <a:r>
              <a:rPr lang="en-US" b="1" dirty="0"/>
              <a:t>Needs Fulfilled</a:t>
            </a:r>
          </a:p>
          <a:p>
            <a:r>
              <a:rPr lang="en-US" dirty="0"/>
              <a:t>Entertainment, Information </a:t>
            </a:r>
          </a:p>
          <a:p>
            <a:r>
              <a:rPr lang="en-US" dirty="0"/>
              <a:t>Relaxation </a:t>
            </a:r>
          </a:p>
          <a:p>
            <a:r>
              <a:rPr lang="en-US" dirty="0"/>
              <a:t>Social interaction, Emotional escape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Watching TV for relaxation, Listening to radio for companionship </a:t>
            </a:r>
          </a:p>
          <a:p>
            <a:r>
              <a:rPr lang="en-US" dirty="0"/>
              <a:t>Films for emotional catharsis </a:t>
            </a:r>
          </a:p>
          <a:p>
            <a:r>
              <a:rPr lang="en-US" b="1" dirty="0"/>
              <a:t>Key Insight</a:t>
            </a:r>
          </a:p>
          <a:p>
            <a:r>
              <a:rPr lang="en-US" dirty="0"/>
              <a:t>Audiences are active participants in media consumption.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7C06-8CD1-765F-16F5-D4DFFC9A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907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Broadcast Media and Behavioral Change</a:t>
            </a:r>
            <a:br>
              <a:rPr lang="en-US" b="1" dirty="0"/>
            </a:br>
            <a:r>
              <a:rPr lang="en-US" b="1" dirty="0"/>
              <a:t>Media Influence on Public Behavior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B1FD2-40BC-E9D3-71CA-D99E01A5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Media Campaign Applications</a:t>
            </a:r>
          </a:p>
          <a:p>
            <a:r>
              <a:rPr lang="en-US" dirty="0"/>
              <a:t>Health awareness </a:t>
            </a:r>
          </a:p>
          <a:p>
            <a:r>
              <a:rPr lang="en-US" dirty="0"/>
              <a:t>Political participation </a:t>
            </a:r>
          </a:p>
          <a:p>
            <a:r>
              <a:rPr lang="en-US" dirty="0"/>
              <a:t>Educational communication </a:t>
            </a:r>
          </a:p>
          <a:p>
            <a:r>
              <a:rPr lang="en-US" dirty="0"/>
              <a:t>Disaster management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Television campaigns encouraging vaccination or road safety.</a:t>
            </a:r>
          </a:p>
          <a:p>
            <a:r>
              <a:rPr lang="en-US" b="1" dirty="0"/>
              <a:t>Psychological Principle</a:t>
            </a:r>
          </a:p>
          <a:p>
            <a:r>
              <a:rPr lang="en-US" dirty="0"/>
              <a:t>Repeated exposure increases familiarity and behavioral acceptance.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5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6E1B-C617-D568-E576-2FC8B7F7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Broadcast Media and Children</a:t>
            </a:r>
            <a:br>
              <a:rPr lang="en-US" b="1" dirty="0"/>
            </a:br>
            <a:r>
              <a:rPr lang="en-US" b="1" dirty="0"/>
              <a:t>Psychological Concerns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85F3-A7D7-23DC-D07E-8443F737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Potential Effects</a:t>
            </a:r>
          </a:p>
          <a:p>
            <a:r>
              <a:rPr lang="en-US" dirty="0"/>
              <a:t>Reduced attention span, Aggression exposure </a:t>
            </a:r>
          </a:p>
          <a:p>
            <a:r>
              <a:rPr lang="en-US" dirty="0"/>
              <a:t>Addiction tendencies and Unrealistic expectations </a:t>
            </a:r>
          </a:p>
          <a:p>
            <a:r>
              <a:rPr lang="en-US" b="1" dirty="0"/>
              <a:t>Positive Effects</a:t>
            </a:r>
          </a:p>
          <a:p>
            <a:r>
              <a:rPr lang="en-US" dirty="0"/>
              <a:t>Educational learning, Creativity enhancement </a:t>
            </a:r>
          </a:p>
          <a:p>
            <a:r>
              <a:rPr lang="en-US" dirty="0"/>
              <a:t>Language development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Educational television improving literacy among children.</a:t>
            </a:r>
          </a:p>
          <a:p>
            <a:r>
              <a:rPr lang="en-US" b="1" dirty="0"/>
              <a:t>Key Insight</a:t>
            </a:r>
          </a:p>
          <a:p>
            <a:r>
              <a:rPr lang="en-US" dirty="0"/>
              <a:t>Media impact depends on content quality and viewing patterns.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1871-1619-6006-41C1-A39A02ED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Broadcast Media in the Digital Age</a:t>
            </a:r>
            <a:br>
              <a:rPr lang="en-US" b="1" dirty="0"/>
            </a:br>
            <a:r>
              <a:rPr lang="en-US" b="1" dirty="0"/>
              <a:t>Modern Transformations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65DE-B5EE-F18E-F8DD-40AF661C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Current Trends</a:t>
            </a:r>
          </a:p>
          <a:p>
            <a:r>
              <a:rPr lang="en-US" dirty="0"/>
              <a:t>Streaming services </a:t>
            </a:r>
          </a:p>
          <a:p>
            <a:r>
              <a:rPr lang="en-US" dirty="0"/>
              <a:t>Podcasts, Smart TV </a:t>
            </a:r>
          </a:p>
          <a:p>
            <a:r>
              <a:rPr lang="en-US" dirty="0"/>
              <a:t>Online cinema platforms </a:t>
            </a:r>
          </a:p>
          <a:p>
            <a:r>
              <a:rPr lang="en-US" b="1" dirty="0"/>
              <a:t>Digital Examples</a:t>
            </a:r>
          </a:p>
          <a:p>
            <a:r>
              <a:rPr lang="en-US" dirty="0"/>
              <a:t>Netflix documentaries, Spotify podcasts </a:t>
            </a:r>
          </a:p>
          <a:p>
            <a:r>
              <a:rPr lang="en-US" dirty="0"/>
              <a:t>YouTube broadcasting </a:t>
            </a:r>
          </a:p>
          <a:p>
            <a:r>
              <a:rPr lang="en-US" b="1" dirty="0"/>
              <a:t>Psychological Changes</a:t>
            </a:r>
          </a:p>
          <a:p>
            <a:r>
              <a:rPr lang="en-US" dirty="0"/>
              <a:t>Binge-watching behavior, Personalized media consumption </a:t>
            </a:r>
          </a:p>
          <a:p>
            <a:r>
              <a:rPr lang="en-US" dirty="0"/>
              <a:t>Increased media dependency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1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38AC-849C-B50B-DCD5-8A1636EB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Broadcast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15D3-4CA4-183B-5B5D-9B7E0146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Broadcast media refers to electronic communication channels that transmit information to large audiences simultaneously.</a:t>
            </a:r>
          </a:p>
          <a:p>
            <a:r>
              <a:rPr lang="en-US" b="1" dirty="0"/>
              <a:t>Main Forms</a:t>
            </a:r>
          </a:p>
          <a:p>
            <a:r>
              <a:rPr lang="en-US" dirty="0"/>
              <a:t>Radio, Television (TV) </a:t>
            </a:r>
          </a:p>
          <a:p>
            <a:r>
              <a:rPr lang="en-US" dirty="0"/>
              <a:t>Film/Cinema 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Wide audience reach, Audio and visual stimulation </a:t>
            </a:r>
          </a:p>
          <a:p>
            <a:r>
              <a:rPr lang="en-US" dirty="0"/>
              <a:t>Powerful emotional influence, Rapid dissemination of information </a:t>
            </a:r>
          </a:p>
          <a:p>
            <a:r>
              <a:rPr lang="en-US" b="1" dirty="0"/>
              <a:t>Psychological Importance</a:t>
            </a:r>
          </a:p>
          <a:p>
            <a:r>
              <a:rPr lang="en-US" dirty="0"/>
              <a:t>Broadcast media strongly shapes perception, emotions, attitudes, and social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1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2C8C-3C8F-974B-1B1D-BAA2F26B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Media vs Print Media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DFA97C-02E3-AEC9-E501-BFD6A2DDA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670958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93575189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044497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Broadcast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Print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38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Audio-visual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Text-based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Fast emotional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Deep cognitive processing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07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Immediate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Reflective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130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Large audience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Slower consumption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26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Dynamic storytelling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Analytical 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5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9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A95A-9D63-6073-C5CF-1AE03055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Broadcast Media - Historical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F1EC-1098-09CD-F400-5F3E51FE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Radio Era</a:t>
            </a:r>
          </a:p>
          <a:p>
            <a:r>
              <a:rPr lang="en-US" dirty="0"/>
              <a:t>Early 20th century, First electronic mass communication medium </a:t>
            </a:r>
          </a:p>
          <a:p>
            <a:r>
              <a:rPr lang="en-US" b="1" dirty="0"/>
              <a:t>Television Era</a:t>
            </a:r>
          </a:p>
          <a:p>
            <a:r>
              <a:rPr lang="en-US" dirty="0"/>
              <a:t>Combined sound and visuals, Became dominant household media </a:t>
            </a:r>
          </a:p>
          <a:p>
            <a:r>
              <a:rPr lang="en-US" b="1" dirty="0"/>
              <a:t>Film Industry Growth</a:t>
            </a:r>
          </a:p>
          <a:p>
            <a:r>
              <a:rPr lang="en-US" dirty="0"/>
              <a:t>Entertainment and cultural influence, Development of global cinema industries </a:t>
            </a:r>
          </a:p>
          <a:p>
            <a:r>
              <a:rPr lang="en-US" b="1" dirty="0"/>
              <a:t>Digital Transformation</a:t>
            </a:r>
          </a:p>
          <a:p>
            <a:r>
              <a:rPr lang="en-US" dirty="0"/>
              <a:t>Streaming platforms, Podcasts </a:t>
            </a:r>
          </a:p>
          <a:p>
            <a:r>
              <a:rPr lang="en-US" dirty="0"/>
              <a:t>Smart television systems </a:t>
            </a:r>
          </a:p>
          <a:p>
            <a:r>
              <a:rPr lang="en-US" b="1" dirty="0"/>
              <a:t>Key Insight: </a:t>
            </a:r>
            <a:r>
              <a:rPr lang="en-US" dirty="0"/>
              <a:t>Broadcast media evolved from information delivery to psychological and cultural influence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9BE7-14F9-E9F1-13A4-C0525886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Role of Broadcast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1B26-ABC3-2DB5-99A0-74E26EE6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Psychological Functions</a:t>
            </a:r>
          </a:p>
          <a:p>
            <a:r>
              <a:rPr lang="en-US" dirty="0"/>
              <a:t>Information dissemination, Emotional stimulation </a:t>
            </a:r>
          </a:p>
          <a:p>
            <a:r>
              <a:rPr lang="en-US" dirty="0"/>
              <a:t>Social learning, Identity formation </a:t>
            </a:r>
          </a:p>
          <a:p>
            <a:r>
              <a:rPr lang="en-US" dirty="0"/>
              <a:t>Persuasion and attitude change </a:t>
            </a:r>
          </a:p>
          <a:p>
            <a:r>
              <a:rPr lang="en-US" b="1" dirty="0"/>
              <a:t>Media Effects</a:t>
            </a:r>
          </a:p>
          <a:p>
            <a:r>
              <a:rPr lang="en-US" dirty="0"/>
              <a:t>Shapes beliefs and values, Influences decision-making </a:t>
            </a:r>
          </a:p>
          <a:p>
            <a:r>
              <a:rPr lang="en-US" dirty="0"/>
              <a:t>Reinforces cultural norms </a:t>
            </a:r>
          </a:p>
          <a:p>
            <a:r>
              <a:rPr lang="en-US" b="1" dirty="0"/>
              <a:t>Discussion Question: Why do audio-visual messages often create stronger emotional responses than text-based communication?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9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8F72-35D9-B81D-AB9D-54F0DD60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as Mass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B51A-3AF0-076A-520E-01126565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Audio-based broadcasting medium transmitting news, entertainment, and educational content.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Accessible and affordable, Relies on sound and imagination </a:t>
            </a:r>
          </a:p>
          <a:p>
            <a:r>
              <a:rPr lang="en-US" dirty="0"/>
              <a:t>Effective in rural and low-literacy populations </a:t>
            </a:r>
          </a:p>
          <a:p>
            <a:r>
              <a:rPr lang="en-US" b="1" dirty="0"/>
              <a:t>Types of Radio Content</a:t>
            </a:r>
          </a:p>
          <a:p>
            <a:r>
              <a:rPr lang="en-US" dirty="0"/>
              <a:t>News broadcasts, Music programs </a:t>
            </a:r>
          </a:p>
          <a:p>
            <a:r>
              <a:rPr lang="en-US" dirty="0"/>
              <a:t>Educational shows, Public service announcements </a:t>
            </a:r>
          </a:p>
          <a:p>
            <a:r>
              <a:rPr lang="en-US" b="1" dirty="0"/>
              <a:t>Psychological Importance: </a:t>
            </a:r>
            <a:r>
              <a:rPr lang="en-US" dirty="0"/>
              <a:t>Radio creates emotional intimacy through voice and sound.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0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89E2-9ACC-D2FC-EF80-365D921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Effects of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1EE6-2869-AC2B-61FC-21A5E4EE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Audio Communication and Cognition</a:t>
            </a:r>
          </a:p>
          <a:p>
            <a:r>
              <a:rPr lang="en-US" b="1" dirty="0"/>
              <a:t>Cognitive Effects</a:t>
            </a:r>
          </a:p>
          <a:p>
            <a:r>
              <a:rPr lang="en-US" dirty="0"/>
              <a:t>Stimulates imagination, Enhances auditory memory </a:t>
            </a:r>
          </a:p>
          <a:p>
            <a:r>
              <a:rPr lang="en-US" dirty="0"/>
              <a:t>Encourages focused listening </a:t>
            </a:r>
          </a:p>
          <a:p>
            <a:r>
              <a:rPr lang="en-US" b="1" dirty="0"/>
              <a:t>Emotional Effects</a:t>
            </a:r>
          </a:p>
          <a:p>
            <a:r>
              <a:rPr lang="en-US" dirty="0"/>
              <a:t>Tone of voice influences mood, Music affects emotional states </a:t>
            </a:r>
          </a:p>
          <a:p>
            <a:r>
              <a:rPr lang="en-US" dirty="0"/>
              <a:t>Creates feelings of companionship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Motivational radio campaigns during emergencies reducing panic.</a:t>
            </a:r>
          </a:p>
          <a:p>
            <a:r>
              <a:rPr lang="en-US" b="1" dirty="0"/>
              <a:t>Key Insight: </a:t>
            </a:r>
            <a:r>
              <a:rPr lang="en-US" dirty="0"/>
              <a:t>Human voices can create trust and emotional connection.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39A4-C70A-7D51-DB88-9A69E031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892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Radio and Persuasion</a:t>
            </a:r>
            <a:br>
              <a:rPr lang="en-US" b="1" dirty="0"/>
            </a:br>
            <a:r>
              <a:rPr lang="en-US" b="1" dirty="0"/>
              <a:t>Influence Through Audio Media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D7A2-CFFD-1D69-1873-B9F958718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Persuasive Strategies</a:t>
            </a:r>
          </a:p>
          <a:p>
            <a:r>
              <a:rPr lang="en-US" dirty="0"/>
              <a:t>Repetition </a:t>
            </a:r>
          </a:p>
          <a:p>
            <a:r>
              <a:rPr lang="en-US" dirty="0"/>
              <a:t>Emotional storytelling </a:t>
            </a:r>
          </a:p>
          <a:p>
            <a:r>
              <a:rPr lang="en-US" dirty="0"/>
              <a:t>Voice credibility </a:t>
            </a:r>
          </a:p>
          <a:p>
            <a:r>
              <a:rPr lang="en-US" dirty="0"/>
              <a:t>Music and sound effects </a:t>
            </a:r>
          </a:p>
          <a:p>
            <a:r>
              <a:rPr lang="en-US" b="1" dirty="0"/>
              <a:t>Elaboration Likelihood Model</a:t>
            </a:r>
          </a:p>
          <a:p>
            <a:r>
              <a:rPr lang="en-US" dirty="0"/>
              <a:t>Radio often uses peripheral routes of persuasion.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Political radio campaigns influencing voting behavior.</a:t>
            </a:r>
          </a:p>
          <a:p>
            <a:r>
              <a:rPr lang="en-US" b="1" dirty="0"/>
              <a:t>Discussion Question: How can tone and voice affect audience trust?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F82A-5C91-057D-19EF-8797B55E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Television as Broadcast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761C-4502-4FAA-2CF9-2DCB9134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 : </a:t>
            </a:r>
            <a:r>
              <a:rPr lang="en-US" dirty="0"/>
              <a:t>An audio-visual medium combining moving images, sound, and storytelling.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High emotional engagement </a:t>
            </a:r>
          </a:p>
          <a:p>
            <a:r>
              <a:rPr lang="en-US" dirty="0"/>
              <a:t>Visual realism, Massive global reach </a:t>
            </a:r>
          </a:p>
          <a:p>
            <a:r>
              <a:rPr lang="en-US" dirty="0"/>
              <a:t>Combination of information and entertainment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Education, News reporting </a:t>
            </a:r>
          </a:p>
          <a:p>
            <a:r>
              <a:rPr lang="en-US" dirty="0"/>
              <a:t>Advertising, Social influence </a:t>
            </a:r>
          </a:p>
          <a:p>
            <a:r>
              <a:rPr lang="en-US" b="1" dirty="0"/>
              <a:t>Psychological Significance</a:t>
            </a:r>
          </a:p>
          <a:p>
            <a:r>
              <a:rPr lang="en-US" dirty="0"/>
              <a:t>Television shapes attitudes, stereotypes, and perceptions of reality.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5B9F-D5C4-8AA5-2150-5A4445DD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Learning Theory and Television</a:t>
            </a:r>
            <a:br>
              <a:rPr lang="en-US" b="1" dirty="0"/>
            </a:br>
            <a:r>
              <a:rPr lang="en-US" b="1" dirty="0"/>
              <a:t>Learning Through Observation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9BB2D-770C-6553-C959-6A86DCF2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Developed By</a:t>
            </a:r>
          </a:p>
          <a:p>
            <a:r>
              <a:rPr lang="en-US" dirty="0"/>
              <a:t>Albert Bandura</a:t>
            </a:r>
          </a:p>
          <a:p>
            <a:r>
              <a:rPr lang="en-US" b="1" dirty="0"/>
              <a:t>Main Idea</a:t>
            </a:r>
          </a:p>
          <a:p>
            <a:r>
              <a:rPr lang="en-US" dirty="0"/>
              <a:t>Individuals imitate behaviors observed in media models.</a:t>
            </a:r>
          </a:p>
          <a:p>
            <a:r>
              <a:rPr lang="en-US" b="1" dirty="0"/>
              <a:t>Television Effects</a:t>
            </a:r>
          </a:p>
          <a:p>
            <a:r>
              <a:rPr lang="en-US" dirty="0"/>
              <a:t>Aggressive behavior imitation, Role-model influence </a:t>
            </a:r>
          </a:p>
          <a:p>
            <a:r>
              <a:rPr lang="en-US" dirty="0"/>
              <a:t>Social norm learning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Children imitating violent or prosocial behaviors seen on TV programs.</a:t>
            </a:r>
          </a:p>
          <a:p>
            <a:r>
              <a:rPr lang="en-US" b="1" dirty="0"/>
              <a:t>Key Insight : </a:t>
            </a:r>
            <a:r>
              <a:rPr lang="en-US" dirty="0"/>
              <a:t>Media characters can function as behavioral role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37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998</Words>
  <Application>Microsoft Office PowerPoint</Application>
  <PresentationFormat>Widescreen</PresentationFormat>
  <Paragraphs>210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Mass Communication</vt:lpstr>
      <vt:lpstr>Introduction to Broadcast Media</vt:lpstr>
      <vt:lpstr>Evolution of Broadcast Media - Historical Development</vt:lpstr>
      <vt:lpstr>Psychological Role of Broadcast Media</vt:lpstr>
      <vt:lpstr>Radio as Mass Communication</vt:lpstr>
      <vt:lpstr>Psychological Effects of Radio</vt:lpstr>
      <vt:lpstr>Radio and Persuasion Influence Through Audio Media </vt:lpstr>
      <vt:lpstr>Television as Broadcast Media</vt:lpstr>
      <vt:lpstr>Social Learning Theory and Television Learning Through Observation </vt:lpstr>
      <vt:lpstr>Cultivation Theory and Television Television and Perception of Reality </vt:lpstr>
      <vt:lpstr>Television Advertising and Consumer Psychology Persuasion Through Visual Media </vt:lpstr>
      <vt:lpstr>Television and Stereotypes Media Representation and Identity </vt:lpstr>
      <vt:lpstr>Introduction to Film Film as Mass Communication </vt:lpstr>
      <vt:lpstr>Psychological Effects of Films Cinema and Emotional Experience </vt:lpstr>
      <vt:lpstr>Film and Social Influence Cinema as Cultural Power </vt:lpstr>
      <vt:lpstr>Uses and Gratifications Theory Why People Consume Broadcast Media </vt:lpstr>
      <vt:lpstr>Broadcast Media and Behavioral Change Media Influence on Public Behavior </vt:lpstr>
      <vt:lpstr>Broadcast Media and Children Psychological Concerns </vt:lpstr>
      <vt:lpstr>Broadcast Media in the Digital Age Modern Transformations </vt:lpstr>
      <vt:lpstr>Broadcast Media vs Print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2</cp:revision>
  <dcterms:created xsi:type="dcterms:W3CDTF">2026-05-28T12:05:44Z</dcterms:created>
  <dcterms:modified xsi:type="dcterms:W3CDTF">2026-05-28T12:47:21Z</dcterms:modified>
</cp:coreProperties>
</file>