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71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28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9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9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00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1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36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875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68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38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53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7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02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4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01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1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Parts of the Brain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Adnan </a:t>
            </a:r>
            <a:r>
              <a:rPr lang="en-US" sz="2400" b="1" dirty="0" err="1" smtClean="0">
                <a:solidFill>
                  <a:srgbClr val="FF0000"/>
                </a:solidFill>
              </a:rPr>
              <a:t>Ramzan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BS(OTT)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4963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Sensory </a:t>
            </a:r>
            <a:r>
              <a:rPr lang="en-US" b="1" dirty="0" smtClean="0"/>
              <a:t>Area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postcentral gyrus </a:t>
            </a:r>
            <a:r>
              <a:rPr lang="en-US" dirty="0"/>
              <a:t>lies immediately posterior </a:t>
            </a:r>
            <a:r>
              <a:rPr lang="en-US" dirty="0" smtClean="0"/>
              <a:t>to the </a:t>
            </a:r>
            <a:r>
              <a:rPr lang="en-US" dirty="0"/>
              <a:t>central sulcus and is known as the </a:t>
            </a:r>
            <a:r>
              <a:rPr lang="en-US" b="1" dirty="0"/>
              <a:t>sensory </a:t>
            </a:r>
            <a:r>
              <a:rPr lang="en-US" b="1" dirty="0" smtClean="0"/>
              <a:t>area</a:t>
            </a:r>
          </a:p>
          <a:p>
            <a:r>
              <a:rPr lang="en-US" dirty="0"/>
              <a:t>The small nerve cells in this area receive and </a:t>
            </a:r>
            <a:r>
              <a:rPr lang="en-US" dirty="0" smtClean="0"/>
              <a:t>interpret sensations </a:t>
            </a:r>
            <a:r>
              <a:rPr lang="en-US" dirty="0"/>
              <a:t>of pain, temperature, touch, and </a:t>
            </a:r>
            <a:r>
              <a:rPr lang="en-US" dirty="0" smtClean="0"/>
              <a:t>pressure from </a:t>
            </a:r>
            <a:r>
              <a:rPr lang="en-US" dirty="0"/>
              <a:t>the opposite side of the body.</a:t>
            </a:r>
          </a:p>
        </p:txBody>
      </p:sp>
    </p:spTree>
    <p:extLst>
      <p:ext uri="{BB962C8B-B14F-4D97-AF65-F5344CB8AC3E}">
        <p14:creationId xmlns:p14="http://schemas.microsoft.com/office/powerpoint/2010/main" val="8328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Auditory </a:t>
            </a:r>
            <a:r>
              <a:rPr lang="en-US" b="1" dirty="0" smtClean="0"/>
              <a:t>Area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superior temporal gyrus </a:t>
            </a:r>
            <a:r>
              <a:rPr lang="en-US" dirty="0"/>
              <a:t>lies immediately </a:t>
            </a:r>
            <a:r>
              <a:rPr lang="en-US" dirty="0" smtClean="0"/>
              <a:t>below the </a:t>
            </a:r>
            <a:r>
              <a:rPr lang="en-US" dirty="0"/>
              <a:t>lateral sulcus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middle of this gyrus </a:t>
            </a:r>
            <a:r>
              <a:rPr lang="en-US" dirty="0" smtClean="0"/>
              <a:t>is concerned </a:t>
            </a:r>
            <a:r>
              <a:rPr lang="en-US" dirty="0"/>
              <a:t>with the reception and interpretation of </a:t>
            </a:r>
            <a:r>
              <a:rPr lang="en-US" dirty="0" smtClean="0"/>
              <a:t>sound and </a:t>
            </a:r>
            <a:r>
              <a:rPr lang="en-US" dirty="0"/>
              <a:t>is known as the </a:t>
            </a:r>
            <a:r>
              <a:rPr lang="en-US" b="1" dirty="0"/>
              <a:t>auditory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Speech </a:t>
            </a:r>
            <a:r>
              <a:rPr lang="en-US" b="1" dirty="0" smtClean="0"/>
              <a:t>Area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Broca’s area, </a:t>
            </a:r>
            <a:r>
              <a:rPr lang="en-US" dirty="0"/>
              <a:t>or the </a:t>
            </a:r>
            <a:r>
              <a:rPr lang="en-US" b="1" dirty="0"/>
              <a:t>motor speech area, </a:t>
            </a:r>
            <a:r>
              <a:rPr lang="en-US" dirty="0"/>
              <a:t>lies just </a:t>
            </a:r>
            <a:r>
              <a:rPr lang="en-US" dirty="0" smtClean="0"/>
              <a:t>above the </a:t>
            </a:r>
            <a:r>
              <a:rPr lang="en-US" dirty="0"/>
              <a:t>lateral sulcus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dominant in the left </a:t>
            </a:r>
            <a:r>
              <a:rPr lang="en-US" dirty="0" smtClean="0"/>
              <a:t>hemisphere in </a:t>
            </a:r>
            <a:r>
              <a:rPr lang="en-US" dirty="0"/>
              <a:t>right-handed persons and in the right hemisphere </a:t>
            </a:r>
            <a:r>
              <a:rPr lang="en-US" dirty="0" smtClean="0"/>
              <a:t>in left-handed </a:t>
            </a:r>
            <a:r>
              <a:rPr lang="en-US" dirty="0"/>
              <a:t>persons.</a:t>
            </a:r>
          </a:p>
        </p:txBody>
      </p:sp>
    </p:spTree>
    <p:extLst>
      <p:ext uri="{BB962C8B-B14F-4D97-AF65-F5344CB8AC3E}">
        <p14:creationId xmlns:p14="http://schemas.microsoft.com/office/powerpoint/2010/main" val="21987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Visual </a:t>
            </a:r>
            <a:r>
              <a:rPr lang="en-US" b="1" dirty="0" smtClean="0"/>
              <a:t>Area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visual area </a:t>
            </a:r>
            <a:r>
              <a:rPr lang="en-US" dirty="0"/>
              <a:t>is situated on the posterior pole </a:t>
            </a:r>
            <a:r>
              <a:rPr lang="en-US" dirty="0" smtClean="0"/>
              <a:t>and medial </a:t>
            </a:r>
            <a:r>
              <a:rPr lang="en-US" dirty="0"/>
              <a:t>aspect of the cerebral hemisphere in the region </a:t>
            </a:r>
            <a:r>
              <a:rPr lang="en-US" dirty="0" smtClean="0"/>
              <a:t>of the </a:t>
            </a:r>
            <a:r>
              <a:rPr lang="en-US" b="1" dirty="0"/>
              <a:t>calcarine sulcus </a:t>
            </a:r>
            <a:endParaRPr lang="en-US" b="1" dirty="0" smtClean="0"/>
          </a:p>
          <a:p>
            <a:r>
              <a:rPr lang="en-US" dirty="0" smtClean="0"/>
              <a:t>It </a:t>
            </a:r>
            <a:r>
              <a:rPr lang="en-US" dirty="0"/>
              <a:t>is the receiving area </a:t>
            </a:r>
            <a:r>
              <a:rPr lang="en-US" dirty="0" smtClean="0"/>
              <a:t>for visual </a:t>
            </a:r>
            <a:r>
              <a:rPr lang="en-US" dirty="0"/>
              <a:t>impressions.</a:t>
            </a:r>
          </a:p>
        </p:txBody>
      </p:sp>
    </p:spTree>
    <p:extLst>
      <p:ext uri="{BB962C8B-B14F-4D97-AF65-F5344CB8AC3E}">
        <p14:creationId xmlns:p14="http://schemas.microsoft.com/office/powerpoint/2010/main" val="24434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Lateral ventricle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cavity present within each cerebral </a:t>
            </a:r>
            <a:r>
              <a:rPr lang="en-US" dirty="0" smtClean="0"/>
              <a:t>hemisphere is </a:t>
            </a:r>
            <a:r>
              <a:rPr lang="en-US" dirty="0"/>
              <a:t>called the </a:t>
            </a:r>
            <a:r>
              <a:rPr lang="en-US" b="1" dirty="0"/>
              <a:t>lateral ventricle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 lateral ventricles</a:t>
            </a:r>
            <a:r>
              <a:rPr lang="en-US" dirty="0"/>
              <a:t> </a:t>
            </a:r>
            <a:r>
              <a:rPr lang="en-US" dirty="0" smtClean="0"/>
              <a:t>communicate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the third ventricle through </a:t>
            </a:r>
            <a:r>
              <a:rPr lang="en-US" dirty="0" smtClean="0"/>
              <a:t>the </a:t>
            </a:r>
            <a:r>
              <a:rPr lang="en-US" b="1" dirty="0" smtClean="0"/>
              <a:t>interventricular</a:t>
            </a:r>
            <a:endParaRPr lang="en-US" b="1" dirty="0"/>
          </a:p>
          <a:p>
            <a:r>
              <a:rPr lang="en-US" b="1" dirty="0"/>
              <a:t>foramina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Diencephalon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diencephalon is almost completely hidden from </a:t>
            </a:r>
            <a:r>
              <a:rPr lang="en-US" dirty="0" smtClean="0"/>
              <a:t>the surface of the brain.</a:t>
            </a:r>
          </a:p>
          <a:p>
            <a:r>
              <a:rPr lang="en-US" dirty="0"/>
              <a:t>It consists of a dorsal </a:t>
            </a:r>
            <a:r>
              <a:rPr lang="en-US" b="1" dirty="0"/>
              <a:t>thalamus </a:t>
            </a:r>
            <a:r>
              <a:rPr lang="en-US" dirty="0" smtClean="0"/>
              <a:t>and </a:t>
            </a:r>
            <a:r>
              <a:rPr lang="en-US" dirty="0"/>
              <a:t>a ventral </a:t>
            </a:r>
            <a:r>
              <a:rPr lang="en-US" b="1" dirty="0"/>
              <a:t>hypothalamus</a:t>
            </a:r>
            <a:r>
              <a:rPr lang="en-US" b="1" dirty="0" smtClean="0"/>
              <a:t>.</a:t>
            </a:r>
          </a:p>
          <a:p>
            <a:r>
              <a:rPr lang="en-US" dirty="0"/>
              <a:t>The thalamus is a </a:t>
            </a:r>
            <a:r>
              <a:rPr lang="en-US" dirty="0" smtClean="0"/>
              <a:t>large mass </a:t>
            </a:r>
            <a:r>
              <a:rPr lang="en-US" dirty="0"/>
              <a:t>of gray matter that lies on either side of the third ventricle.</a:t>
            </a:r>
          </a:p>
          <a:p>
            <a:r>
              <a:rPr lang="en-US" dirty="0"/>
              <a:t>It is the great relay station on the afferent </a:t>
            </a:r>
            <a:r>
              <a:rPr lang="en-US" dirty="0" smtClean="0"/>
              <a:t>sensory pathway </a:t>
            </a:r>
            <a:r>
              <a:rPr lang="en-US" dirty="0"/>
              <a:t>to the cerebral cortex.</a:t>
            </a:r>
          </a:p>
        </p:txBody>
      </p:sp>
    </p:spTree>
    <p:extLst>
      <p:ext uri="{BB962C8B-B14F-4D97-AF65-F5344CB8AC3E}">
        <p14:creationId xmlns:p14="http://schemas.microsoft.com/office/powerpoint/2010/main" val="23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8400"/>
            <a:ext cx="5181599" cy="3581400"/>
          </a:xfrm>
        </p:spPr>
      </p:pic>
    </p:spTree>
    <p:extLst>
      <p:ext uri="{BB962C8B-B14F-4D97-AF65-F5344CB8AC3E}">
        <p14:creationId xmlns:p14="http://schemas.microsoft.com/office/powerpoint/2010/main" val="1265394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hypothalamus forms the lower part of the </a:t>
            </a:r>
            <a:r>
              <a:rPr lang="en-US" dirty="0" smtClean="0"/>
              <a:t>lateral wall </a:t>
            </a:r>
            <a:r>
              <a:rPr lang="en-US" dirty="0"/>
              <a:t>and floor of the third ventricle</a:t>
            </a:r>
            <a:r>
              <a:rPr lang="en-US" dirty="0" smtClean="0"/>
              <a:t>.</a:t>
            </a:r>
          </a:p>
          <a:p>
            <a:r>
              <a:rPr lang="en-US" dirty="0"/>
              <a:t>The following </a:t>
            </a:r>
            <a:r>
              <a:rPr lang="en-US" dirty="0" smtClean="0"/>
              <a:t>structures are </a:t>
            </a:r>
            <a:r>
              <a:rPr lang="en-US" dirty="0"/>
              <a:t>found in the floor of the third ventricle </a:t>
            </a:r>
            <a:r>
              <a:rPr lang="en-US" dirty="0" smtClean="0"/>
              <a:t>from before </a:t>
            </a:r>
            <a:r>
              <a:rPr lang="en-US" dirty="0"/>
              <a:t>backward: the </a:t>
            </a:r>
            <a:r>
              <a:rPr lang="en-US" b="1" dirty="0"/>
              <a:t>optic chiasma </a:t>
            </a:r>
            <a:r>
              <a:rPr lang="en-US" dirty="0" smtClean="0"/>
              <a:t>the </a:t>
            </a:r>
            <a:r>
              <a:rPr lang="en-US" b="1" dirty="0" smtClean="0"/>
              <a:t>tuber cinereum </a:t>
            </a:r>
            <a:r>
              <a:rPr lang="en-US" dirty="0"/>
              <a:t>and the </a:t>
            </a:r>
            <a:r>
              <a:rPr lang="en-US" b="1" dirty="0"/>
              <a:t>infundibulum, </a:t>
            </a:r>
            <a:r>
              <a:rPr lang="en-US" dirty="0"/>
              <a:t>the </a:t>
            </a:r>
            <a:r>
              <a:rPr lang="en-US" b="1" dirty="0"/>
              <a:t>mammillary </a:t>
            </a:r>
            <a:r>
              <a:rPr lang="en-US" b="1" dirty="0" smtClean="0"/>
              <a:t>bodies,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b="1" dirty="0"/>
              <a:t>posterior perforated substance.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05" y="2490788"/>
            <a:ext cx="5010727" cy="3444875"/>
          </a:xfrm>
        </p:spPr>
      </p:pic>
    </p:spTree>
    <p:extLst>
      <p:ext uri="{BB962C8B-B14F-4D97-AF65-F5344CB8AC3E}">
        <p14:creationId xmlns:p14="http://schemas.microsoft.com/office/powerpoint/2010/main" val="216533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Parts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brain is that part of the central nervous system </a:t>
            </a:r>
            <a:r>
              <a:rPr lang="en-US" dirty="0" smtClean="0"/>
              <a:t>that lies </a:t>
            </a:r>
            <a:r>
              <a:rPr lang="en-US" dirty="0"/>
              <a:t>inside the cranial cavity. It is continuous with the </a:t>
            </a:r>
            <a:r>
              <a:rPr lang="en-US" dirty="0" smtClean="0"/>
              <a:t>spinal cord </a:t>
            </a:r>
            <a:r>
              <a:rPr lang="en-US" dirty="0"/>
              <a:t>through the foramen magnum.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7772399" cy="262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827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7" y="990600"/>
            <a:ext cx="7724163" cy="511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780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Cerebrum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cerebrum </a:t>
            </a:r>
            <a:r>
              <a:rPr lang="en-US" dirty="0"/>
              <a:t>is the largest part of the brain and </a:t>
            </a:r>
            <a:r>
              <a:rPr lang="en-US" dirty="0" smtClean="0"/>
              <a:t>consists of </a:t>
            </a:r>
            <a:r>
              <a:rPr lang="en-US" dirty="0"/>
              <a:t>two </a:t>
            </a:r>
            <a:r>
              <a:rPr lang="en-US" b="1" dirty="0"/>
              <a:t>cerebral hemispheres </a:t>
            </a:r>
            <a:r>
              <a:rPr lang="en-US" dirty="0"/>
              <a:t>connected by a </a:t>
            </a:r>
            <a:r>
              <a:rPr lang="en-US" dirty="0" smtClean="0"/>
              <a:t>mass of </a:t>
            </a:r>
            <a:r>
              <a:rPr lang="en-US" dirty="0"/>
              <a:t>white matter called the </a:t>
            </a:r>
            <a:r>
              <a:rPr lang="en-US" b="1" dirty="0"/>
              <a:t>corpus </a:t>
            </a:r>
            <a:r>
              <a:rPr lang="en-US" b="1" dirty="0" smtClean="0"/>
              <a:t>callosum.</a:t>
            </a:r>
          </a:p>
          <a:p>
            <a:r>
              <a:rPr lang="en-US" dirty="0"/>
              <a:t>Each hemisphere extends from the frontal to the </a:t>
            </a:r>
            <a:r>
              <a:rPr lang="en-US" dirty="0" smtClean="0"/>
              <a:t>occipital bones</a:t>
            </a:r>
            <a:r>
              <a:rPr lang="en-US" dirty="0"/>
              <a:t>; above the anterior and middle cranial fossae; </a:t>
            </a:r>
            <a:r>
              <a:rPr lang="en-US" dirty="0" smtClean="0"/>
              <a:t>and, posteriorly, above </a:t>
            </a:r>
            <a:r>
              <a:rPr lang="en-US" dirty="0"/>
              <a:t>the tentorium cerebelli.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54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Cortex:</a:t>
            </a:r>
            <a:r>
              <a:rPr lang="en-US" dirty="0"/>
              <a:t> The outer layer of neural tissue of the cerebrum of the brain.</a:t>
            </a:r>
          </a:p>
          <a:p>
            <a:r>
              <a:rPr lang="en-US" b="1" dirty="0" err="1"/>
              <a:t>Gyri</a:t>
            </a:r>
            <a:r>
              <a:rPr lang="en-US" b="1" dirty="0"/>
              <a:t> (singular: </a:t>
            </a:r>
            <a:r>
              <a:rPr lang="en-US" b="1" dirty="0" err="1"/>
              <a:t>Gyrus</a:t>
            </a:r>
            <a:r>
              <a:rPr lang="en-US" b="1" dirty="0"/>
              <a:t>):</a:t>
            </a:r>
            <a:r>
              <a:rPr lang="en-US" dirty="0"/>
              <a:t> The ridges or bumps on the surface of the brain.</a:t>
            </a:r>
          </a:p>
          <a:p>
            <a:r>
              <a:rPr lang="en-US" b="1" dirty="0"/>
              <a:t>Sulci (singular: Sulcus):</a:t>
            </a:r>
            <a:r>
              <a:rPr lang="en-US" dirty="0"/>
              <a:t> The shallow grooves or depressions separating the </a:t>
            </a:r>
            <a:r>
              <a:rPr lang="en-US" dirty="0" err="1"/>
              <a:t>gyri</a:t>
            </a:r>
            <a:r>
              <a:rPr lang="en-US" dirty="0"/>
              <a:t>.</a:t>
            </a:r>
          </a:p>
          <a:p>
            <a:r>
              <a:rPr lang="en-US" b="1" dirty="0"/>
              <a:t>Fissures:</a:t>
            </a:r>
            <a:r>
              <a:rPr lang="en-US" dirty="0"/>
              <a:t> The deep grooves that divide the brain into lobes or large sections.</a:t>
            </a:r>
          </a:p>
        </p:txBody>
      </p:sp>
    </p:spTree>
    <p:extLst>
      <p:ext uri="{BB962C8B-B14F-4D97-AF65-F5344CB8AC3E}">
        <p14:creationId xmlns:p14="http://schemas.microsoft.com/office/powerpoint/2010/main" val="2189072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surface layer of each hemisphere is called the </a:t>
            </a:r>
            <a:r>
              <a:rPr lang="en-US" b="1" u="sng" dirty="0" smtClean="0"/>
              <a:t>cortex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is composed of </a:t>
            </a:r>
            <a:r>
              <a:rPr lang="en-US" b="1" dirty="0"/>
              <a:t>gray </a:t>
            </a:r>
            <a:r>
              <a:rPr lang="en-US" b="1" dirty="0" smtClean="0"/>
              <a:t>matter.</a:t>
            </a:r>
          </a:p>
          <a:p>
            <a:r>
              <a:rPr lang="en-US" dirty="0"/>
              <a:t>cortex is thrown into folds, or </a:t>
            </a:r>
            <a:r>
              <a:rPr lang="en-US" b="1" dirty="0"/>
              <a:t>gyri, </a:t>
            </a:r>
            <a:r>
              <a:rPr lang="en-US" dirty="0"/>
              <a:t>separated by fissures, </a:t>
            </a:r>
            <a:r>
              <a:rPr lang="en-US" b="1" dirty="0" smtClean="0"/>
              <a:t>or sulci.</a:t>
            </a:r>
          </a:p>
          <a:p>
            <a:r>
              <a:rPr lang="en-US" dirty="0"/>
              <a:t>By this means, the surface area of the cortex is </a:t>
            </a:r>
            <a:r>
              <a:rPr lang="en-US" dirty="0" smtClean="0"/>
              <a:t>greatly increased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Several </a:t>
            </a:r>
            <a:r>
              <a:rPr lang="en-US" dirty="0"/>
              <a:t>of the large sulci conveniently </a:t>
            </a:r>
            <a:r>
              <a:rPr lang="en-US" dirty="0" smtClean="0"/>
              <a:t>subdivide the </a:t>
            </a:r>
            <a:r>
              <a:rPr lang="en-US" dirty="0"/>
              <a:t>surface of each hemisphere into </a:t>
            </a:r>
            <a:r>
              <a:rPr lang="en-US" b="1" dirty="0"/>
              <a:t>lobes.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1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side of Brain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5" y="1371600"/>
            <a:ext cx="8078970" cy="451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090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Lobes of Cerebrum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frontal lobe </a:t>
            </a:r>
            <a:r>
              <a:rPr lang="en-US" dirty="0"/>
              <a:t>is situated in front of the </a:t>
            </a:r>
            <a:r>
              <a:rPr lang="en-US" b="1" dirty="0"/>
              <a:t>central </a:t>
            </a:r>
            <a:r>
              <a:rPr lang="en-US" b="1" dirty="0" smtClean="0"/>
              <a:t>sulcus </a:t>
            </a:r>
            <a:r>
              <a:rPr lang="en-US" dirty="0" smtClean="0"/>
              <a:t>and </a:t>
            </a:r>
            <a:r>
              <a:rPr lang="en-US" dirty="0"/>
              <a:t>above the </a:t>
            </a:r>
            <a:r>
              <a:rPr lang="en-US" b="1" dirty="0"/>
              <a:t>lateral </a:t>
            </a:r>
            <a:r>
              <a:rPr lang="en-US" b="1" dirty="0" smtClean="0"/>
              <a:t>sulcus.</a:t>
            </a:r>
          </a:p>
          <a:p>
            <a:r>
              <a:rPr lang="en-US" dirty="0" smtClean="0"/>
              <a:t>The </a:t>
            </a:r>
            <a:r>
              <a:rPr lang="en-US" b="1" dirty="0"/>
              <a:t>parietal </a:t>
            </a:r>
            <a:r>
              <a:rPr lang="en-US" b="1" dirty="0" smtClean="0"/>
              <a:t>lobe </a:t>
            </a:r>
            <a:r>
              <a:rPr lang="en-US" dirty="0" smtClean="0"/>
              <a:t>is </a:t>
            </a:r>
            <a:r>
              <a:rPr lang="en-US" dirty="0"/>
              <a:t>situated behind the central sulcus and above the </a:t>
            </a:r>
            <a:r>
              <a:rPr lang="en-US" dirty="0" smtClean="0"/>
              <a:t>lateral sulcus.</a:t>
            </a:r>
          </a:p>
          <a:p>
            <a:r>
              <a:rPr lang="en-US" dirty="0" smtClean="0"/>
              <a:t>The </a:t>
            </a:r>
            <a:r>
              <a:rPr lang="en-US" b="1" dirty="0"/>
              <a:t>occipital lobe </a:t>
            </a:r>
            <a:r>
              <a:rPr lang="en-US" dirty="0"/>
              <a:t>lies below </a:t>
            </a:r>
            <a:r>
              <a:rPr lang="en-US" dirty="0" smtClean="0"/>
              <a:t>the </a:t>
            </a:r>
            <a:r>
              <a:rPr lang="en-US" b="1" dirty="0" smtClean="0"/>
              <a:t>parietooccipital </a:t>
            </a:r>
            <a:r>
              <a:rPr lang="en-US" b="1" dirty="0"/>
              <a:t>sulcus. </a:t>
            </a:r>
            <a:endParaRPr lang="en-US" b="1" dirty="0" smtClean="0"/>
          </a:p>
          <a:p>
            <a:r>
              <a:rPr lang="en-US" dirty="0" smtClean="0"/>
              <a:t>Below </a:t>
            </a:r>
            <a:r>
              <a:rPr lang="en-US" dirty="0"/>
              <a:t>the lateral sulcus is situated the </a:t>
            </a:r>
            <a:r>
              <a:rPr lang="en-US" b="1" dirty="0" smtClean="0"/>
              <a:t>temporal lobe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Motor </a:t>
            </a:r>
            <a:r>
              <a:rPr lang="en-US" b="1" dirty="0" smtClean="0"/>
              <a:t>Area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b="1" dirty="0"/>
              <a:t>precentral gyrus </a:t>
            </a:r>
            <a:r>
              <a:rPr lang="en-US" dirty="0"/>
              <a:t>lies immediately anterior to </a:t>
            </a:r>
            <a:r>
              <a:rPr lang="en-US" dirty="0" smtClean="0"/>
              <a:t>the central </a:t>
            </a:r>
            <a:r>
              <a:rPr lang="en-US" dirty="0"/>
              <a:t>sulcus and is known as the </a:t>
            </a:r>
            <a:r>
              <a:rPr lang="en-US" b="1" u="sng" dirty="0"/>
              <a:t>motor </a:t>
            </a:r>
            <a:r>
              <a:rPr lang="en-US" b="1" u="sng" dirty="0" smtClean="0"/>
              <a:t>area.</a:t>
            </a:r>
          </a:p>
          <a:p>
            <a:r>
              <a:rPr lang="en-US" dirty="0"/>
              <a:t>The large motor nerve cells in this area control </a:t>
            </a:r>
            <a:r>
              <a:rPr lang="en-US" dirty="0" smtClean="0"/>
              <a:t>voluntary movements </a:t>
            </a:r>
            <a:r>
              <a:rPr lang="en-US" dirty="0"/>
              <a:t>on the opposite side of the body</a:t>
            </a:r>
            <a:r>
              <a:rPr lang="en-US" dirty="0" smtClean="0"/>
              <a:t>.</a:t>
            </a:r>
          </a:p>
          <a:p>
            <a:r>
              <a:rPr lang="en-US" dirty="0"/>
              <a:t>In the motor area, the body is represented in an </a:t>
            </a:r>
            <a:r>
              <a:rPr lang="en-US" dirty="0" smtClean="0"/>
              <a:t>inverted position</a:t>
            </a:r>
            <a:r>
              <a:rPr lang="en-US" dirty="0"/>
              <a:t>, with the nerve cells controlling the </a:t>
            </a:r>
            <a:r>
              <a:rPr lang="en-US" dirty="0" smtClean="0"/>
              <a:t>movements </a:t>
            </a:r>
            <a:r>
              <a:rPr lang="en-US" dirty="0"/>
              <a:t>of the feet located in the upper part and those </a:t>
            </a:r>
            <a:r>
              <a:rPr lang="en-US" dirty="0" smtClean="0"/>
              <a:t>controlling the </a:t>
            </a:r>
            <a:r>
              <a:rPr lang="en-US" dirty="0"/>
              <a:t>movements of the face and hands in the lower part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807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653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Parts of the Brain</vt:lpstr>
      <vt:lpstr>Parts of the Brain</vt:lpstr>
      <vt:lpstr>PowerPoint Presentation</vt:lpstr>
      <vt:lpstr>Cerebrum</vt:lpstr>
      <vt:lpstr>PowerPoint Presentation</vt:lpstr>
      <vt:lpstr>PowerPoint Presentation</vt:lpstr>
      <vt:lpstr>Right side of Brain</vt:lpstr>
      <vt:lpstr>Lobes of Cerebrum</vt:lpstr>
      <vt:lpstr>Motor Area</vt:lpstr>
      <vt:lpstr>Sensory Area</vt:lpstr>
      <vt:lpstr>Auditory Area</vt:lpstr>
      <vt:lpstr>Speech Area</vt:lpstr>
      <vt:lpstr>Visual Area</vt:lpstr>
      <vt:lpstr>Lateral ventricle</vt:lpstr>
      <vt:lpstr>Diencephalon</vt:lpstr>
      <vt:lpstr>PowerPoint Presentation</vt:lpstr>
      <vt:lpstr>                                              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</cp:revision>
  <dcterms:created xsi:type="dcterms:W3CDTF">2006-08-16T00:00:00Z</dcterms:created>
  <dcterms:modified xsi:type="dcterms:W3CDTF">2026-06-15T05:00:13Z</dcterms:modified>
</cp:coreProperties>
</file>