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86BAB-34FC-4A77-8610-450135D82627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EA33-14AB-4EF8-B2D6-74A917771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1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r-PK" dirty="0" smtClean="0"/>
              <a:t>تنے نما بناوٹ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EA33-14AB-4EF8-B2D6-74A917771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1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(Neurons) </a:t>
            </a:r>
            <a:r>
              <a:rPr lang="ur-PK" dirty="0" smtClean="0"/>
              <a:t>کا وہ مجموعہ ہے جو دماغ کے مختلف حصوں کو آپس میں جوڑتا ہے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EA33-14AB-4EF8-B2D6-74A917771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6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Pineal body is used as a land mark . Normally present in the center of skull</a:t>
            </a:r>
            <a:r>
              <a:rPr lang="en-US" baseline="0" dirty="0" smtClean="0"/>
              <a:t> . If it displaced from midline then it show the presence of tumor or </a:t>
            </a:r>
            <a:r>
              <a:rPr lang="en-US" baseline="0" dirty="0" err="1" smtClean="0"/>
              <a:t>heamorraghe.calcium</a:t>
            </a:r>
            <a:r>
              <a:rPr lang="en-US" baseline="0" dirty="0" smtClean="0"/>
              <a:t> deposition with age and show white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in X 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EA33-14AB-4EF8-B2D6-74A9177719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olives contain the 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inferior </a:t>
            </a:r>
            <a:r>
              <a:rPr lang="en-US" sz="1200" b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olivary</a:t>
            </a:r>
            <a:r>
              <a:rPr lang="en-US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nucleus</a:t>
            </a:r>
            <a:r>
              <a:rPr lang="en-US" dirty="0" smtClean="0"/>
              <a:t>, a large mass of gray matter responsible for motor coordination, motor learning, and relaying signals from the spinal cord to the cerebellum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DEA33-14AB-4EF8-B2D6-74A9177719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1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7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7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6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570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02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203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273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6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1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5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1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0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8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Brainstem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ADNAN RAMZAN</a:t>
            </a:r>
          </a:p>
          <a:p>
            <a:r>
              <a:rPr lang="en-US" sz="2400" dirty="0" smtClean="0"/>
              <a:t>BS(OTT)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269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Motor Pathway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Origin:</a:t>
            </a:r>
            <a:r>
              <a:rPr lang="en-US" dirty="0"/>
              <a:t> Motor signals originate from the cerebral cortex (primary motor cortex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b="1" dirty="0"/>
              <a:t>The Pyramids:</a:t>
            </a:r>
            <a:r>
              <a:rPr lang="en-US" dirty="0"/>
              <a:t> These descending fibers form two prominent ridges, called pyramids, on the ventral surface of the medulla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The Crossing:</a:t>
            </a:r>
            <a:r>
              <a:rPr lang="en-US" dirty="0"/>
              <a:t> At the base of these pyramids, roughly 90% of the fibers cross (decussate). This crossing over dictates that the right hemisphere of the brain controls voluntary movement on the left side of the body,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9420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438400"/>
            <a:ext cx="3352800" cy="38481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2" y="2438400"/>
            <a:ext cx="4114798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04838"/>
            <a:ext cx="74961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0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05" y="2490788"/>
            <a:ext cx="5010727" cy="3444875"/>
          </a:xfrm>
        </p:spPr>
      </p:pic>
    </p:spTree>
    <p:extLst>
      <p:ext uri="{BB962C8B-B14F-4D97-AF65-F5344CB8AC3E}">
        <p14:creationId xmlns:p14="http://schemas.microsoft.com/office/powerpoint/2010/main" val="178587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Brainstem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Brainstem </a:t>
            </a:r>
            <a:r>
              <a:rPr lang="en-US" dirty="0"/>
              <a:t>is the stalk-like structure connecting the brain to the spinal cord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consists of three parts</a:t>
            </a:r>
          </a:p>
          <a:p>
            <a:r>
              <a:rPr lang="en-US" dirty="0" smtClean="0"/>
              <a:t>Mid brain</a:t>
            </a:r>
          </a:p>
          <a:p>
            <a:r>
              <a:rPr lang="en-US" dirty="0" smtClean="0"/>
              <a:t>Pons and Medulla oblongata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973" y="2929933"/>
            <a:ext cx="2894263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376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 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midbrain is the narrow part of the brain that </a:t>
            </a:r>
            <a:r>
              <a:rPr lang="en-US" dirty="0" smtClean="0"/>
              <a:t>passes through </a:t>
            </a:r>
            <a:r>
              <a:rPr lang="en-US" dirty="0"/>
              <a:t>the tentorial notch and connects the forebrain </a:t>
            </a:r>
            <a:r>
              <a:rPr lang="en-US" dirty="0" smtClean="0"/>
              <a:t>to the hindbrain.</a:t>
            </a:r>
          </a:p>
          <a:p>
            <a:r>
              <a:rPr lang="en-US" dirty="0"/>
              <a:t>The midbrain comprises two lateral halves called </a:t>
            </a:r>
            <a:r>
              <a:rPr lang="en-US" dirty="0" smtClean="0"/>
              <a:t>the </a:t>
            </a:r>
            <a:r>
              <a:rPr lang="en-US" b="1" dirty="0" smtClean="0"/>
              <a:t>cerebral </a:t>
            </a:r>
            <a:r>
              <a:rPr lang="en-US" b="1" dirty="0"/>
              <a:t>peduncles; </a:t>
            </a:r>
            <a:r>
              <a:rPr lang="en-US" dirty="0"/>
              <a:t>each of these is divided into an </a:t>
            </a:r>
            <a:r>
              <a:rPr lang="en-US" dirty="0" smtClean="0"/>
              <a:t>anterior part</a:t>
            </a:r>
            <a:r>
              <a:rPr lang="en-US" dirty="0"/>
              <a:t>, the </a:t>
            </a:r>
            <a:r>
              <a:rPr lang="en-US" b="1" dirty="0"/>
              <a:t>crus cerebri; </a:t>
            </a:r>
            <a:r>
              <a:rPr lang="en-US" dirty="0"/>
              <a:t>and a posterior part, the </a:t>
            </a:r>
            <a:r>
              <a:rPr lang="en-US" b="1" dirty="0" smtClean="0"/>
              <a:t>tegmentum, </a:t>
            </a:r>
            <a:r>
              <a:rPr lang="en-US" dirty="0" smtClean="0"/>
              <a:t>by </a:t>
            </a:r>
            <a:r>
              <a:rPr lang="en-US" dirty="0"/>
              <a:t>a pigmented band of gray matter, the </a:t>
            </a:r>
            <a:r>
              <a:rPr lang="en-US" b="1" dirty="0" smtClean="0"/>
              <a:t>substantia</a:t>
            </a:r>
            <a:r>
              <a:rPr lang="en-US" b="1" dirty="0"/>
              <a:t> </a:t>
            </a:r>
            <a:r>
              <a:rPr lang="en-US" b="1" dirty="0" smtClean="0"/>
              <a:t>nigra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                                                                             continued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narrow cavity of the midbrain is the</a:t>
            </a:r>
          </a:p>
          <a:p>
            <a:r>
              <a:rPr lang="en-US" b="1" dirty="0"/>
              <a:t>cerebral aqueduct, </a:t>
            </a:r>
            <a:r>
              <a:rPr lang="en-US" dirty="0"/>
              <a:t>which connects the third and </a:t>
            </a:r>
            <a:r>
              <a:rPr lang="en-US" dirty="0" smtClean="0"/>
              <a:t>fourth ventricles.</a:t>
            </a:r>
          </a:p>
          <a:p>
            <a:r>
              <a:rPr lang="en-US" dirty="0"/>
              <a:t>The </a:t>
            </a:r>
            <a:r>
              <a:rPr lang="en-US" b="1" dirty="0"/>
              <a:t>tectum </a:t>
            </a:r>
            <a:r>
              <a:rPr lang="en-US" dirty="0"/>
              <a:t>is the part of the midbrain </a:t>
            </a:r>
            <a:r>
              <a:rPr lang="en-US" dirty="0" smtClean="0"/>
              <a:t>posterior to </a:t>
            </a:r>
            <a:r>
              <a:rPr lang="en-US" dirty="0"/>
              <a:t>the cerebral aqueduct; it has four small surface </a:t>
            </a:r>
            <a:r>
              <a:rPr lang="en-US" dirty="0" smtClean="0"/>
              <a:t>swellings, namely</a:t>
            </a:r>
            <a:r>
              <a:rPr lang="en-US" dirty="0"/>
              <a:t>, the </a:t>
            </a:r>
            <a:r>
              <a:rPr lang="en-US" b="1" dirty="0"/>
              <a:t>two superior </a:t>
            </a:r>
            <a:r>
              <a:rPr lang="en-US" dirty="0" smtClean="0"/>
              <a:t>and </a:t>
            </a:r>
            <a:r>
              <a:rPr lang="en-US" b="1" dirty="0"/>
              <a:t>two inferior colliculi.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pineal body </a:t>
            </a:r>
            <a:r>
              <a:rPr lang="en-US" dirty="0"/>
              <a:t>is a small glandular structure that </a:t>
            </a:r>
            <a:r>
              <a:rPr lang="en-US" dirty="0" smtClean="0"/>
              <a:t>lies between </a:t>
            </a:r>
            <a:r>
              <a:rPr lang="en-US" dirty="0"/>
              <a:t>the superior colliculi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attached </a:t>
            </a:r>
            <a:r>
              <a:rPr lang="en-US" dirty="0" smtClean="0"/>
              <a:t>by a </a:t>
            </a:r>
            <a:r>
              <a:rPr lang="en-US" dirty="0"/>
              <a:t>stalk to the region of the posterior wall of the third ventricle</a:t>
            </a:r>
          </a:p>
          <a:p>
            <a:r>
              <a:rPr lang="en-US" dirty="0" smtClean="0"/>
              <a:t>The </a:t>
            </a:r>
            <a:r>
              <a:rPr lang="en-US" dirty="0"/>
              <a:t>pineal commonly calcifies </a:t>
            </a:r>
            <a:r>
              <a:rPr lang="en-US" dirty="0" smtClean="0"/>
              <a:t>in middle </a:t>
            </a:r>
            <a:r>
              <a:rPr lang="en-US" dirty="0"/>
              <a:t>age, and thus it can be visualized on radiographs.</a:t>
            </a:r>
          </a:p>
        </p:txBody>
      </p:sp>
    </p:spTree>
    <p:extLst>
      <p:ext uri="{BB962C8B-B14F-4D97-AF65-F5344CB8AC3E}">
        <p14:creationId xmlns:p14="http://schemas.microsoft.com/office/powerpoint/2010/main" val="396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38400"/>
            <a:ext cx="5334000" cy="3810000"/>
          </a:xfrm>
        </p:spPr>
      </p:pic>
    </p:spTree>
    <p:extLst>
      <p:ext uri="{BB962C8B-B14F-4D97-AF65-F5344CB8AC3E}">
        <p14:creationId xmlns:p14="http://schemas.microsoft.com/office/powerpoint/2010/main" val="584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pons </a:t>
            </a:r>
            <a:r>
              <a:rPr lang="en-US" dirty="0"/>
              <a:t>is situated on the anterior surface of the </a:t>
            </a:r>
            <a:r>
              <a:rPr lang="en-US" dirty="0" smtClean="0"/>
              <a:t>cerebellum below </a:t>
            </a:r>
            <a:r>
              <a:rPr lang="en-US" dirty="0"/>
              <a:t>the midbrain and above the medulla </a:t>
            </a:r>
            <a:r>
              <a:rPr lang="en-US" dirty="0" smtClean="0"/>
              <a:t>oblongata.</a:t>
            </a:r>
          </a:p>
          <a:p>
            <a:r>
              <a:rPr lang="en-US" dirty="0"/>
              <a:t>It is composed mainly of nerve fibers, </a:t>
            </a:r>
            <a:r>
              <a:rPr lang="en-US" dirty="0" smtClean="0"/>
              <a:t>which connect </a:t>
            </a:r>
            <a:r>
              <a:rPr lang="en-US" dirty="0"/>
              <a:t>the two halves of the cerebellum</a:t>
            </a:r>
            <a:r>
              <a:rPr lang="en-US" dirty="0" smtClean="0"/>
              <a:t>.</a:t>
            </a:r>
          </a:p>
          <a:p>
            <a:r>
              <a:rPr lang="en-US" dirty="0"/>
              <a:t>It also </a:t>
            </a:r>
            <a:r>
              <a:rPr lang="en-US" dirty="0" smtClean="0"/>
              <a:t>contains ascending </a:t>
            </a:r>
            <a:r>
              <a:rPr lang="en-US" dirty="0"/>
              <a:t>and descending fibers connecting the </a:t>
            </a:r>
            <a:r>
              <a:rPr lang="en-US" dirty="0" smtClean="0"/>
              <a:t>forebrain, the </a:t>
            </a:r>
            <a:r>
              <a:rPr lang="en-US" dirty="0"/>
              <a:t>midbrain, and the spinal cord.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808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 Oblongata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medulla oblongata </a:t>
            </a:r>
            <a:r>
              <a:rPr lang="en-US" dirty="0"/>
              <a:t>is conical in shape and </a:t>
            </a:r>
            <a:r>
              <a:rPr lang="en-US" dirty="0" smtClean="0"/>
              <a:t>connects the </a:t>
            </a:r>
            <a:r>
              <a:rPr lang="en-US" dirty="0"/>
              <a:t>pons above to the spinal cord </a:t>
            </a:r>
            <a:r>
              <a:rPr lang="en-US" dirty="0" smtClean="0"/>
              <a:t>below.</a:t>
            </a:r>
          </a:p>
          <a:p>
            <a:r>
              <a:rPr lang="en-US" dirty="0"/>
              <a:t>A </a:t>
            </a:r>
            <a:r>
              <a:rPr lang="en-US" b="1" dirty="0"/>
              <a:t>median fissure </a:t>
            </a:r>
            <a:r>
              <a:rPr lang="en-US" dirty="0"/>
              <a:t>is present on the anterior surface of </a:t>
            </a:r>
            <a:r>
              <a:rPr lang="en-US" dirty="0" smtClean="0"/>
              <a:t>the medulla</a:t>
            </a:r>
            <a:r>
              <a:rPr lang="en-US" dirty="0"/>
              <a:t>, and on each side of this is a swelling called </a:t>
            </a:r>
            <a:r>
              <a:rPr lang="en-US" dirty="0" smtClean="0"/>
              <a:t>the </a:t>
            </a:r>
            <a:r>
              <a:rPr lang="en-US" b="1" dirty="0" smtClean="0"/>
              <a:t>pyramid.</a:t>
            </a:r>
          </a:p>
          <a:p>
            <a:r>
              <a:rPr lang="en-US" dirty="0"/>
              <a:t>The pyramids are composed of </a:t>
            </a:r>
            <a:r>
              <a:rPr lang="en-US" dirty="0" smtClean="0"/>
              <a:t>bundles of </a:t>
            </a:r>
            <a:r>
              <a:rPr lang="en-US" dirty="0"/>
              <a:t>nerve fibers that originate in large nerve cells in </a:t>
            </a:r>
            <a:r>
              <a:rPr lang="en-US" dirty="0" smtClean="0"/>
              <a:t>the precentral </a:t>
            </a:r>
            <a:r>
              <a:rPr lang="en-US" dirty="0"/>
              <a:t>gyrus of the cerebral cortex.</a:t>
            </a:r>
          </a:p>
        </p:txBody>
      </p:sp>
    </p:spTree>
    <p:extLst>
      <p:ext uri="{BB962C8B-B14F-4D97-AF65-F5344CB8AC3E}">
        <p14:creationId xmlns:p14="http://schemas.microsoft.com/office/powerpoint/2010/main" val="24824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pyramids </a:t>
            </a:r>
            <a:r>
              <a:rPr lang="en-US" dirty="0" smtClean="0"/>
              <a:t>taper below</a:t>
            </a:r>
            <a:r>
              <a:rPr lang="en-US" dirty="0"/>
              <a:t>, and here most of the descending fibers cross over </a:t>
            </a:r>
            <a:r>
              <a:rPr lang="en-US" dirty="0" smtClean="0"/>
              <a:t>to the </a:t>
            </a:r>
            <a:r>
              <a:rPr lang="en-US" dirty="0"/>
              <a:t>opposite side, forming the </a:t>
            </a:r>
            <a:r>
              <a:rPr lang="en-US" b="1" dirty="0"/>
              <a:t>decussation of the pyramids</a:t>
            </a:r>
            <a:r>
              <a:rPr lang="en-US" b="1" dirty="0" smtClean="0"/>
              <a:t>.</a:t>
            </a:r>
          </a:p>
          <a:p>
            <a:r>
              <a:rPr lang="en-US" dirty="0"/>
              <a:t>Posterior to the pyramids are the </a:t>
            </a:r>
            <a:r>
              <a:rPr lang="en-US" b="1" dirty="0"/>
              <a:t>olives, </a:t>
            </a:r>
            <a:r>
              <a:rPr lang="en-US" dirty="0"/>
              <a:t>which are </a:t>
            </a:r>
            <a:r>
              <a:rPr lang="en-US" dirty="0" smtClean="0"/>
              <a:t>oval elevations </a:t>
            </a:r>
            <a:r>
              <a:rPr lang="en-US" dirty="0"/>
              <a:t>produced by the underlying </a:t>
            </a:r>
            <a:r>
              <a:rPr lang="en-US" b="1" dirty="0"/>
              <a:t>olivary </a:t>
            </a:r>
            <a:r>
              <a:rPr lang="en-US" b="1" dirty="0" smtClean="0"/>
              <a:t>nuclei.</a:t>
            </a:r>
          </a:p>
          <a:p>
            <a:r>
              <a:rPr lang="en-US" dirty="0"/>
              <a:t>Behind the olives are the </a:t>
            </a:r>
            <a:r>
              <a:rPr lang="en-US" b="1" dirty="0"/>
              <a:t>inferior cerebellar </a:t>
            </a:r>
            <a:r>
              <a:rPr lang="en-US" b="1" dirty="0" smtClean="0"/>
              <a:t>peduncles, </a:t>
            </a:r>
            <a:r>
              <a:rPr lang="en-US" dirty="0" smtClean="0"/>
              <a:t>which </a:t>
            </a:r>
            <a:r>
              <a:rPr lang="en-US" dirty="0"/>
              <a:t>connect the medulla to the cerebellum.</a:t>
            </a:r>
          </a:p>
        </p:txBody>
      </p:sp>
    </p:spTree>
    <p:extLst>
      <p:ext uri="{BB962C8B-B14F-4D97-AF65-F5344CB8AC3E}">
        <p14:creationId xmlns:p14="http://schemas.microsoft.com/office/powerpoint/2010/main" val="168602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567</Words>
  <Application>Microsoft Office PowerPoint</Application>
  <PresentationFormat>On-screen Show (4:3)</PresentationFormat>
  <Paragraphs>41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Brainstem</vt:lpstr>
      <vt:lpstr>Brainstem</vt:lpstr>
      <vt:lpstr>Mid Brain</vt:lpstr>
      <vt:lpstr>                                                                              continued</vt:lpstr>
      <vt:lpstr>PowerPoint Presentation</vt:lpstr>
      <vt:lpstr>PowerPoint Presentation</vt:lpstr>
      <vt:lpstr>Pons</vt:lpstr>
      <vt:lpstr>Medulla Oblongata</vt:lpstr>
      <vt:lpstr>PowerPoint Presentation</vt:lpstr>
      <vt:lpstr>Motor Pathway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Jahanzaib Tufail</dc:title>
  <dc:creator>Administrator</dc:creator>
  <cp:lastModifiedBy>ADMIN</cp:lastModifiedBy>
  <cp:revision>8</cp:revision>
  <dcterms:created xsi:type="dcterms:W3CDTF">2006-08-16T00:00:00Z</dcterms:created>
  <dcterms:modified xsi:type="dcterms:W3CDTF">2026-06-16T04:22:17Z</dcterms:modified>
</cp:coreProperties>
</file>