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Observation in visual arts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DPT ( Doctor of physical therapy )</a:t>
            </a:r>
          </a:p>
          <a:p>
            <a:r>
              <a:rPr lang="en-US" dirty="0" err="1" smtClean="0"/>
              <a:t>Saman</a:t>
            </a:r>
            <a:r>
              <a:rPr lang="en-US" dirty="0" smtClean="0"/>
              <a:t> </a:t>
            </a:r>
            <a:r>
              <a:rPr lang="en-US" dirty="0" err="1" smtClean="0"/>
              <a:t>Naveed</a:t>
            </a:r>
            <a:endParaRPr lang="x-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006279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301BA-988F-D480-9048-0083EA2D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Visual Literacy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F284BE-7A16-5EDC-2BE5-762314C0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Visual literacy is the ability to understand, analyze and communicate through images.</a:t>
            </a:r>
          </a:p>
          <a:p>
            <a:pPr>
              <a:defRPr sz="1800"/>
            </a:pPr>
            <a:r>
              <a:rPr lang="en-US" dirty="0"/>
              <a:t>• It involves:</a:t>
            </a:r>
          </a:p>
          <a:p>
            <a:pPr>
              <a:defRPr sz="1800"/>
            </a:pPr>
            <a:r>
              <a:rPr lang="en-US" dirty="0"/>
              <a:t>  – Seeing details</a:t>
            </a:r>
          </a:p>
          <a:p>
            <a:pPr>
              <a:defRPr sz="1800"/>
            </a:pPr>
            <a:r>
              <a:rPr lang="en-US" dirty="0"/>
              <a:t>  – Recognizing symbols</a:t>
            </a:r>
          </a:p>
          <a:p>
            <a:pPr>
              <a:defRPr sz="1800"/>
            </a:pPr>
            <a:r>
              <a:rPr lang="en-US" dirty="0"/>
              <a:t>  – Understanding visual messages</a:t>
            </a:r>
          </a:p>
          <a:p>
            <a:pPr>
              <a:defRPr sz="1800"/>
            </a:pPr>
            <a:r>
              <a:rPr lang="en-US" dirty="0"/>
              <a:t>  – Critical interpretation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2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for Visual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Description: identifying visible elements</a:t>
            </a:r>
          </a:p>
          <a:p>
            <a:pPr>
              <a:defRPr sz="1800"/>
            </a:pPr>
            <a:r>
              <a:rPr lang="en-US" dirty="0"/>
              <a:t>• Analysis: understanding relationships</a:t>
            </a:r>
          </a:p>
          <a:p>
            <a:pPr>
              <a:defRPr sz="1800"/>
            </a:pPr>
            <a:r>
              <a:rPr lang="en-US" dirty="0"/>
              <a:t>• Interpretation: finding meaning</a:t>
            </a:r>
          </a:p>
          <a:p>
            <a:pPr>
              <a:defRPr sz="1800"/>
            </a:pPr>
            <a:r>
              <a:rPr lang="en-US" dirty="0"/>
              <a:t>• Evaluation: forming informed opinions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3A70ED-D1BC-CC53-9092-54CCA7972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263235"/>
            <a:ext cx="619762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6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Observation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7A6BD1-03B3-1C59-28EB-544296BF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Observation is the active process of carefully seeing, analyzing and interpreting visual information.</a:t>
            </a:r>
          </a:p>
          <a:p>
            <a:pPr>
              <a:defRPr sz="1800"/>
            </a:pPr>
            <a:r>
              <a:rPr lang="en-US" dirty="0"/>
              <a:t>• In art, observation helps understand form, meaning, technique and expression.</a:t>
            </a:r>
          </a:p>
          <a:p>
            <a:pPr>
              <a:defRPr sz="1800"/>
            </a:pPr>
            <a:r>
              <a:rPr lang="en-US" dirty="0"/>
              <a:t>• It involves both sensory perception and critical thinking.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72323C-1626-39C9-2D3A-18BCB3EF5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in Painting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06027-090A-5D5E-55BE-511EC1FE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Study of line, shape, color, texture, composition and symbolism.</a:t>
            </a:r>
          </a:p>
          <a:p>
            <a:pPr>
              <a:defRPr sz="1800"/>
            </a:pPr>
            <a:r>
              <a:rPr lang="en-US" dirty="0"/>
              <a:t>• Observe artist’s technique, style and use of space.</a:t>
            </a:r>
          </a:p>
          <a:p>
            <a:pPr>
              <a:defRPr sz="1800"/>
            </a:pPr>
            <a:r>
              <a:rPr lang="en-US" dirty="0"/>
              <a:t>• Example areas: realism, abstraction, impressionism.</a:t>
            </a:r>
          </a:p>
          <a:p>
            <a:pPr>
              <a:defRPr sz="1800"/>
            </a:pPr>
            <a:r>
              <a:rPr lang="en-US" dirty="0"/>
              <a:t>• Interpretation develops through careful visual analysis.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25B017-F692-840A-FFE3-48606DA1B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D54B20-7105-DD30-DD9A-5AD046D2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in Sculpture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124CB-2CBA-A1A4-3CA2-D2FE254D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Focus on three-dimensional qualities:</a:t>
            </a:r>
          </a:p>
          <a:p>
            <a:pPr>
              <a:defRPr sz="1800"/>
            </a:pPr>
            <a:r>
              <a:rPr lang="en-US" dirty="0"/>
              <a:t>  – Form and volume</a:t>
            </a:r>
          </a:p>
          <a:p>
            <a:pPr>
              <a:defRPr sz="1800"/>
            </a:pPr>
            <a:r>
              <a:rPr lang="en-US" dirty="0"/>
              <a:t>  – Material and texture</a:t>
            </a:r>
          </a:p>
          <a:p>
            <a:pPr>
              <a:defRPr sz="1800"/>
            </a:pPr>
            <a:r>
              <a:rPr lang="en-US" dirty="0"/>
              <a:t>  – Light and shadow</a:t>
            </a:r>
          </a:p>
          <a:p>
            <a:pPr>
              <a:defRPr sz="1800"/>
            </a:pPr>
            <a:r>
              <a:rPr lang="en-US" dirty="0"/>
              <a:t>  – Relationship with space</a:t>
            </a:r>
          </a:p>
          <a:p>
            <a:pPr>
              <a:defRPr sz="1800"/>
            </a:pPr>
            <a:r>
              <a:rPr lang="en-US" dirty="0"/>
              <a:t>• Viewer observes from multiple angles.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55FE03-D857-A719-A06D-2BB301C10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9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7362F-5533-C0A8-2452-6161BAC7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in Photography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869A2-C9FD-945B-2250-2F000EF2C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Involves analyzing:</a:t>
            </a:r>
          </a:p>
          <a:p>
            <a:pPr>
              <a:defRPr sz="1800"/>
            </a:pPr>
            <a:r>
              <a:rPr lang="en-US" dirty="0"/>
              <a:t>  – Subject and context</a:t>
            </a:r>
          </a:p>
          <a:p>
            <a:pPr>
              <a:defRPr sz="1800"/>
            </a:pPr>
            <a:r>
              <a:rPr lang="en-US" dirty="0"/>
              <a:t>  – Framing and perspective</a:t>
            </a:r>
          </a:p>
          <a:p>
            <a:pPr>
              <a:defRPr sz="1800"/>
            </a:pPr>
            <a:r>
              <a:rPr lang="en-US" dirty="0"/>
              <a:t>  – Lighting and emotions</a:t>
            </a:r>
          </a:p>
          <a:p>
            <a:pPr>
              <a:defRPr sz="1800"/>
            </a:pPr>
            <a:r>
              <a:rPr lang="en-US" dirty="0"/>
              <a:t>  – Visual storytelling</a:t>
            </a:r>
          </a:p>
          <a:p>
            <a:pPr>
              <a:defRPr sz="1800"/>
            </a:pPr>
            <a:r>
              <a:rPr lang="en-US" dirty="0"/>
              <a:t>• Photographs communicate ideas through selected details.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8D8F9-AC05-FE89-0B17-DAB7E3929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2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BFFCA8-D716-5395-AFC0-F0B30FEB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in Architecture and Design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134AB0-23D8-8FB5-B769-1CF709872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Observe structure, function and aesthetics.</a:t>
            </a:r>
          </a:p>
          <a:p>
            <a:pPr>
              <a:defRPr sz="1800"/>
            </a:pPr>
            <a:r>
              <a:rPr lang="en-US" dirty="0"/>
              <a:t>• Consider:</a:t>
            </a:r>
          </a:p>
          <a:p>
            <a:pPr>
              <a:defRPr sz="1800"/>
            </a:pPr>
            <a:r>
              <a:rPr lang="en-US" dirty="0"/>
              <a:t>  – Balance and proportion</a:t>
            </a:r>
          </a:p>
          <a:p>
            <a:pPr>
              <a:defRPr sz="1800"/>
            </a:pPr>
            <a:r>
              <a:rPr lang="en-US" dirty="0"/>
              <a:t>  – Materials</a:t>
            </a:r>
          </a:p>
          <a:p>
            <a:pPr>
              <a:defRPr sz="1800"/>
            </a:pPr>
            <a:r>
              <a:rPr lang="en-US" dirty="0"/>
              <a:t>  – Patterns and environment</a:t>
            </a:r>
          </a:p>
          <a:p>
            <a:pPr>
              <a:defRPr sz="1800"/>
            </a:pPr>
            <a:r>
              <a:rPr lang="en-US" dirty="0"/>
              <a:t>• Observation connects visual experience with human needs.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949E01-B4FF-CF66-2F55-DCE8FA694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54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3F7C4-2086-70CC-D18E-D9FD3F2FC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Observation in Performing and Digital Arts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B05ED6-EF33-E1BF-43E2-EDBFFE278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Performing arts observation includes movement, expression and timing.</a:t>
            </a:r>
          </a:p>
          <a:p>
            <a:pPr>
              <a:defRPr sz="1800"/>
            </a:pPr>
            <a:r>
              <a:rPr lang="en-US" dirty="0"/>
              <a:t>• Digital art requires attention to technology, interaction and visual effects.</a:t>
            </a:r>
          </a:p>
          <a:p>
            <a:pPr>
              <a:defRPr sz="1800"/>
            </a:pPr>
            <a:r>
              <a:rPr lang="en-US" dirty="0"/>
              <a:t>• Modern observation combines traditional and digital experiences.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A965F6F-1542-B853-522E-64C6E5A16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2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087ED-94B0-DCA8-6EEF-BECCAD53B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Effective Observation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A65A03-68E4-4219-FC3A-2CEE1FA21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Lack of attention and concentration</a:t>
            </a:r>
          </a:p>
          <a:p>
            <a:pPr>
              <a:defRPr sz="1800"/>
            </a:pPr>
            <a:r>
              <a:rPr lang="en-US" dirty="0"/>
              <a:t>• Personal bias and assumptions</a:t>
            </a:r>
          </a:p>
          <a:p>
            <a:pPr>
              <a:defRPr sz="1800"/>
            </a:pPr>
            <a:r>
              <a:rPr lang="en-US" dirty="0"/>
              <a:t>• Limited visual experience</a:t>
            </a:r>
          </a:p>
          <a:p>
            <a:pPr>
              <a:defRPr sz="1800"/>
            </a:pPr>
            <a:r>
              <a:rPr lang="en-US" dirty="0"/>
              <a:t>• Cultural differences</a:t>
            </a:r>
          </a:p>
          <a:p>
            <a:pPr>
              <a:defRPr sz="1800"/>
            </a:pPr>
            <a:r>
              <a:rPr lang="en-US" dirty="0"/>
              <a:t>• Emotional distractions</a:t>
            </a:r>
          </a:p>
          <a:p>
            <a:pPr>
              <a:defRPr sz="1800"/>
            </a:pPr>
            <a:r>
              <a:rPr lang="en-US" dirty="0"/>
              <a:t>• Looking without analyzing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9D79BF-179D-735C-7B05-88C2B9838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E846-007C-FC4D-A5F1-B2B6EE15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Observation Barriers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9232BC-5963-EBD3-3B74-A2CB3590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1800"/>
            </a:pPr>
            <a:r>
              <a:rPr lang="en-US" dirty="0"/>
              <a:t>• Practice slow and focused looking.</a:t>
            </a:r>
          </a:p>
          <a:p>
            <a:pPr>
              <a:defRPr sz="1800"/>
            </a:pPr>
            <a:r>
              <a:rPr lang="en-US" dirty="0"/>
              <a:t>• Ask questions: What do I see? How is it made? Why is it important?</a:t>
            </a:r>
          </a:p>
          <a:p>
            <a:pPr>
              <a:defRPr sz="1800"/>
            </a:pPr>
            <a:r>
              <a:rPr lang="en-US" dirty="0"/>
              <a:t>• Compare different viewpoints.</a:t>
            </a:r>
          </a:p>
          <a:p>
            <a:pPr>
              <a:defRPr sz="1800"/>
            </a:pPr>
            <a:r>
              <a:rPr lang="en-US" dirty="0"/>
              <a:t>• Develop patience and curiosity.</a:t>
            </a:r>
          </a:p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9953C6-FFF0-94CE-A611-9DAD5C1A0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77" y="645248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385</Words>
  <Application>Microsoft Office PowerPoint</Application>
  <PresentationFormat>Custom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Observation in visual arts </vt:lpstr>
      <vt:lpstr>Introduction to Observation</vt:lpstr>
      <vt:lpstr>Observation in Painting</vt:lpstr>
      <vt:lpstr>Observation in Sculpture</vt:lpstr>
      <vt:lpstr>Observation in Photography</vt:lpstr>
      <vt:lpstr>Observation in Architecture and Design</vt:lpstr>
      <vt:lpstr>Observation in Performing and Digital Arts</vt:lpstr>
      <vt:lpstr>Barriers to Effective Observation</vt:lpstr>
      <vt:lpstr>Overcoming Observation Barriers</vt:lpstr>
      <vt:lpstr>Developing Visual Literacy</vt:lpstr>
      <vt:lpstr>Skills for Visual Literacy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in visual arts</dc:title>
  <dc:creator>MAC</dc:creator>
  <cp:lastModifiedBy>Bismillah computers</cp:lastModifiedBy>
  <cp:revision>3</cp:revision>
  <dcterms:created xsi:type="dcterms:W3CDTF">2025-09-15T17:01:40Z</dcterms:created>
  <dcterms:modified xsi:type="dcterms:W3CDTF">2026-06-17T07:51:02Z</dcterms:modified>
</cp:coreProperties>
</file>