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ABDOMEN,PELVIS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 smtClean="0"/>
              <a:t>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7" y="1407381"/>
            <a:ext cx="623639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480929"/>
            <a:ext cx="11171582" cy="58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19291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Iliac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iliac fossa is: </a:t>
            </a:r>
          </a:p>
          <a:p>
            <a:pPr lvl="1"/>
            <a:r>
              <a:rPr lang="en-US" dirty="0"/>
              <a:t>A concave surface. </a:t>
            </a:r>
          </a:p>
          <a:p>
            <a:pPr lvl="1"/>
            <a:r>
              <a:rPr lang="en-US" dirty="0"/>
              <a:t>Located above the arcuate line.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187485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1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 Below the Arcuate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flattened surface lies below the arcuate line. </a:t>
            </a:r>
          </a:p>
          <a:p>
            <a:r>
              <a:rPr lang="en-US" dirty="0"/>
              <a:t>It is continuous with the medial surfaces of: </a:t>
            </a:r>
          </a:p>
          <a:p>
            <a:pPr lvl="1"/>
            <a:r>
              <a:rPr lang="en-US" dirty="0"/>
              <a:t>Pubis </a:t>
            </a:r>
          </a:p>
          <a:p>
            <a:pPr lvl="1"/>
            <a:r>
              <a:rPr lang="en-US" dirty="0"/>
              <a:t>Ischium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Iliopectineal</a:t>
            </a:r>
            <a:r>
              <a:rPr lang="en-US" b="1" dirty="0"/>
              <a:t>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arcuate line of the ilium forms the posterior part of the </a:t>
            </a:r>
            <a:r>
              <a:rPr lang="en-US" dirty="0" err="1"/>
              <a:t>iliopectineal</a:t>
            </a:r>
            <a:r>
              <a:rPr lang="en-US" dirty="0"/>
              <a:t> line. </a:t>
            </a:r>
          </a:p>
          <a:p>
            <a:r>
              <a:rPr lang="en-US" dirty="0"/>
              <a:t>The pectineal line of the pubis forms the anterior part of the </a:t>
            </a:r>
            <a:r>
              <a:rPr lang="en-US" dirty="0" err="1"/>
              <a:t>iliopectineal</a:t>
            </a:r>
            <a:r>
              <a:rPr lang="en-US" dirty="0"/>
              <a:t> line. </a:t>
            </a:r>
          </a:p>
          <a:p>
            <a:r>
              <a:rPr lang="en-US" dirty="0"/>
              <a:t>The </a:t>
            </a:r>
            <a:r>
              <a:rPr lang="en-US" dirty="0" err="1"/>
              <a:t>iliopectineal</a:t>
            </a:r>
            <a:r>
              <a:rPr lang="en-US" dirty="0"/>
              <a:t> line separates: </a:t>
            </a:r>
          </a:p>
          <a:p>
            <a:pPr lvl="1"/>
            <a:r>
              <a:rPr lang="en-US" dirty="0"/>
              <a:t>False pelvis </a:t>
            </a:r>
          </a:p>
          <a:p>
            <a:pPr lvl="1"/>
            <a:r>
              <a:rPr lang="en-US" dirty="0"/>
              <a:t>True pelvis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187485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Appearance of the Abdominal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normal abdominal wall is: </a:t>
            </a:r>
          </a:p>
          <a:p>
            <a:pPr lvl="1"/>
            <a:r>
              <a:rPr lang="en-US" dirty="0"/>
              <a:t>Soft </a:t>
            </a:r>
          </a:p>
          <a:p>
            <a:pPr lvl="1"/>
            <a:r>
              <a:rPr lang="en-US" dirty="0"/>
              <a:t>Pliable </a:t>
            </a:r>
          </a:p>
          <a:p>
            <a:r>
              <a:rPr lang="en-US" dirty="0"/>
              <a:t>It moves in and out with respiration. </a:t>
            </a:r>
          </a:p>
          <a:p>
            <a:r>
              <a:rPr lang="en-US" dirty="0"/>
              <a:t>The contour of the abdominal wall varies depending on: </a:t>
            </a:r>
          </a:p>
          <a:p>
            <a:pPr lvl="1"/>
            <a:r>
              <a:rPr lang="en-US" dirty="0"/>
              <a:t>Muscle tone </a:t>
            </a:r>
          </a:p>
          <a:p>
            <a:pPr lvl="1"/>
            <a:r>
              <a:rPr lang="en-US" dirty="0"/>
              <a:t>Amount of subcutaneous fat </a:t>
            </a:r>
          </a:p>
          <a:p>
            <a:r>
              <a:rPr lang="en-US" dirty="0"/>
              <a:t>Well-developed abdominal muscles may make palpation of abdominal viscera more difficult. </a:t>
            </a:r>
          </a:p>
          <a:p>
            <a:r>
              <a:rPr lang="en-US" dirty="0"/>
              <a:t>An abundance of subcutaneous fat can also obstruct palpation of abdominal viscera.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9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80929"/>
            <a:ext cx="11282900" cy="5935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27242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2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Lumbar Vertebrae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body of each lumbar vertebra is: </a:t>
            </a:r>
          </a:p>
          <a:p>
            <a:pPr lvl="1"/>
            <a:r>
              <a:rPr lang="en-US" dirty="0"/>
              <a:t>Massive and kidney-shaped. </a:t>
            </a:r>
          </a:p>
          <a:p>
            <a:pPr lvl="1"/>
            <a:r>
              <a:rPr lang="en-US" dirty="0"/>
              <a:t>Designed to bear most of the body weight. </a:t>
            </a:r>
          </a:p>
          <a:p>
            <a:r>
              <a:rPr lang="en-US" dirty="0"/>
              <a:t>The L5 vertebra: </a:t>
            </a:r>
          </a:p>
          <a:p>
            <a:pPr lvl="1"/>
            <a:r>
              <a:rPr lang="en-US" dirty="0"/>
              <a:t>Articulates with the base of the sacrum. </a:t>
            </a:r>
          </a:p>
          <a:p>
            <a:pPr lvl="1"/>
            <a:r>
              <a:rPr lang="en-US" dirty="0"/>
              <a:t>Forms the lumbosacral joint. </a:t>
            </a:r>
          </a:p>
          <a:p>
            <a:r>
              <a:rPr lang="en-US" dirty="0"/>
              <a:t>Transverse processes: </a:t>
            </a:r>
          </a:p>
          <a:p>
            <a:pPr lvl="1"/>
            <a:r>
              <a:rPr lang="en-US" dirty="0"/>
              <a:t>Long and slender. </a:t>
            </a:r>
          </a:p>
          <a:p>
            <a:pPr lvl="1"/>
            <a:r>
              <a:rPr lang="en-US" dirty="0"/>
              <a:t>Provide attachment sites for several abdominal wall muscles.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7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0929"/>
            <a:ext cx="11266999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Intervertebral </a:t>
            </a:r>
            <a:r>
              <a:rPr lang="en-US" b="1" dirty="0" smtClean="0"/>
              <a:t>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Lumbar </a:t>
            </a:r>
            <a:r>
              <a:rPr lang="en-US" dirty="0"/>
              <a:t>intervertebral discs are thicker than those in other regions of the vertebral column. </a:t>
            </a:r>
          </a:p>
          <a:p>
            <a:r>
              <a:rPr lang="en-US" dirty="0"/>
              <a:t>They are wedge-shaped. </a:t>
            </a:r>
          </a:p>
          <a:p>
            <a:r>
              <a:rPr lang="en-US" dirty="0"/>
              <a:t>They are responsible for the normal posterior concavity (lordosis) of the lumbar vertebral column.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43144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7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Thoracic Cage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</a:t>
            </a:r>
            <a:r>
              <a:rPr lang="en-US" dirty="0"/>
              <a:t>most relevant to the abdominal wall include: </a:t>
            </a:r>
          </a:p>
          <a:p>
            <a:pPr lvl="1"/>
            <a:r>
              <a:rPr lang="en-US" dirty="0"/>
              <a:t>Xiphoid process of the sternum. </a:t>
            </a:r>
          </a:p>
          <a:p>
            <a:pPr lvl="1"/>
            <a:r>
              <a:rPr lang="en-US" dirty="0"/>
              <a:t>Costal margin (costal cartilages 7–10). </a:t>
            </a:r>
          </a:p>
          <a:p>
            <a:pPr lvl="1"/>
            <a:r>
              <a:rPr lang="en-US" dirty="0"/>
              <a:t>Lower ribs. </a:t>
            </a:r>
          </a:p>
          <a:p>
            <a:r>
              <a:rPr lang="en-US" dirty="0"/>
              <a:t>The head of rib 12 differs from most other ribs because: </a:t>
            </a:r>
          </a:p>
          <a:p>
            <a:pPr lvl="1"/>
            <a:r>
              <a:rPr lang="en-US" dirty="0"/>
              <a:t>It has a single facet for articulation with the body of the T12 vertebra. </a:t>
            </a:r>
          </a:p>
        </p:txBody>
      </p:sp>
    </p:spTree>
    <p:extLst>
      <p:ext uri="{BB962C8B-B14F-4D97-AF65-F5344CB8AC3E}">
        <p14:creationId xmlns:p14="http://schemas.microsoft.com/office/powerpoint/2010/main" val="54266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anterior end of rib 12: </a:t>
            </a:r>
          </a:p>
          <a:p>
            <a:pPr lvl="1"/>
            <a:r>
              <a:rPr lang="en-US" dirty="0"/>
              <a:t>Is pointed. </a:t>
            </a:r>
          </a:p>
          <a:p>
            <a:pPr lvl="1"/>
            <a:r>
              <a:rPr lang="en-US" dirty="0"/>
              <a:t>Has a small costal cartilage embedded in the musculature of the anterior abdominal wall.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Os</a:t>
            </a:r>
            <a:r>
              <a:rPr lang="en-US" b="1" dirty="0"/>
              <a:t> Coxae (Hip Bone</a:t>
            </a:r>
            <a:r>
              <a:rPr lang="en-US" b="1" dirty="0" smtClean="0"/>
              <a:t>):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dirty="0" err="1"/>
              <a:t>os</a:t>
            </a:r>
            <a:r>
              <a:rPr lang="en-US" dirty="0"/>
              <a:t> coxae is composed of: </a:t>
            </a:r>
          </a:p>
          <a:p>
            <a:pPr lvl="1"/>
            <a:r>
              <a:rPr lang="en-US" dirty="0"/>
              <a:t>Ilium </a:t>
            </a:r>
          </a:p>
          <a:p>
            <a:pPr lvl="1"/>
            <a:r>
              <a:rPr lang="en-US" dirty="0"/>
              <a:t>Ischium </a:t>
            </a:r>
          </a:p>
          <a:p>
            <a:pPr lvl="1"/>
            <a:r>
              <a:rPr lang="en-US" dirty="0"/>
              <a:t>Pubis </a:t>
            </a:r>
          </a:p>
          <a:p>
            <a:r>
              <a:rPr lang="en-US" dirty="0"/>
              <a:t>The medial surface of the ilium is divided into two parts by the arcuate line.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92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362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ANATOMY ABDOMEN,PELVIS </vt:lpstr>
      <vt:lpstr>Lumbar Vertebrae</vt:lpstr>
      <vt:lpstr>PowerPoint Presentation</vt:lpstr>
      <vt:lpstr>Intervertebral Discs</vt:lpstr>
      <vt:lpstr>PowerPoint Presentation</vt:lpstr>
      <vt:lpstr>Thoracic Cage</vt:lpstr>
      <vt:lpstr>PowerPoint Presentation</vt:lpstr>
      <vt:lpstr>Continued </vt:lpstr>
      <vt:lpstr>Pelvis</vt:lpstr>
      <vt:lpstr>PowerPoint Presentation</vt:lpstr>
      <vt:lpstr>PowerPoint Presentation</vt:lpstr>
      <vt:lpstr>Iliac Fossa</vt:lpstr>
      <vt:lpstr>PowerPoint Presentation</vt:lpstr>
      <vt:lpstr>Surface Below the Arcuate Line</vt:lpstr>
      <vt:lpstr>Iliopectineal Line</vt:lpstr>
      <vt:lpstr>PowerPoint Presentation</vt:lpstr>
      <vt:lpstr>General Appearance of the Abdominal Wall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 ANATOMY</dc:title>
  <dc:creator>Moorche</dc:creator>
  <cp:lastModifiedBy>Moorche</cp:lastModifiedBy>
  <cp:revision>5</cp:revision>
  <dcterms:created xsi:type="dcterms:W3CDTF">2026-06-03T14:07:52Z</dcterms:created>
  <dcterms:modified xsi:type="dcterms:W3CDTF">2026-06-17T04:13:38Z</dcterms:modified>
</cp:coreProperties>
</file>