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78" r:id="rId7"/>
    <p:sldId id="261" r:id="rId8"/>
    <p:sldId id="262" r:id="rId9"/>
    <p:sldId id="269" r:id="rId10"/>
    <p:sldId id="264" r:id="rId11"/>
    <p:sldId id="272" r:id="rId12"/>
    <p:sldId id="273" r:id="rId13"/>
    <p:sldId id="274" r:id="rId14"/>
    <p:sldId id="275" r:id="rId15"/>
    <p:sldId id="279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addSld delSld modSld">
      <pc:chgData name="Abdullah Makhdoom" userId="51cc0cc03b02bac5" providerId="LiveId" clId="{3BAF0525-3969-4EA5-9CE8-9E993610D441}" dt="2026-04-19T11:08:58.526" v="416" actId="207"/>
      <pc:docMkLst>
        <pc:docMk/>
      </pc:docMkLst>
      <pc:sldChg chg="modSp mod">
        <pc:chgData name="Abdullah Makhdoom" userId="51cc0cc03b02bac5" providerId="LiveId" clId="{3BAF0525-3969-4EA5-9CE8-9E993610D441}" dt="2026-04-19T06:59:13.464" v="6" actId="20577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4-19T06:59:13.464" v="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07:01:28.136" v="121" actId="20577"/>
        <pc:sldMkLst>
          <pc:docMk/>
          <pc:sldMk cId="0" sldId="258"/>
        </pc:sldMkLst>
        <pc:spChg chg="mod">
          <ac:chgData name="Abdullah Makhdoom" userId="51cc0cc03b02bac5" providerId="LiveId" clId="{3BAF0525-3969-4EA5-9CE8-9E993610D441}" dt="2026-04-19T06:59:44.417" v="39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7:01:28.136" v="12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11:08:58.526" v="416" actId="207"/>
        <pc:sldMkLst>
          <pc:docMk/>
          <pc:sldMk cId="0" sldId="259"/>
        </pc:sldMkLst>
        <pc:spChg chg="mod">
          <ac:chgData name="Abdullah Makhdoom" userId="51cc0cc03b02bac5" providerId="LiveId" clId="{3BAF0525-3969-4EA5-9CE8-9E993610D441}" dt="2026-04-19T10:55:59.118" v="309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1:08:58.526" v="416" actId="207"/>
          <ac:spMkLst>
            <pc:docMk/>
            <pc:sldMk cId="0" sldId="259"/>
            <ac:spMk id="3" creationId="{00000000-0000-0000-0000-000000000000}"/>
          </ac:spMkLst>
        </pc:spChg>
      </pc:sldChg>
      <pc:sldChg chg="modSp del mod">
        <pc:chgData name="Abdullah Makhdoom" userId="51cc0cc03b02bac5" providerId="LiveId" clId="{3BAF0525-3969-4EA5-9CE8-9E993610D441}" dt="2026-04-19T10:44:19.668" v="213" actId="47"/>
        <pc:sldMkLst>
          <pc:docMk/>
          <pc:sldMk cId="0" sldId="260"/>
        </pc:sldMkLst>
        <pc:spChg chg="mod">
          <ac:chgData name="Abdullah Makhdoom" userId="51cc0cc03b02bac5" providerId="LiveId" clId="{3BAF0525-3969-4EA5-9CE8-9E993610D441}" dt="2026-04-19T07:03:05.720" v="132" actId="404"/>
          <ac:spMkLst>
            <pc:docMk/>
            <pc:sldMk cId="0" sldId="260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0:43:17.699" v="207" actId="21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10:57:04.118" v="318" actId="6549"/>
        <pc:sldMkLst>
          <pc:docMk/>
          <pc:sldMk cId="0" sldId="261"/>
        </pc:sldMkLst>
        <pc:spChg chg="mod">
          <ac:chgData name="Abdullah Makhdoom" userId="51cc0cc03b02bac5" providerId="LiveId" clId="{3BAF0525-3969-4EA5-9CE8-9E993610D441}" dt="2026-04-19T10:57:04.118" v="318" actId="6549"/>
          <ac:spMkLst>
            <pc:docMk/>
            <pc:sldMk cId="0" sldId="261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0:40:52.514" v="198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10:57:14.087" v="320" actId="27636"/>
        <pc:sldMkLst>
          <pc:docMk/>
          <pc:sldMk cId="0" sldId="262"/>
        </pc:sldMkLst>
        <pc:spChg chg="mod">
          <ac:chgData name="Abdullah Makhdoom" userId="51cc0cc03b02bac5" providerId="LiveId" clId="{3BAF0525-3969-4EA5-9CE8-9E993610D441}" dt="2026-04-19T10:57:14.087" v="320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0:44:09.090" v="212" actId="404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10:57:34.852" v="322"/>
        <pc:sldMkLst>
          <pc:docMk/>
          <pc:sldMk cId="0" sldId="264"/>
        </pc:sldMkLst>
        <pc:spChg chg="mod">
          <ac:chgData name="Abdullah Makhdoom" userId="51cc0cc03b02bac5" providerId="LiveId" clId="{3BAF0525-3969-4EA5-9CE8-9E993610D441}" dt="2026-04-19T10:57:34.852" v="322"/>
          <ac:spMkLst>
            <pc:docMk/>
            <pc:sldMk cId="0" sldId="264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0:48:01.657" v="233" actId="27636"/>
          <ac:spMkLst>
            <pc:docMk/>
            <pc:sldMk cId="0" sldId="264"/>
            <ac:spMk id="6" creationId="{31351603-2A85-8F17-C359-9C970FA15F72}"/>
          </ac:spMkLst>
        </pc:spChg>
      </pc:sldChg>
      <pc:sldChg chg="modSp mod">
        <pc:chgData name="Abdullah Makhdoom" userId="51cc0cc03b02bac5" providerId="LiveId" clId="{3BAF0525-3969-4EA5-9CE8-9E993610D441}" dt="2026-04-19T10:57:28.696" v="321"/>
        <pc:sldMkLst>
          <pc:docMk/>
          <pc:sldMk cId="0" sldId="269"/>
        </pc:sldMkLst>
        <pc:spChg chg="mod">
          <ac:chgData name="Abdullah Makhdoom" userId="51cc0cc03b02bac5" providerId="LiveId" clId="{3BAF0525-3969-4EA5-9CE8-9E993610D441}" dt="2026-04-19T10:57:28.696" v="321"/>
          <ac:spMkLst>
            <pc:docMk/>
            <pc:sldMk cId="0" sldId="26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10:46:28.180" v="220" actId="113"/>
          <ac:spMkLst>
            <pc:docMk/>
            <pc:sldMk cId="0" sldId="269"/>
            <ac:spMk id="6" creationId="{B8160873-44FE-290B-EAE7-4DA8D0A0F60B}"/>
          </ac:spMkLst>
        </pc:spChg>
      </pc:sldChg>
      <pc:sldChg chg="modSp mod">
        <pc:chgData name="Abdullah Makhdoom" userId="51cc0cc03b02bac5" providerId="LiveId" clId="{3BAF0525-3969-4EA5-9CE8-9E993610D441}" dt="2026-04-19T10:51:55.193" v="272" actId="20577"/>
        <pc:sldMkLst>
          <pc:docMk/>
          <pc:sldMk cId="678857513" sldId="272"/>
        </pc:sldMkLst>
        <pc:spChg chg="mod">
          <ac:chgData name="Abdullah Makhdoom" userId="51cc0cc03b02bac5" providerId="LiveId" clId="{3BAF0525-3969-4EA5-9CE8-9E993610D441}" dt="2026-04-19T10:49:09.187" v="234"/>
          <ac:spMkLst>
            <pc:docMk/>
            <pc:sldMk cId="678857513" sldId="272"/>
            <ac:spMk id="2" creationId="{7F3C9DF3-C889-8524-89FD-66BFCEE0DD02}"/>
          </ac:spMkLst>
        </pc:spChg>
        <pc:spChg chg="mod">
          <ac:chgData name="Abdullah Makhdoom" userId="51cc0cc03b02bac5" providerId="LiveId" clId="{3BAF0525-3969-4EA5-9CE8-9E993610D441}" dt="2026-04-19T10:51:55.193" v="272" actId="20577"/>
          <ac:spMkLst>
            <pc:docMk/>
            <pc:sldMk cId="678857513" sldId="272"/>
            <ac:spMk id="3" creationId="{93D91744-4A94-00E9-3562-234E8F0459DB}"/>
          </ac:spMkLst>
        </pc:spChg>
      </pc:sldChg>
      <pc:sldChg chg="modSp mod">
        <pc:chgData name="Abdullah Makhdoom" userId="51cc0cc03b02bac5" providerId="LiveId" clId="{3BAF0525-3969-4EA5-9CE8-9E993610D441}" dt="2026-04-19T10:58:00.899" v="323"/>
        <pc:sldMkLst>
          <pc:docMk/>
          <pc:sldMk cId="3654876306" sldId="273"/>
        </pc:sldMkLst>
        <pc:spChg chg="mod">
          <ac:chgData name="Abdullah Makhdoom" userId="51cc0cc03b02bac5" providerId="LiveId" clId="{3BAF0525-3969-4EA5-9CE8-9E993610D441}" dt="2026-04-19T10:58:00.899" v="323"/>
          <ac:spMkLst>
            <pc:docMk/>
            <pc:sldMk cId="3654876306" sldId="273"/>
            <ac:spMk id="2" creationId="{5220B716-74CE-6B4E-2398-E3E6CD8CE3FA}"/>
          </ac:spMkLst>
        </pc:spChg>
        <pc:spChg chg="mod">
          <ac:chgData name="Abdullah Makhdoom" userId="51cc0cc03b02bac5" providerId="LiveId" clId="{3BAF0525-3969-4EA5-9CE8-9E993610D441}" dt="2026-04-19T10:55:20.915" v="306" actId="207"/>
          <ac:spMkLst>
            <pc:docMk/>
            <pc:sldMk cId="3654876306" sldId="273"/>
            <ac:spMk id="3" creationId="{C39F5A21-C6EB-5680-0246-3BD2601D10CB}"/>
          </ac:spMkLst>
        </pc:spChg>
      </pc:sldChg>
      <pc:sldChg chg="modSp mod">
        <pc:chgData name="Abdullah Makhdoom" userId="51cc0cc03b02bac5" providerId="LiveId" clId="{3BAF0525-3969-4EA5-9CE8-9E993610D441}" dt="2026-04-19T11:02:08.073" v="373" actId="122"/>
        <pc:sldMkLst>
          <pc:docMk/>
          <pc:sldMk cId="480287355" sldId="274"/>
        </pc:sldMkLst>
        <pc:spChg chg="mod">
          <ac:chgData name="Abdullah Makhdoom" userId="51cc0cc03b02bac5" providerId="LiveId" clId="{3BAF0525-3969-4EA5-9CE8-9E993610D441}" dt="2026-04-19T10:59:08.154" v="357" actId="20577"/>
          <ac:spMkLst>
            <pc:docMk/>
            <pc:sldMk cId="480287355" sldId="274"/>
            <ac:spMk id="2" creationId="{6CCC3C3A-D0E4-1832-E6AB-FC5672CCB865}"/>
          </ac:spMkLst>
        </pc:spChg>
        <pc:spChg chg="mod">
          <ac:chgData name="Abdullah Makhdoom" userId="51cc0cc03b02bac5" providerId="LiveId" clId="{3BAF0525-3969-4EA5-9CE8-9E993610D441}" dt="2026-04-19T11:02:08.073" v="373" actId="122"/>
          <ac:spMkLst>
            <pc:docMk/>
            <pc:sldMk cId="480287355" sldId="274"/>
            <ac:spMk id="3" creationId="{FED9DB31-EB60-2544-FB81-25ED1E573BA0}"/>
          </ac:spMkLst>
        </pc:spChg>
      </pc:sldChg>
      <pc:sldChg chg="modSp mod">
        <pc:chgData name="Abdullah Makhdoom" userId="51cc0cc03b02bac5" providerId="LiveId" clId="{3BAF0525-3969-4EA5-9CE8-9E993610D441}" dt="2026-04-19T11:04:55.231" v="397" actId="27107"/>
        <pc:sldMkLst>
          <pc:docMk/>
          <pc:sldMk cId="2758347771" sldId="275"/>
        </pc:sldMkLst>
        <pc:spChg chg="mod">
          <ac:chgData name="Abdullah Makhdoom" userId="51cc0cc03b02bac5" providerId="LiveId" clId="{3BAF0525-3969-4EA5-9CE8-9E993610D441}" dt="2026-04-19T10:59:27.247" v="358"/>
          <ac:spMkLst>
            <pc:docMk/>
            <pc:sldMk cId="2758347771" sldId="275"/>
            <ac:spMk id="2" creationId="{17D03B78-0B67-D131-DBD3-47B3BABEA5A8}"/>
          </ac:spMkLst>
        </pc:spChg>
        <pc:spChg chg="mod">
          <ac:chgData name="Abdullah Makhdoom" userId="51cc0cc03b02bac5" providerId="LiveId" clId="{3BAF0525-3969-4EA5-9CE8-9E993610D441}" dt="2026-04-19T11:04:55.231" v="397" actId="27107"/>
          <ac:spMkLst>
            <pc:docMk/>
            <pc:sldMk cId="2758347771" sldId="275"/>
            <ac:spMk id="3" creationId="{3DF484DD-415A-E3F0-7978-AFE30300EC3D}"/>
          </ac:spMkLst>
        </pc:spChg>
      </pc:sldChg>
      <pc:sldChg chg="modSp add mod">
        <pc:chgData name="Abdullah Makhdoom" userId="51cc0cc03b02bac5" providerId="LiveId" clId="{3BAF0525-3969-4EA5-9CE8-9E993610D441}" dt="2026-04-19T10:56:57.571" v="317" actId="6549"/>
        <pc:sldMkLst>
          <pc:docMk/>
          <pc:sldMk cId="3964150329" sldId="278"/>
        </pc:sldMkLst>
        <pc:spChg chg="mod">
          <ac:chgData name="Abdullah Makhdoom" userId="51cc0cc03b02bac5" providerId="LiveId" clId="{3BAF0525-3969-4EA5-9CE8-9E993610D441}" dt="2026-04-19T10:56:57.571" v="317" actId="6549"/>
          <ac:spMkLst>
            <pc:docMk/>
            <pc:sldMk cId="3964150329" sldId="278"/>
            <ac:spMk id="2" creationId="{BAD61F75-EA2C-5267-693B-62B518398226}"/>
          </ac:spMkLst>
        </pc:spChg>
        <pc:spChg chg="mod">
          <ac:chgData name="Abdullah Makhdoom" userId="51cc0cc03b02bac5" providerId="LiveId" clId="{3BAF0525-3969-4EA5-9CE8-9E993610D441}" dt="2026-04-19T10:42:53.699" v="206" actId="21"/>
          <ac:spMkLst>
            <pc:docMk/>
            <pc:sldMk cId="3964150329" sldId="278"/>
            <ac:spMk id="3" creationId="{642BF7B6-CED9-74CC-55A7-49461789C30D}"/>
          </ac:spMkLst>
        </pc:spChg>
      </pc:sldChg>
      <pc:sldChg chg="add del">
        <pc:chgData name="Abdullah Makhdoom" userId="51cc0cc03b02bac5" providerId="LiveId" clId="{3BAF0525-3969-4EA5-9CE8-9E993610D441}" dt="2026-04-19T10:43:45.606" v="209" actId="2890"/>
        <pc:sldMkLst>
          <pc:docMk/>
          <pc:sldMk cId="2823435706" sldId="279"/>
        </pc:sldMkLst>
      </pc:sldChg>
      <pc:sldChg chg="modSp add mod">
        <pc:chgData name="Abdullah Makhdoom" userId="51cc0cc03b02bac5" providerId="LiveId" clId="{3BAF0525-3969-4EA5-9CE8-9E993610D441}" dt="2026-04-19T11:06:38.417" v="413" actId="20577"/>
        <pc:sldMkLst>
          <pc:docMk/>
          <pc:sldMk cId="3311537709" sldId="279"/>
        </pc:sldMkLst>
        <pc:spChg chg="mod">
          <ac:chgData name="Abdullah Makhdoom" userId="51cc0cc03b02bac5" providerId="LiveId" clId="{3BAF0525-3969-4EA5-9CE8-9E993610D441}" dt="2026-04-19T11:06:38.417" v="413" actId="20577"/>
          <ac:spMkLst>
            <pc:docMk/>
            <pc:sldMk cId="3311537709" sldId="279"/>
            <ac:spMk id="3" creationId="{94DCA04F-CB27-7A27-2CB5-A02BEB55BF17}"/>
          </ac:spMkLst>
        </pc:spChg>
      </pc:sldChg>
      <pc:sldChg chg="add del">
        <pc:chgData name="Abdullah Makhdoom" userId="51cc0cc03b02bac5" providerId="LiveId" clId="{3BAF0525-3969-4EA5-9CE8-9E993610D441}" dt="2026-04-19T11:06:48.370" v="414" actId="47"/>
        <pc:sldMkLst>
          <pc:docMk/>
          <pc:sldMk cId="1546201481" sldId="280"/>
        </pc:sldMkLst>
      </pc:sldChg>
      <pc:sldChg chg="add del">
        <pc:chgData name="Abdullah Makhdoom" userId="51cc0cc03b02bac5" providerId="LiveId" clId="{3BAF0525-3969-4EA5-9CE8-9E993610D441}" dt="2026-04-19T11:06:51.526" v="415" actId="47"/>
        <pc:sldMkLst>
          <pc:docMk/>
          <pc:sldMk cId="249486514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 Sector of Pakistan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51603-2A85-8F17-C359-9C970FA1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89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u="sng" dirty="0"/>
              <a:t>Challenges</a:t>
            </a:r>
          </a:p>
          <a:p>
            <a:r>
              <a:rPr lang="en-US" dirty="0"/>
              <a:t>Underdeveloped infrastructure, outdated practices, waterlogging, low productivity.</a:t>
            </a:r>
          </a:p>
          <a:p>
            <a:r>
              <a:rPr lang="en-US" dirty="0"/>
              <a:t>Natural disasters, limited credit, small landholdings.</a:t>
            </a:r>
          </a:p>
          <a:p>
            <a:r>
              <a:rPr lang="en-US" dirty="0"/>
              <a:t>Needs more mechanization, certified seeds, and government support via SIFC (Special Investment Facilitation Council).</a:t>
            </a:r>
          </a:p>
          <a:p>
            <a:r>
              <a:rPr lang="en-US" dirty="0"/>
              <a:t>The Indus River Delta highlights Pakistan's reliance on river irrigation for agriculture, but also vulnerability to water scarcity and climate change.</a:t>
            </a:r>
          </a:p>
          <a:p>
            <a:pPr marL="0" indent="0">
              <a:buNone/>
            </a:pPr>
            <a:endParaRPr lang="en-US" sz="26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9DF3-C889-8524-89FD-66BFCEE0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Industrial Sector of Pakistan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1744-4A94-00E9-3562-234E8F04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57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   The industrial sector of Pakistan is an important part of the economy, and its main strength is manufacturing, especially textiles.</a:t>
            </a:r>
          </a:p>
          <a:p>
            <a:pPr marL="0" indent="0" algn="ctr">
              <a:buNone/>
            </a:pPr>
            <a:r>
              <a:rPr lang="en-US" sz="4000" b="1" u="sng" dirty="0"/>
              <a:t>Main features</a:t>
            </a:r>
          </a:p>
          <a:p>
            <a:r>
              <a:rPr lang="en-US" dirty="0"/>
              <a:t>It contributes a significant share to GDP; one source reports the industrial sector at </a:t>
            </a:r>
            <a:r>
              <a:rPr lang="en-US" b="1" dirty="0"/>
              <a:t>28.11% of GDP in fiscal year (FY)2021</a:t>
            </a:r>
            <a:r>
              <a:rPr lang="en-US" dirty="0"/>
              <a:t>.</a:t>
            </a:r>
          </a:p>
          <a:p>
            <a:r>
              <a:rPr lang="en-US" b="1" dirty="0"/>
              <a:t>Manufacturing</a:t>
            </a:r>
            <a:r>
              <a:rPr lang="en-US" dirty="0"/>
              <a:t> is the largest part of industry, with </a:t>
            </a:r>
            <a:r>
              <a:rPr lang="en-US" b="1" dirty="0"/>
              <a:t>large-scale manufacturing</a:t>
            </a:r>
            <a:r>
              <a:rPr lang="en-US" dirty="0"/>
              <a:t> forming the biggest sub-sector.</a:t>
            </a:r>
          </a:p>
          <a:p>
            <a:r>
              <a:rPr lang="en-US" dirty="0"/>
              <a:t>The </a:t>
            </a:r>
            <a:r>
              <a:rPr lang="en-US" b="1" dirty="0"/>
              <a:t>textile industry</a:t>
            </a:r>
            <a:r>
              <a:rPr lang="en-US" dirty="0"/>
              <a:t> is Pakistan’s most important industry and a major source of exports.</a:t>
            </a:r>
          </a:p>
          <a:p>
            <a:r>
              <a:rPr lang="en-US" dirty="0"/>
              <a:t>Other major industries include </a:t>
            </a:r>
            <a:r>
              <a:rPr lang="en-US" b="1" dirty="0"/>
              <a:t>cement, sugar, leather, chemicals, fertilizers, steel, machinery, and automotive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06855-5D77-C862-2CFD-B4C60F57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B716-74CE-6B4E-2398-E3E6CD8C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Industrial Sector of Pakistan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5A21-C6EB-5680-0246-3BD2601D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57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000" b="1" u="sng" dirty="0"/>
              <a:t>Importance</a:t>
            </a:r>
          </a:p>
          <a:p>
            <a:r>
              <a:rPr lang="en-US" dirty="0"/>
              <a:t>It provides </a:t>
            </a:r>
            <a:r>
              <a:rPr lang="en-US" b="1" dirty="0"/>
              <a:t>employment</a:t>
            </a:r>
            <a:r>
              <a:rPr lang="en-US" dirty="0"/>
              <a:t> to a large number of people.</a:t>
            </a:r>
          </a:p>
          <a:p>
            <a:r>
              <a:rPr lang="en-US" dirty="0"/>
              <a:t>It earns </a:t>
            </a:r>
            <a:r>
              <a:rPr lang="en-US" b="1" dirty="0"/>
              <a:t>foreign exchange</a:t>
            </a:r>
            <a:r>
              <a:rPr lang="en-US" dirty="0"/>
              <a:t> through exports, especially textiles.</a:t>
            </a:r>
          </a:p>
          <a:p>
            <a:r>
              <a:rPr lang="en-US" dirty="0"/>
              <a:t>It supports modernization, urban growth, and overall economic development.</a:t>
            </a:r>
          </a:p>
          <a:p>
            <a:pPr marL="0" indent="0" algn="ctr">
              <a:buNone/>
            </a:pPr>
            <a:r>
              <a:rPr lang="en-US" sz="3000" b="1" u="sng" dirty="0"/>
              <a:t>Major problems</a:t>
            </a:r>
          </a:p>
          <a:p>
            <a:r>
              <a:rPr lang="en-US" dirty="0"/>
              <a:t>Low productivity and slow growth in some years.</a:t>
            </a:r>
          </a:p>
          <a:p>
            <a:r>
              <a:rPr lang="en-US" dirty="0"/>
              <a:t>Dependence on a few sectors, mainly textiles.</a:t>
            </a:r>
          </a:p>
          <a:p>
            <a:r>
              <a:rPr lang="en-US" dirty="0"/>
              <a:t>Energy shortages, weak research and development, and policy instability.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In simple words Pakistan’s industrial sector is the part of the economy that turns raw materials into finished goods, and it is dominated by </a:t>
            </a:r>
            <a:r>
              <a:rPr lang="en-US" b="1" dirty="0">
                <a:solidFill>
                  <a:srgbClr val="00B050"/>
                </a:solidFill>
              </a:rPr>
              <a:t>textile manufacturing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0E1AA-794A-1BAD-A195-D8B31DBA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3C3A-D0E4-1832-E6AB-FC5672CC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Challenges of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DB31-EB60-2544-FB81-25ED1E57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2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Pakistan’s main economic challenges are </a:t>
            </a:r>
            <a:r>
              <a:rPr lang="en-US" b="1" dirty="0"/>
              <a:t>high inflation, large debt, weak foreign reserves, unemployment, and a persistent trade deficit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b="1" u="sng" dirty="0"/>
              <a:t>Major problems</a:t>
            </a:r>
          </a:p>
          <a:p>
            <a:r>
              <a:rPr lang="en-US" b="1" dirty="0"/>
              <a:t>Inflation:</a:t>
            </a:r>
            <a:r>
              <a:rPr lang="en-US" dirty="0"/>
              <a:t> Prices of food, fuel, and electricity have risen sharply in recent years.</a:t>
            </a:r>
          </a:p>
          <a:p>
            <a:r>
              <a:rPr lang="en-US" b="1" dirty="0"/>
              <a:t>Debt burden:</a:t>
            </a:r>
            <a:r>
              <a:rPr lang="en-US" dirty="0"/>
              <a:t> Pakistan relies heavily on external and domestic borrowing, which increases repayment pressure.</a:t>
            </a:r>
          </a:p>
          <a:p>
            <a:r>
              <a:rPr lang="en-US" b="1" dirty="0"/>
              <a:t>Low foreign reserves:</a:t>
            </a:r>
            <a:r>
              <a:rPr lang="en-US" dirty="0"/>
              <a:t> Shortage of foreign exchange makes it difficult to pay for imports and debt obligations.</a:t>
            </a:r>
          </a:p>
          <a:p>
            <a:r>
              <a:rPr lang="en-US" b="1" dirty="0"/>
              <a:t>Trade imbalance:</a:t>
            </a:r>
            <a:r>
              <a:rPr lang="en-US" dirty="0"/>
              <a:t> Imports are much higher than exports, creating a large trade deficit.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B73E9-6464-1692-3300-9820E4B6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3B78-0B67-D131-DBD3-47B3BAB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Challenges of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84DD-415A-E3F0-7978-AFE30300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44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u="sng" dirty="0"/>
              <a:t>Major problems</a:t>
            </a:r>
          </a:p>
          <a:p>
            <a:r>
              <a:rPr lang="en-US" b="1" dirty="0"/>
              <a:t>Energy crisis:</a:t>
            </a:r>
            <a:r>
              <a:rPr lang="en-US" dirty="0"/>
              <a:t> Circular debt and high power costs hurt businesses and households.</a:t>
            </a:r>
          </a:p>
          <a:p>
            <a:r>
              <a:rPr lang="en-US" b="1" dirty="0"/>
              <a:t>Unemployment and poverty:</a:t>
            </a:r>
            <a:r>
              <a:rPr lang="en-US" dirty="0"/>
              <a:t> Economic instability has increased joblessness and poverty levels.</a:t>
            </a:r>
          </a:p>
          <a:p>
            <a:r>
              <a:rPr lang="en-US" b="1" dirty="0"/>
              <a:t>Weak industrial and export base:</a:t>
            </a:r>
            <a:r>
              <a:rPr lang="en-US" dirty="0"/>
              <a:t> Pakistan depends too much on a few sectors, especially textiles.</a:t>
            </a:r>
          </a:p>
          <a:p>
            <a:r>
              <a:rPr lang="en-US" b="1" dirty="0"/>
              <a:t>Political instability and poor governance:</a:t>
            </a:r>
            <a:r>
              <a:rPr lang="en-US" dirty="0"/>
              <a:t> These reduce investor confidence and slow long-term growth.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EB3FA-0D6D-99DD-9757-28427C0A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D3808-38B3-22D9-4DE7-04867FFE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978A-EC58-3C63-BBAF-87314C75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Challenges of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A04F-CB27-7A27-2CB5-A02BEB55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Why it matters</a:t>
            </a:r>
          </a:p>
          <a:p>
            <a:pPr marL="0" indent="0">
              <a:buNone/>
            </a:pPr>
            <a:r>
              <a:rPr lang="en-US" dirty="0"/>
              <a:t>    These problems weaken purchasing power, reduce investment, and make it harder for the government to provide public services and economic stability.</a:t>
            </a:r>
          </a:p>
          <a:p>
            <a:pPr marL="0" indent="0" algn="ctr">
              <a:buNone/>
            </a:pPr>
            <a:r>
              <a:rPr lang="en-US" b="1" u="sng" dirty="0"/>
              <a:t>In simple words</a:t>
            </a:r>
          </a:p>
          <a:p>
            <a:pPr marL="0" indent="0">
              <a:buNone/>
            </a:pPr>
            <a:r>
              <a:rPr lang="en-US" dirty="0"/>
              <a:t>   Pakistan’s economy faces a cycle of </a:t>
            </a:r>
            <a:r>
              <a:rPr lang="en-US" b="1" dirty="0"/>
              <a:t>low production, high imports, heavy debt, and rising prices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6EFD8-F08E-7624-0D48-B6B245F2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  <a:sym typeface="+mn-ea"/>
              </a:rPr>
              <a:t>PAKISTAN STUDIES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Instructor: Khalid Makhdoom 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Course code : PST-321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Credit hours : 02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ECONOMIC DEVELOPMENT OF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029"/>
            <a:ext cx="9601196" cy="3648891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/>
              <a:t>Agriculture and Industrial Sector of Pakistan</a:t>
            </a:r>
          </a:p>
          <a:p>
            <a:endParaRPr lang="en-US" sz="3000" dirty="0"/>
          </a:p>
          <a:p>
            <a:r>
              <a:rPr lang="en-US" sz="3000" dirty="0"/>
              <a:t>Economic Challenges of Pakistan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Agriculture Sector of Pakistan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dirty="0"/>
              <a:t>Pakistan's agriculture sector is the </a:t>
            </a:r>
            <a:r>
              <a:rPr lang="en-US" sz="2800" b="1" dirty="0"/>
              <a:t>backbone of the economy</a:t>
            </a:r>
            <a:r>
              <a:rPr lang="en-US" sz="2800" dirty="0"/>
              <a:t>, contributing </a:t>
            </a:r>
            <a:r>
              <a:rPr lang="en-US" sz="2800" b="1" dirty="0"/>
              <a:t>~21-24% to GDP</a:t>
            </a:r>
            <a:r>
              <a:rPr lang="en-US" sz="2800" dirty="0"/>
              <a:t> (FY2024-25: 23.54-24.03%) and employing </a:t>
            </a:r>
            <a:r>
              <a:rPr lang="en-US" sz="2800" b="1" dirty="0"/>
              <a:t>~40-45% of the labor force</a:t>
            </a:r>
            <a:r>
              <a:rPr lang="en-US" sz="2800" dirty="0"/>
              <a:t>, making it vital for food security, exports, and rural livelihoods. Punjab leads production, leveraging the Indus River system for irrigation (covering ~80% of farmland).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Major Key Crops (Rabi &amp; Kharif)</a:t>
            </a:r>
          </a:p>
          <a:p>
            <a:pPr marL="0" indent="0">
              <a:buNone/>
            </a:pPr>
            <a:endParaRPr lang="en-US" sz="2800" dirty="0"/>
          </a:p>
          <a:p>
            <a:pPr marL="0" lvl="0" indent="0" algn="ctr">
              <a:buNone/>
            </a:pP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CE81-C8F8-8BAA-A28B-815C3A9E5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1F75-EA2C-5267-693B-62B51839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Agriculture Sector of Pakistan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F7B6-CED9-74CC-55A7-49461789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7640"/>
            <a:ext cx="9601196" cy="385054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2800" b="1" u="sng" dirty="0"/>
              <a:t>Agriculture Sector of Pakistan</a:t>
            </a:r>
          </a:p>
          <a:p>
            <a:pPr marL="0" indent="0">
              <a:buNone/>
            </a:pPr>
            <a:r>
              <a:rPr lang="en-US" sz="4000" b="1" dirty="0"/>
              <a:t>Kharif crops</a:t>
            </a:r>
            <a:r>
              <a:rPr lang="en-US" sz="4000" dirty="0"/>
              <a:t> are the crops grown in the summer season in South Asia, especially in Pakistan and India, usually sown with the onset of the monsoon and harvested in autumn.</a:t>
            </a:r>
          </a:p>
          <a:p>
            <a:pPr marL="0" indent="0">
              <a:buNone/>
            </a:pPr>
            <a:r>
              <a:rPr lang="en-US" sz="4000" b="1" dirty="0"/>
              <a:t>Main Kharif crops in Pakistan</a:t>
            </a:r>
          </a:p>
          <a:p>
            <a:r>
              <a:rPr lang="en-US" sz="4000" dirty="0"/>
              <a:t>Rice.</a:t>
            </a:r>
          </a:p>
          <a:p>
            <a:r>
              <a:rPr lang="en-US" sz="4000" dirty="0"/>
              <a:t>Cotton.</a:t>
            </a:r>
          </a:p>
          <a:p>
            <a:r>
              <a:rPr lang="en-US" sz="4000" dirty="0"/>
              <a:t>Sugarcane.</a:t>
            </a:r>
          </a:p>
          <a:p>
            <a:r>
              <a:rPr lang="en-US" sz="4000" dirty="0"/>
              <a:t>Maize.</a:t>
            </a:r>
          </a:p>
          <a:p>
            <a:r>
              <a:rPr lang="en-US" sz="4000" dirty="0"/>
              <a:t>Millets and some oilseeds.</a:t>
            </a:r>
          </a:p>
          <a:p>
            <a:r>
              <a:rPr lang="en-US" sz="4000" dirty="0"/>
              <a:t>Season</a:t>
            </a:r>
          </a:p>
          <a:p>
            <a:r>
              <a:rPr lang="en-US" sz="4000" dirty="0"/>
              <a:t>Sowing time: April to June.</a:t>
            </a:r>
          </a:p>
          <a:p>
            <a:r>
              <a:rPr lang="en-US" sz="4000" dirty="0"/>
              <a:t>Harvesting time: September to November.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4CB06-26DC-0269-1892-D1498A28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Agriculture Sector of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1531"/>
            <a:ext cx="9601196" cy="3758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Rabi crops</a:t>
            </a:r>
            <a:r>
              <a:rPr lang="en-US" sz="2000" dirty="0"/>
              <a:t> are the winter crops grown in Pakistan. They are usually sown from October to December and harvested in March to May.</a:t>
            </a:r>
          </a:p>
          <a:p>
            <a:pPr marL="0" indent="0">
              <a:buNone/>
            </a:pPr>
            <a:r>
              <a:rPr lang="en-US" sz="2000" b="1" dirty="0"/>
              <a:t>Main Rabi crops</a:t>
            </a:r>
          </a:p>
          <a:p>
            <a:r>
              <a:rPr lang="en-US" sz="2000" dirty="0"/>
              <a:t>Wheat.</a:t>
            </a:r>
          </a:p>
          <a:p>
            <a:r>
              <a:rPr lang="en-US" sz="2000" dirty="0"/>
              <a:t>Barley.</a:t>
            </a:r>
          </a:p>
          <a:p>
            <a:r>
              <a:rPr lang="en-US" sz="2000" dirty="0"/>
              <a:t>Gram.</a:t>
            </a:r>
          </a:p>
          <a:p>
            <a:r>
              <a:rPr lang="en-US" sz="2000" dirty="0"/>
              <a:t>Peas.</a:t>
            </a:r>
          </a:p>
          <a:p>
            <a:r>
              <a:rPr lang="en-US" sz="2000" dirty="0"/>
              <a:t>Mustard.</a:t>
            </a:r>
          </a:p>
          <a:p>
            <a:r>
              <a:rPr lang="en-US" sz="2000" dirty="0"/>
              <a:t>Lentils and linseed.</a:t>
            </a:r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Agriculture Sector of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6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Pakistan's major crops include:</a:t>
            </a:r>
          </a:p>
          <a:p>
            <a:r>
              <a:rPr lang="en-US" sz="2000" b="1" dirty="0"/>
              <a:t>Wheat</a:t>
            </a:r>
            <a:r>
              <a:rPr lang="en-US" sz="2000" dirty="0"/>
              <a:t>: The staple food crop, with production reaching 31.4 million tones in FY 2023-24 (up 11.6% due to expanded area and support prices).</a:t>
            </a:r>
          </a:p>
          <a:p>
            <a:r>
              <a:rPr lang="en-US" sz="2000" b="1" dirty="0"/>
              <a:t>Rice</a:t>
            </a:r>
            <a:r>
              <a:rPr lang="en-US" sz="2000" dirty="0"/>
              <a:t>: A key export, producing 9.9 million tones in 2023-24 (up 34.8% from favorable rains and exports).</a:t>
            </a:r>
          </a:p>
          <a:p>
            <a:r>
              <a:rPr lang="en-US" sz="2000" b="1" dirty="0"/>
              <a:t>Cotton</a:t>
            </a:r>
            <a:r>
              <a:rPr lang="en-US" sz="2000" dirty="0"/>
              <a:t>: Output surged to 10.2 million bales (up 108.2%) thanks to better seeds and weather.</a:t>
            </a:r>
          </a:p>
          <a:p>
            <a:r>
              <a:rPr lang="en-US" sz="2000" b="1" dirty="0"/>
              <a:t>Sugarcane</a:t>
            </a:r>
            <a:r>
              <a:rPr lang="en-US" sz="2000" dirty="0"/>
              <a:t>: 87.6 million tones in 2023-24, slightly down but still significant.</a:t>
            </a:r>
          </a:p>
          <a:p>
            <a:r>
              <a:rPr lang="en-US" sz="2000" b="1" dirty="0"/>
              <a:t>Maize</a:t>
            </a:r>
            <a:r>
              <a:rPr lang="en-US" sz="2000" dirty="0"/>
              <a:t>: Strong contributor to agricultural value-added</a:t>
            </a:r>
            <a:r>
              <a:rPr lang="en-US" sz="2800" dirty="0"/>
              <a:t>.</a:t>
            </a:r>
          </a:p>
          <a:p>
            <a:pPr marL="0" indent="0" algn="ctr">
              <a:buNone/>
            </a:pP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 Sector of Pakistan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60873-44FE-290B-EAE7-4DA8D0A0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96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Pakistan ranks high globally: 5th in livestock (buffalo, cattle, goats, sheep, poultry) and 4th in mangoes.</a:t>
            </a:r>
          </a:p>
          <a:p>
            <a:r>
              <a:rPr lang="en-US" dirty="0"/>
              <a:t>These vast wheat fields in Punjab exemplify the province's role as Pakistan's agricultural heartland, supporting massive yields under irrigation from the Indus system.</a:t>
            </a:r>
          </a:p>
          <a:p>
            <a:pPr marL="0" indent="0" algn="ctr">
              <a:buNone/>
            </a:pPr>
            <a:r>
              <a:rPr lang="en-US" b="1" dirty="0"/>
              <a:t>Recent Performance and Economic Role</a:t>
            </a:r>
          </a:p>
          <a:p>
            <a:r>
              <a:rPr lang="en-US" dirty="0"/>
              <a:t>The sector grew 6.25% in 2023-24, driven by 11.03% crop growth, better seeds, fertilizers, credit, and management. Its GDP share rose to 24.03% by FY2025, aiding resilience amid floods and climate challenges. Rice exports remain strong despite minor FY2025 dips.</a:t>
            </a:r>
          </a:p>
          <a:p>
            <a:pPr marL="0" indent="0" algn="ctr">
              <a:buNone/>
            </a:pPr>
            <a:endParaRPr lang="en-US" sz="2600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940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PAKISTAN STUDIES </vt:lpstr>
      <vt:lpstr>ECONOMIC DEVELOPMENT OF PAKISTAN</vt:lpstr>
      <vt:lpstr> Agriculture Sector of Pakistan </vt:lpstr>
      <vt:lpstr> Agriculture Sector of Pakistan </vt:lpstr>
      <vt:lpstr>Agriculture Sector of Pakistan</vt:lpstr>
      <vt:lpstr>Agriculture Sector of Pakistan</vt:lpstr>
      <vt:lpstr>Agriculture Sector of Pakistan</vt:lpstr>
      <vt:lpstr>Agriculture Sector of Pakistan</vt:lpstr>
      <vt:lpstr>Industrial Sector of Pakistan</vt:lpstr>
      <vt:lpstr>Industrial Sector of Pakistan</vt:lpstr>
      <vt:lpstr>Economic Challenges of Pakistan</vt:lpstr>
      <vt:lpstr>Economic Challenges of Pakistan</vt:lpstr>
      <vt:lpstr>Economic Challenges of Pakistan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16</cp:revision>
  <dcterms:created xsi:type="dcterms:W3CDTF">2025-11-19T16:25:00Z</dcterms:created>
  <dcterms:modified xsi:type="dcterms:W3CDTF">2026-04-19T11:09:01Z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