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60" r:id="rId6"/>
    <p:sldId id="261" r:id="rId7"/>
    <p:sldId id="262" r:id="rId8"/>
    <p:sldId id="282" r:id="rId9"/>
    <p:sldId id="269" r:id="rId10"/>
    <p:sldId id="278" r:id="rId11"/>
    <p:sldId id="264" r:id="rId12"/>
    <p:sldId id="272" r:id="rId13"/>
    <p:sldId id="273" r:id="rId14"/>
    <p:sldId id="279" r:id="rId15"/>
    <p:sldId id="280" r:id="rId16"/>
    <p:sldId id="283" r:id="rId17"/>
    <p:sldId id="281" r:id="rId18"/>
    <p:sldId id="284" r:id="rId19"/>
    <p:sldId id="277"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modSld">
      <pc:chgData name="Abdullah Makhdoom" userId="51cc0cc03b02bac5" providerId="LiveId" clId="{3BAF0525-3969-4EA5-9CE8-9E993610D441}" dt="2026-06-07T06:50:56.042" v="19" actId="20577"/>
      <pc:docMkLst>
        <pc:docMk/>
      </pc:docMkLst>
      <pc:sldChg chg="modSp mod">
        <pc:chgData name="Abdullah Makhdoom" userId="51cc0cc03b02bac5" providerId="LiveId" clId="{3BAF0525-3969-4EA5-9CE8-9E993610D441}" dt="2026-06-07T06:50:56.042" v="19" actId="20577"/>
        <pc:sldMkLst>
          <pc:docMk/>
          <pc:sldMk cId="0" sldId="258"/>
        </pc:sldMkLst>
        <pc:spChg chg="mod">
          <ac:chgData name="Abdullah Makhdoom" userId="51cc0cc03b02bac5" providerId="LiveId" clId="{3BAF0525-3969-4EA5-9CE8-9E993610D441}" dt="2026-06-07T06:50:56.042" v="19" actId="20577"/>
          <ac:spMkLst>
            <pc:docMk/>
            <pc:sldMk cId="0" sldId="258"/>
            <ac:spMk id="3" creationId="{00000000-0000-0000-0000-000000000000}"/>
          </ac:spMkLst>
        </pc:spChg>
      </pc:sldChg>
      <pc:sldChg chg="modSp mod">
        <pc:chgData name="Abdullah Makhdoom" userId="51cc0cc03b02bac5" providerId="LiveId" clId="{3BAF0525-3969-4EA5-9CE8-9E993610D441}" dt="2026-06-07T06:44:17.340" v="13" actId="20577"/>
        <pc:sldMkLst>
          <pc:docMk/>
          <pc:sldMk cId="3654876306" sldId="273"/>
        </pc:sldMkLst>
        <pc:spChg chg="mod">
          <ac:chgData name="Abdullah Makhdoom" userId="51cc0cc03b02bac5" providerId="LiveId" clId="{3BAF0525-3969-4EA5-9CE8-9E993610D441}" dt="2026-06-07T06:44:17.340" v="13" actId="20577"/>
          <ac:spMkLst>
            <pc:docMk/>
            <pc:sldMk cId="3654876306" sldId="273"/>
            <ac:spMk id="3" creationId="{C39F5A21-C6EB-5680-0246-3BD2601D10CB}"/>
          </ac:spMkLst>
        </pc:spChg>
      </pc:sldChg>
      <pc:sldChg chg="addSp delSp modSp">
        <pc:chgData name="Abdullah Makhdoom" userId="51cc0cc03b02bac5" providerId="LiveId" clId="{3BAF0525-3969-4EA5-9CE8-9E993610D441}" dt="2026-06-03T16:06:22.086" v="3" actId="14100"/>
        <pc:sldMkLst>
          <pc:docMk/>
          <pc:sldMk cId="2036782313" sldId="284"/>
        </pc:sldMkLst>
        <pc:picChg chg="add mod">
          <ac:chgData name="Abdullah Makhdoom" userId="51cc0cc03b02bac5" providerId="LiveId" clId="{3BAF0525-3969-4EA5-9CE8-9E993610D441}" dt="2026-06-03T16:06:22.086" v="3" actId="14100"/>
          <ac:picMkLst>
            <pc:docMk/>
            <pc:sldMk cId="2036782313" sldId="284"/>
            <ac:picMk id="1026" creationId="{D5E288BD-BC93-768E-FC81-E6CC0A5A749B}"/>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6/7/2026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6/7/2026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6/7/2026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6/7/2026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6/7/2026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6/7/2026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6/7/2026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6/7/2026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6/7/2026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6/7/2026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6/7/2026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6/7/2026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6/7/2026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6/7/2026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6/7/2026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6/7/2026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38443-4E7C-D0DE-D471-17E26FDD8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546F1-735C-3F7E-EB48-2D3EC3818F0C}"/>
              </a:ext>
            </a:extLst>
          </p:cNvPr>
          <p:cNvSpPr>
            <a:spLocks noGrp="1"/>
          </p:cNvSpPr>
          <p:nvPr>
            <p:ph type="title"/>
          </p:nvPr>
        </p:nvSpPr>
        <p:spPr/>
        <p:txBody>
          <a:bodyPr>
            <a:normAutofit/>
          </a:bodyPr>
          <a:lstStyle/>
          <a:p>
            <a:r>
              <a:rPr lang="en-US" sz="4800" b="1" dirty="0"/>
              <a:t>TERRORISM</a:t>
            </a:r>
          </a:p>
        </p:txBody>
      </p:sp>
      <p:pic>
        <p:nvPicPr>
          <p:cNvPr id="4" name="Picture 3">
            <a:extLst>
              <a:ext uri="{FF2B5EF4-FFF2-40B4-BE49-F238E27FC236}">
                <a16:creationId xmlns:a16="http://schemas.microsoft.com/office/drawing/2014/main" id="{E3C6EED4-1798-7214-F660-6A1370E63FC8}"/>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516A6A96-5DE7-CEF2-4CAB-2DB592FC6C8E}"/>
              </a:ext>
            </a:extLst>
          </p:cNvPr>
          <p:cNvSpPr>
            <a:spLocks noGrp="1"/>
          </p:cNvSpPr>
          <p:nvPr>
            <p:ph idx="1"/>
          </p:nvPr>
        </p:nvSpPr>
        <p:spPr>
          <a:xfrm>
            <a:off x="1295402" y="2506597"/>
            <a:ext cx="9601196" cy="3669697"/>
          </a:xfrm>
        </p:spPr>
        <p:txBody>
          <a:bodyPr>
            <a:normAutofit/>
          </a:bodyPr>
          <a:lstStyle/>
          <a:p>
            <a:pPr marL="0" indent="0" algn="ctr">
              <a:buNone/>
            </a:pPr>
            <a:r>
              <a:rPr lang="en-US" b="1" u="sng" dirty="0"/>
              <a:t>TTP (PAKISTANI TALIBAN)</a:t>
            </a:r>
          </a:p>
          <a:p>
            <a:r>
              <a:rPr lang="en-US" dirty="0"/>
              <a:t>Attacks increased 7-fold from 2022 to 2025 (118 → 838 attacks)</a:t>
            </a:r>
          </a:p>
          <a:p>
            <a:r>
              <a:rPr lang="en-US" dirty="0"/>
              <a:t>2025 had 699 attacks (34% increase), killing 1,034 people</a:t>
            </a:r>
          </a:p>
          <a:p>
            <a:r>
              <a:rPr lang="en-US" dirty="0"/>
              <a:t>Runs attacks from Afghan soil - Afghan Taliban accused of sheltering TTP fighters</a:t>
            </a:r>
          </a:p>
          <a:p>
            <a:r>
              <a:rPr lang="en-US" dirty="0"/>
              <a:t>Recent deadly attacks: 47 killed on train in Quetta (May 2026), 31 killed at Shia mosque in Islamabad (Feb 2026), 12 killed at courthouse (Nov 2025)</a:t>
            </a:r>
            <a:br>
              <a:rPr lang="en-US" sz="2800" dirty="0"/>
            </a:br>
            <a:endParaRPr lang="en-US" sz="2600" dirty="0"/>
          </a:p>
        </p:txBody>
      </p:sp>
    </p:spTree>
    <p:extLst>
      <p:ext uri="{BB962C8B-B14F-4D97-AF65-F5344CB8AC3E}">
        <p14:creationId xmlns:p14="http://schemas.microsoft.com/office/powerpoint/2010/main" val="2477428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t>TERRORISM</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rmAutofit fontScale="85000" lnSpcReduction="20000"/>
          </a:bodyPr>
          <a:lstStyle/>
          <a:p>
            <a:pPr marL="0" indent="0" algn="ctr">
              <a:buNone/>
            </a:pPr>
            <a:r>
              <a:rPr lang="en-US" sz="2800" b="1" u="sng" dirty="0"/>
              <a:t>BALOCHISTAN INSURGENCY (BLA)</a:t>
            </a:r>
          </a:p>
          <a:p>
            <a:r>
              <a:rPr lang="en-US" dirty="0"/>
              <a:t>Baloch Liberation Army targets security forces, civilians, and Chinese CPEC projects</a:t>
            </a:r>
          </a:p>
          <a:p>
            <a:r>
              <a:rPr lang="en-US" dirty="0"/>
              <a:t>120+ killed in one day (Jan 31, 2026) in coordinated attacks across Balochistan</a:t>
            </a:r>
          </a:p>
          <a:p>
            <a:r>
              <a:rPr lang="en-US" dirty="0"/>
              <a:t>36 civilians + 22 security forces killed in Jan 2026 attacks</a:t>
            </a:r>
          </a:p>
          <a:p>
            <a:pPr marL="0" indent="0" algn="ctr">
              <a:buNone/>
            </a:pPr>
            <a:r>
              <a:rPr lang="en-US" b="1" u="sng" dirty="0"/>
              <a:t>KEY STATISTICS</a:t>
            </a:r>
          </a:p>
          <a:p>
            <a:r>
              <a:rPr lang="en-US" dirty="0"/>
              <a:t>Over 95% of attacks in Khyber Pakhtunkhwa &amp; Balochistan</a:t>
            </a:r>
          </a:p>
          <a:p>
            <a:r>
              <a:rPr lang="en-US" dirty="0"/>
              <a:t>42% of victims are security forces</a:t>
            </a:r>
          </a:p>
          <a:p>
            <a:r>
              <a:rPr lang="en-US" dirty="0"/>
              <a:t>Attacks on mosques, markets, airports, military bases, police stations</a:t>
            </a:r>
          </a:p>
          <a:p>
            <a:pPr marL="0" indent="0">
              <a:buNone/>
            </a:pPr>
            <a:endParaRPr lang="en-US" sz="2600" b="1" u="sn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normAutofit/>
          </a:bodyPr>
          <a:lstStyle/>
          <a:p>
            <a:r>
              <a:rPr lang="en-US" sz="4800" b="1" dirty="0"/>
              <a:t>EXTREMISM</a:t>
            </a:r>
            <a:endParaRPr lang="en-US" sz="4800"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a:xfrm>
            <a:off x="1295401" y="2556931"/>
            <a:ext cx="9601196" cy="3617365"/>
          </a:xfrm>
        </p:spPr>
        <p:txBody>
          <a:bodyPr>
            <a:normAutofit/>
          </a:bodyPr>
          <a:lstStyle/>
          <a:p>
            <a:r>
              <a:rPr lang="en-US" sz="3000" dirty="0"/>
              <a:t>79 jihadist groups operate in Pakistan, with TTP (Pakistani Taliban) being the deadliest, killing 140,000+ people since 2001</a:t>
            </a:r>
          </a:p>
          <a:p>
            <a:r>
              <a:rPr lang="en-US" sz="3000" b="1" dirty="0"/>
              <a:t>Main causes</a:t>
            </a:r>
            <a:r>
              <a:rPr lang="en-US" sz="3000" dirty="0"/>
              <a:t>: Religious madrasas teaching extreme Islam, poverty/unemployment, weak education, political instability, and Taliban sheltering in Afghanistan</a:t>
            </a:r>
            <a:br>
              <a:rPr lang="en-US" sz="3200" dirty="0"/>
            </a:br>
            <a:endParaRPr lang="en-US" sz="3200"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p:txBody>
          <a:bodyPr>
            <a:normAutofit/>
          </a:bodyPr>
          <a:lstStyle/>
          <a:p>
            <a:r>
              <a:rPr lang="en-US" sz="4800" b="1" dirty="0"/>
              <a:t>EXTREMISM</a:t>
            </a:r>
            <a:endParaRPr lang="en-US" sz="4800"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a:xfrm>
            <a:off x="1295401" y="2556931"/>
            <a:ext cx="9601196" cy="3617365"/>
          </a:xfrm>
        </p:spPr>
        <p:txBody>
          <a:bodyPr>
            <a:normAutofit/>
          </a:bodyPr>
          <a:lstStyle/>
          <a:p>
            <a:r>
              <a:rPr lang="en-US" sz="3200" b="1" dirty="0"/>
              <a:t>TTP's goal</a:t>
            </a:r>
            <a:r>
              <a:rPr lang="en-US" sz="3200" dirty="0"/>
              <a:t>: Enforce strict Sharia law, overthrow government, attack religious minorities (especially Shias), and recruit children for suicide attacks</a:t>
            </a:r>
          </a:p>
          <a:p>
            <a:r>
              <a:rPr lang="en-US" sz="3200" b="1" dirty="0"/>
              <a:t>Who joins</a:t>
            </a:r>
            <a:r>
              <a:rPr lang="en-US" sz="3200" dirty="0"/>
              <a:t>: Poor uneducated youth for money, some educated youth online, and even women through women-only madrasas</a:t>
            </a:r>
          </a:p>
          <a:p>
            <a:pPr marL="0" indent="0">
              <a:buNone/>
            </a:pPr>
            <a:endParaRPr lang="en-US" sz="3200" b="1" u="sng" dirty="0"/>
          </a:p>
          <a:p>
            <a:pPr marL="0" indent="0" algn="ctr">
              <a:buNone/>
            </a:pPr>
            <a:endParaRPr lang="en-US" dirty="0"/>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FD4DA-2D6C-C956-AFB1-5CECB8E48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8D7A03-2FEF-BC97-8C24-F4C1342F894A}"/>
              </a:ext>
            </a:extLst>
          </p:cNvPr>
          <p:cNvSpPr>
            <a:spLocks noGrp="1"/>
          </p:cNvSpPr>
          <p:nvPr>
            <p:ph type="title"/>
          </p:nvPr>
        </p:nvSpPr>
        <p:spPr/>
        <p:txBody>
          <a:bodyPr>
            <a:normAutofit/>
          </a:bodyPr>
          <a:lstStyle/>
          <a:p>
            <a:r>
              <a:rPr lang="en-US" b="1" dirty="0"/>
              <a:t>REGIONAL CONFLICTS</a:t>
            </a:r>
          </a:p>
        </p:txBody>
      </p:sp>
      <p:sp>
        <p:nvSpPr>
          <p:cNvPr id="3" name="Content Placeholder 2">
            <a:extLst>
              <a:ext uri="{FF2B5EF4-FFF2-40B4-BE49-F238E27FC236}">
                <a16:creationId xmlns:a16="http://schemas.microsoft.com/office/drawing/2014/main" id="{CD8C1BE3-4C3A-E275-9BA6-11B8695AE69E}"/>
              </a:ext>
            </a:extLst>
          </p:cNvPr>
          <p:cNvSpPr>
            <a:spLocks noGrp="1"/>
          </p:cNvSpPr>
          <p:nvPr>
            <p:ph idx="1"/>
          </p:nvPr>
        </p:nvSpPr>
        <p:spPr>
          <a:xfrm>
            <a:off x="1295401" y="2556931"/>
            <a:ext cx="9601196" cy="3617365"/>
          </a:xfrm>
        </p:spPr>
        <p:txBody>
          <a:bodyPr>
            <a:normAutofit lnSpcReduction="10000"/>
          </a:bodyPr>
          <a:lstStyle/>
          <a:p>
            <a:br>
              <a:rPr lang="en-US" dirty="0"/>
            </a:br>
            <a:r>
              <a:rPr lang="en-US" sz="2800" dirty="0"/>
              <a:t>Afghanistan–Pakistan: Cross‑border militancy and the 2026 clashes after Pakistani strikes; TTP and other militants operate from Afghan territory, causing frequent attacks and border skirmishes.</a:t>
            </a:r>
          </a:p>
          <a:p>
            <a:r>
              <a:rPr lang="en-US" sz="2800" dirty="0"/>
              <a:t>India–Pakistan (Kashmir): Longstanding rivalry with periodic ceasefire violations, Kashmir insurgency, and conventional/nuclear deterrence that shapes military posture.</a:t>
            </a:r>
            <a:endParaRPr lang="en-US" sz="2800" b="1" u="sng" dirty="0"/>
          </a:p>
          <a:p>
            <a:pPr marL="0" indent="0" algn="ctr">
              <a:buNone/>
            </a:pPr>
            <a:endParaRPr lang="en-US" dirty="0"/>
          </a:p>
        </p:txBody>
      </p:sp>
      <p:pic>
        <p:nvPicPr>
          <p:cNvPr id="4" name="Picture 3">
            <a:extLst>
              <a:ext uri="{FF2B5EF4-FFF2-40B4-BE49-F238E27FC236}">
                <a16:creationId xmlns:a16="http://schemas.microsoft.com/office/drawing/2014/main" id="{152DB856-930F-8177-98EF-9BC26FA68057}"/>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52086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0BF7-6E13-938B-4F30-435567F1D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4877A-16F4-E438-DAD2-47CC1F80570E}"/>
              </a:ext>
            </a:extLst>
          </p:cNvPr>
          <p:cNvSpPr>
            <a:spLocks noGrp="1"/>
          </p:cNvSpPr>
          <p:nvPr>
            <p:ph type="title"/>
          </p:nvPr>
        </p:nvSpPr>
        <p:spPr/>
        <p:txBody>
          <a:bodyPr>
            <a:normAutofit/>
          </a:bodyPr>
          <a:lstStyle/>
          <a:p>
            <a:r>
              <a:rPr lang="en-US" b="1" dirty="0"/>
              <a:t>REGIONAL CONFLICTS</a:t>
            </a:r>
          </a:p>
        </p:txBody>
      </p:sp>
      <p:sp>
        <p:nvSpPr>
          <p:cNvPr id="3" name="Content Placeholder 2">
            <a:extLst>
              <a:ext uri="{FF2B5EF4-FFF2-40B4-BE49-F238E27FC236}">
                <a16:creationId xmlns:a16="http://schemas.microsoft.com/office/drawing/2014/main" id="{F3EE6013-0979-3286-F6F6-37667654438B}"/>
              </a:ext>
            </a:extLst>
          </p:cNvPr>
          <p:cNvSpPr>
            <a:spLocks noGrp="1"/>
          </p:cNvSpPr>
          <p:nvPr>
            <p:ph idx="1"/>
          </p:nvPr>
        </p:nvSpPr>
        <p:spPr>
          <a:xfrm>
            <a:off x="1295401" y="2556932"/>
            <a:ext cx="9601196" cy="3625754"/>
          </a:xfrm>
        </p:spPr>
        <p:txBody>
          <a:bodyPr>
            <a:normAutofit lnSpcReduction="10000"/>
          </a:bodyPr>
          <a:lstStyle/>
          <a:p>
            <a:r>
              <a:rPr lang="en-US" sz="3200" dirty="0"/>
              <a:t>Balochistan insurgency: Local separatist groups (BLA) attack security forces and CPEC-linked projects, destabilising the southwest and threatening foreign investments.</a:t>
            </a:r>
          </a:p>
          <a:p>
            <a:r>
              <a:rPr lang="en-US" sz="3200" dirty="0"/>
              <a:t>Sectarian violence: Sunni–Shia tensions fuel targeted attacks on religious gatherings and minorities, increasing internal instability.</a:t>
            </a:r>
          </a:p>
          <a:p>
            <a:pPr marL="0" indent="0">
              <a:buNone/>
            </a:pPr>
            <a:endParaRPr lang="en-US" dirty="0"/>
          </a:p>
        </p:txBody>
      </p:sp>
      <p:pic>
        <p:nvPicPr>
          <p:cNvPr id="4" name="Picture 3">
            <a:extLst>
              <a:ext uri="{FF2B5EF4-FFF2-40B4-BE49-F238E27FC236}">
                <a16:creationId xmlns:a16="http://schemas.microsoft.com/office/drawing/2014/main" id="{351EAA96-5B73-6BB4-7B0D-B085C05A07EE}"/>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29483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B4A78-F775-83DE-29D2-77B5FFB0C225}"/>
              </a:ext>
            </a:extLst>
          </p:cNvPr>
          <p:cNvSpPr>
            <a:spLocks noGrp="1"/>
          </p:cNvSpPr>
          <p:nvPr>
            <p:ph type="title"/>
          </p:nvPr>
        </p:nvSpPr>
        <p:spPr/>
        <p:txBody>
          <a:bodyPr>
            <a:noAutofit/>
          </a:bodyPr>
          <a:lstStyle/>
          <a:p>
            <a:r>
              <a:rPr lang="en-US" sz="3200" b="1" dirty="0"/>
              <a:t>ENVIRONMENTAL PROBLEMS AND SUSTAINABLE DEVELOPMENT GOALS (SDGs)</a:t>
            </a:r>
            <a:endParaRPr lang="en-GB" sz="3200" dirty="0"/>
          </a:p>
        </p:txBody>
      </p:sp>
      <p:sp>
        <p:nvSpPr>
          <p:cNvPr id="3" name="Content Placeholder 2">
            <a:extLst>
              <a:ext uri="{FF2B5EF4-FFF2-40B4-BE49-F238E27FC236}">
                <a16:creationId xmlns:a16="http://schemas.microsoft.com/office/drawing/2014/main" id="{35638C51-103B-8328-E704-416812E8EFB6}"/>
              </a:ext>
            </a:extLst>
          </p:cNvPr>
          <p:cNvSpPr>
            <a:spLocks noGrp="1"/>
          </p:cNvSpPr>
          <p:nvPr>
            <p:ph idx="1"/>
          </p:nvPr>
        </p:nvSpPr>
        <p:spPr/>
        <p:txBody>
          <a:bodyPr>
            <a:normAutofit/>
          </a:bodyPr>
          <a:lstStyle/>
          <a:p>
            <a:r>
              <a:rPr lang="en-US" sz="3200" dirty="0"/>
              <a:t>The Sustainable Development Goals (SDGs) were established in September 2015 by all 193 member states of the United Nations (UN). They were officially launched on January 1, 2016, to serve as a universal call to action to end poverty, protect the planet, and ensure global peace and prosperity</a:t>
            </a:r>
            <a:endParaRPr lang="en-GB" sz="3200" dirty="0"/>
          </a:p>
        </p:txBody>
      </p:sp>
      <p:pic>
        <p:nvPicPr>
          <p:cNvPr id="4" name="Picture 3">
            <a:extLst>
              <a:ext uri="{FF2B5EF4-FFF2-40B4-BE49-F238E27FC236}">
                <a16:creationId xmlns:a16="http://schemas.microsoft.com/office/drawing/2014/main" id="{AA3BA955-FC5B-6DF7-3731-E0035362CF6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756095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6D136-5CDC-7B39-9209-6D218959F1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D7E081-2002-560A-18F5-AD3295F83E42}"/>
              </a:ext>
            </a:extLst>
          </p:cNvPr>
          <p:cNvSpPr>
            <a:spLocks noGrp="1"/>
          </p:cNvSpPr>
          <p:nvPr>
            <p:ph type="title"/>
          </p:nvPr>
        </p:nvSpPr>
        <p:spPr/>
        <p:txBody>
          <a:bodyPr>
            <a:noAutofit/>
          </a:bodyPr>
          <a:lstStyle/>
          <a:p>
            <a:r>
              <a:rPr lang="en-US" sz="3200" b="1" dirty="0"/>
              <a:t>ENVIRONMENTAL PROBLEMS AND SUSTAINABLE DEVELOPMENT GOALS (SDGs)</a:t>
            </a:r>
          </a:p>
        </p:txBody>
      </p:sp>
      <p:sp>
        <p:nvSpPr>
          <p:cNvPr id="3" name="Content Placeholder 2">
            <a:extLst>
              <a:ext uri="{FF2B5EF4-FFF2-40B4-BE49-F238E27FC236}">
                <a16:creationId xmlns:a16="http://schemas.microsoft.com/office/drawing/2014/main" id="{C2E6CD5A-A419-E9E0-0230-489074C1320E}"/>
              </a:ext>
            </a:extLst>
          </p:cNvPr>
          <p:cNvSpPr>
            <a:spLocks noGrp="1"/>
          </p:cNvSpPr>
          <p:nvPr>
            <p:ph idx="1"/>
          </p:nvPr>
        </p:nvSpPr>
        <p:spPr/>
        <p:txBody>
          <a:bodyPr>
            <a:normAutofit/>
          </a:bodyPr>
          <a:lstStyle/>
          <a:p>
            <a:r>
              <a:rPr lang="en-US" dirty="0"/>
              <a:t>Major environmental problems: severe air pollution in cities, unsafe drinking water and river contamination, deforestation and land degradation, poor waste management (open dumping and burning), and worsening climate impacts ( floods, heatwaves, glacial melt).</a:t>
            </a:r>
          </a:p>
          <a:p>
            <a:r>
              <a:rPr lang="en-US" dirty="0"/>
              <a:t>Security/economic link: environmental decline raises health costs, reduces agricultural output, and strains the economy—weakening resilience to shocks.</a:t>
            </a:r>
          </a:p>
          <a:p>
            <a:endParaRPr lang="en-US" dirty="0"/>
          </a:p>
        </p:txBody>
      </p:sp>
      <p:pic>
        <p:nvPicPr>
          <p:cNvPr id="4" name="Picture 3">
            <a:extLst>
              <a:ext uri="{FF2B5EF4-FFF2-40B4-BE49-F238E27FC236}">
                <a16:creationId xmlns:a16="http://schemas.microsoft.com/office/drawing/2014/main" id="{1BD69419-57C6-1A49-4765-259A3EE10CAB}"/>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44136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7246-7286-8F56-6F8D-EFF8E1987C79}"/>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0E4BE6A-6300-D9D4-4937-2979CCCA63F0}"/>
              </a:ext>
            </a:extLst>
          </p:cNvPr>
          <p:cNvPicPr>
            <a:picLocks noChangeAspect="1"/>
          </p:cNvPicPr>
          <p:nvPr/>
        </p:nvPicPr>
        <p:blipFill>
          <a:blip r:embed="rId2"/>
          <a:stretch>
            <a:fillRect/>
          </a:stretch>
        </p:blipFill>
        <p:spPr>
          <a:xfrm>
            <a:off x="5448226" y="499202"/>
            <a:ext cx="842838" cy="423994"/>
          </a:xfrm>
          <a:prstGeom prst="rect">
            <a:avLst/>
          </a:prstGeom>
        </p:spPr>
      </p:pic>
      <p:pic>
        <p:nvPicPr>
          <p:cNvPr id="1026" name="Picture 2">
            <a:extLst>
              <a:ext uri="{FF2B5EF4-FFF2-40B4-BE49-F238E27FC236}">
                <a16:creationId xmlns:a16="http://schemas.microsoft.com/office/drawing/2014/main" id="{D5E288BD-BC93-768E-FC81-E6CC0A5A749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2" y="982133"/>
            <a:ext cx="9601196" cy="489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782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fontScale="92500" lnSpcReduction="10000"/>
          </a:bodyPr>
          <a:lstStyle/>
          <a:p>
            <a:r>
              <a:rPr lang="en-US" sz="2000" b="1" u="sng" dirty="0"/>
              <a:t>Instructor: Khalid Makhdoom </a:t>
            </a:r>
          </a:p>
          <a:p>
            <a:r>
              <a:rPr lang="en-US" sz="2000" b="1" u="sng" dirty="0"/>
              <a:t> </a:t>
            </a:r>
          </a:p>
          <a:p>
            <a:r>
              <a:rPr lang="en-US" sz="2000" b="1" u="sng" dirty="0"/>
              <a:t>Course code : PST-321</a:t>
            </a:r>
          </a:p>
          <a:p>
            <a:r>
              <a:rPr lang="en-US" sz="2000" b="1" u="sng" dirty="0"/>
              <a:t> </a:t>
            </a:r>
          </a:p>
          <a:p>
            <a:r>
              <a:rPr lang="en-US" sz="2000" b="1" u="sng" dirty="0"/>
              <a:t>Credit hours : 02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CONTEMPORARY ISSUES</a:t>
            </a:r>
          </a:p>
        </p:txBody>
      </p:sp>
      <p:sp>
        <p:nvSpPr>
          <p:cNvPr id="3" name="Content Placeholder 2"/>
          <p:cNvSpPr>
            <a:spLocks noGrp="1"/>
          </p:cNvSpPr>
          <p:nvPr>
            <p:ph idx="1"/>
          </p:nvPr>
        </p:nvSpPr>
        <p:spPr>
          <a:xfrm>
            <a:off x="1295401" y="2569029"/>
            <a:ext cx="9601196" cy="3648891"/>
          </a:xfrm>
        </p:spPr>
        <p:txBody>
          <a:bodyPr>
            <a:normAutofit/>
          </a:bodyPr>
          <a:lstStyle/>
          <a:p>
            <a:r>
              <a:rPr lang="en-US" sz="3200" dirty="0"/>
              <a:t>Foreign Relations of Pakistan</a:t>
            </a:r>
          </a:p>
          <a:p>
            <a:r>
              <a:rPr lang="en-US" sz="3200" dirty="0"/>
              <a:t>Security Challenges: Terrorism, Extremism and Reginal Conflicts</a:t>
            </a:r>
          </a:p>
          <a:p>
            <a:r>
              <a:rPr lang="en-US" sz="3200" dirty="0"/>
              <a:t>Environmental Problems and </a:t>
            </a:r>
            <a:r>
              <a:rPr lang="en-US" sz="3200"/>
              <a:t>Sustainable Development Goals(</a:t>
            </a:r>
            <a:r>
              <a:rPr lang="en-US" sz="3200" dirty="0"/>
              <a:t>SDGs)</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FOREIGN RELATIONS OF PAKISTAN</a:t>
            </a:r>
            <a:br>
              <a:rPr lang="en-US" dirty="0"/>
            </a:br>
            <a:endParaRPr lang="en-US" b="1" dirty="0"/>
          </a:p>
        </p:txBody>
      </p:sp>
      <p:sp>
        <p:nvSpPr>
          <p:cNvPr id="3" name="Content Placeholder 2"/>
          <p:cNvSpPr>
            <a:spLocks noGrp="1"/>
          </p:cNvSpPr>
          <p:nvPr>
            <p:ph idx="1"/>
          </p:nvPr>
        </p:nvSpPr>
        <p:spPr>
          <a:xfrm>
            <a:off x="1295401" y="2474752"/>
            <a:ext cx="9601196" cy="3775046"/>
          </a:xfrm>
        </p:spPr>
        <p:txBody>
          <a:bodyPr>
            <a:noAutofit/>
          </a:bodyPr>
          <a:lstStyle/>
          <a:p>
            <a:r>
              <a:rPr lang="en-US" sz="3200" dirty="0"/>
              <a:t>Pakistan’s foreign relations are shaped by its security concerns, regional location, and efforts to balance ties with major powers. The strongest relationships are with China and many Muslim-majority countries, while relations with India and Afghanistan are more complicated because of border and political disputes.</a:t>
            </a:r>
            <a:endParaRPr lang="en-US" sz="4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FOREIGN RELATIONS OF PAKISTAN</a:t>
            </a:r>
            <a:br>
              <a:rPr lang="en-US" dirty="0"/>
            </a:br>
            <a:endParaRPr lang="en-US" b="1" dirty="0"/>
          </a:p>
        </p:txBody>
      </p:sp>
      <p:sp>
        <p:nvSpPr>
          <p:cNvPr id="3" name="Content Placeholder 2"/>
          <p:cNvSpPr>
            <a:spLocks noGrp="1"/>
          </p:cNvSpPr>
          <p:nvPr>
            <p:ph idx="1"/>
          </p:nvPr>
        </p:nvSpPr>
        <p:spPr>
          <a:xfrm>
            <a:off x="1295401" y="2556931"/>
            <a:ext cx="9601196" cy="3659311"/>
          </a:xfrm>
        </p:spPr>
        <p:txBody>
          <a:bodyPr>
            <a:normAutofit/>
          </a:bodyPr>
          <a:lstStyle/>
          <a:p>
            <a:pPr marL="0" indent="0" algn="ctr">
              <a:buNone/>
            </a:pPr>
            <a:r>
              <a:rPr lang="en-US" sz="2800" b="1" u="sng" dirty="0"/>
              <a:t>Core foreign policy</a:t>
            </a:r>
          </a:p>
          <a:p>
            <a:r>
              <a:rPr lang="en-US" sz="3200" dirty="0"/>
              <a:t>Pakistan’s stated foreign policy is to build friendly relations with all countries, especially neighboring states and major powers. It also seeks economic cooperation, regional stability, and a stronger role in international affairs.</a:t>
            </a:r>
          </a:p>
          <a:p>
            <a:pPr marL="0" indent="0" algn="ctr">
              <a:buNone/>
            </a:pPr>
            <a:endParaRPr lang="en-US" sz="3200" dirty="0"/>
          </a:p>
          <a:p>
            <a:pPr marL="0" indent="0" algn="ctr">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FOREIGN RELATIONS OF PAKISTAN</a:t>
            </a:r>
          </a:p>
        </p:txBody>
      </p:sp>
      <p:sp>
        <p:nvSpPr>
          <p:cNvPr id="3" name="Content Placeholder 2"/>
          <p:cNvSpPr>
            <a:spLocks noGrp="1"/>
          </p:cNvSpPr>
          <p:nvPr>
            <p:ph idx="1"/>
          </p:nvPr>
        </p:nvSpPr>
        <p:spPr>
          <a:xfrm>
            <a:off x="1295402" y="2344935"/>
            <a:ext cx="9601196" cy="3626154"/>
          </a:xfrm>
        </p:spPr>
        <p:txBody>
          <a:bodyPr>
            <a:noAutofit/>
          </a:bodyPr>
          <a:lstStyle/>
          <a:p>
            <a:r>
              <a:rPr lang="en-US" b="1" dirty="0"/>
              <a:t>China</a:t>
            </a:r>
            <a:r>
              <a:rPr lang="en-US" dirty="0"/>
              <a:t>: Pakistan's closest "all-weather" strategic ally with $60B+ CPEC investments driving infrastructure and energy, plus deep military cooperation and mutual diplomatic backing.</a:t>
            </a:r>
            <a:br>
              <a:rPr lang="en-US" dirty="0"/>
            </a:br>
            <a:r>
              <a:rPr lang="en-US" dirty="0"/>
              <a:t>China-Pakistan ties remain immune to external pressures, with ongoing F-35 fighter co-production and trade exceeding $25B annually.</a:t>
            </a:r>
          </a:p>
          <a:p>
            <a:r>
              <a:rPr lang="en-US" b="1" dirty="0"/>
              <a:t>United States</a:t>
            </a:r>
            <a:r>
              <a:rPr lang="en-US" dirty="0"/>
              <a:t>: Transactional relationship focused on counterterrorism and defense aid, but strained by post-Afghanistan withdrawal tensions, aid suspensions, and America's pro-India tilt.</a:t>
            </a:r>
            <a:br>
              <a:rPr lang="en-US" dirty="0"/>
            </a:br>
            <a:r>
              <a:rPr lang="en-US" dirty="0"/>
              <a:t>Recent relations described as "new low normal" with limited cooperation despite Pakistan's strategic value and growing economic concerns.</a:t>
            </a:r>
          </a:p>
          <a:p>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99BC4-4A0E-6A3B-3BD8-43C0F1E7C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97472-EE86-EB39-A734-538BF8001618}"/>
              </a:ext>
            </a:extLst>
          </p:cNvPr>
          <p:cNvSpPr>
            <a:spLocks noGrp="1"/>
          </p:cNvSpPr>
          <p:nvPr>
            <p:ph type="title"/>
          </p:nvPr>
        </p:nvSpPr>
        <p:spPr/>
        <p:txBody>
          <a:bodyPr>
            <a:normAutofit fontScale="90000"/>
          </a:bodyPr>
          <a:lstStyle/>
          <a:p>
            <a:r>
              <a:rPr lang="en-US" b="1" dirty="0"/>
              <a:t>FOREIGN RELATIONS OF PAKISTAN</a:t>
            </a:r>
          </a:p>
        </p:txBody>
      </p:sp>
      <p:sp>
        <p:nvSpPr>
          <p:cNvPr id="3" name="Content Placeholder 2">
            <a:extLst>
              <a:ext uri="{FF2B5EF4-FFF2-40B4-BE49-F238E27FC236}">
                <a16:creationId xmlns:a16="http://schemas.microsoft.com/office/drawing/2014/main" id="{939DDAA4-70D3-C393-1A68-29D150312659}"/>
              </a:ext>
            </a:extLst>
          </p:cNvPr>
          <p:cNvSpPr>
            <a:spLocks noGrp="1"/>
          </p:cNvSpPr>
          <p:nvPr>
            <p:ph idx="1"/>
          </p:nvPr>
        </p:nvSpPr>
        <p:spPr>
          <a:xfrm>
            <a:off x="1379291" y="2556932"/>
            <a:ext cx="9601196" cy="3626154"/>
          </a:xfrm>
        </p:spPr>
        <p:txBody>
          <a:bodyPr>
            <a:noAutofit/>
          </a:bodyPr>
          <a:lstStyle/>
          <a:p>
            <a:r>
              <a:rPr lang="en-US" sz="2600" b="1" dirty="0"/>
              <a:t>Russia</a:t>
            </a:r>
            <a:r>
              <a:rPr lang="en-US" sz="2600" dirty="0"/>
              <a:t>: Warming partnership since the 2010s in trade, energy (Pakistan Stream gas pipeline), defense, and SCO membership, with April 2025 talks advancing long-term strategic ties.</a:t>
            </a:r>
            <a:br>
              <a:rPr lang="en-US" sz="2600" dirty="0"/>
            </a:br>
            <a:r>
              <a:rPr lang="en-US" sz="2600" dirty="0"/>
              <a:t>Relations counter U.S. pressures and align with Pakistan's multipolar foreign policy, including wheat/oil deals and military exercises.</a:t>
            </a:r>
          </a:p>
          <a:p>
            <a:r>
              <a:rPr lang="en-US" sz="2600" b="1" dirty="0"/>
              <a:t>Turkey</a:t>
            </a:r>
            <a:r>
              <a:rPr lang="en-US" sz="2600" dirty="0"/>
              <a:t>: Fraternal strategic bonds via High-Level Strategic Cooperation Council (latest April 2026), defense co-production (drones, warships), and robust people-to-people/economic links.</a:t>
            </a:r>
          </a:p>
          <a:p>
            <a:endParaRPr lang="en-US" sz="2800" b="1" u="sng" dirty="0"/>
          </a:p>
        </p:txBody>
      </p:sp>
      <p:pic>
        <p:nvPicPr>
          <p:cNvPr id="4" name="Picture 3">
            <a:extLst>
              <a:ext uri="{FF2B5EF4-FFF2-40B4-BE49-F238E27FC236}">
                <a16:creationId xmlns:a16="http://schemas.microsoft.com/office/drawing/2014/main" id="{CDC7A898-3D59-7D14-F460-3F738E59938F}"/>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09559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SECURITY CHALLENGES</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2" y="2473041"/>
            <a:ext cx="9601196" cy="3669697"/>
          </a:xfrm>
        </p:spPr>
        <p:txBody>
          <a:bodyPr>
            <a:normAutofit/>
          </a:bodyPr>
          <a:lstStyle/>
          <a:p>
            <a:r>
              <a:rPr lang="en-US" sz="4400" dirty="0"/>
              <a:t>Terrorism</a:t>
            </a:r>
          </a:p>
          <a:p>
            <a:r>
              <a:rPr lang="en-US" sz="4400" dirty="0"/>
              <a:t>Extremism</a:t>
            </a:r>
          </a:p>
          <a:p>
            <a:r>
              <a:rPr lang="en-US" sz="4400" dirty="0"/>
              <a:t>Regional conflicts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235</TotalTime>
  <Words>846</Words>
  <Application>Microsoft Office PowerPoint</Application>
  <PresentationFormat>Widescreen</PresentationFormat>
  <Paragraphs>59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Book Antiqua</vt:lpstr>
      <vt:lpstr>Garamond</vt:lpstr>
      <vt:lpstr>Organic</vt:lpstr>
      <vt:lpstr>بسم اللہ الرحمٰن الرحیم</vt:lpstr>
      <vt:lpstr>PowerPoint Presentation</vt:lpstr>
      <vt:lpstr>PAKISTAN STUDIES </vt:lpstr>
      <vt:lpstr>CONTEMPORARY ISSUES</vt:lpstr>
      <vt:lpstr> FOREIGN RELATIONS OF PAKISTAN </vt:lpstr>
      <vt:lpstr> FOREIGN RELATIONS OF PAKISTAN </vt:lpstr>
      <vt:lpstr>FOREIGN RELATIONS OF PAKISTAN</vt:lpstr>
      <vt:lpstr>FOREIGN RELATIONS OF PAKISTAN</vt:lpstr>
      <vt:lpstr>SECURITY CHALLENGES</vt:lpstr>
      <vt:lpstr>TERRORISM</vt:lpstr>
      <vt:lpstr>TERRORISM</vt:lpstr>
      <vt:lpstr>EXTREMISM</vt:lpstr>
      <vt:lpstr>EXTREMISM</vt:lpstr>
      <vt:lpstr>REGIONAL CONFLICTS</vt:lpstr>
      <vt:lpstr>REGIONAL CONFLICTS</vt:lpstr>
      <vt:lpstr>ENVIRONMENTAL PROBLEMS AND SUSTAINABLE DEVELOPMENT GOALS (SDGs)</vt:lpstr>
      <vt:lpstr>ENVIRONMENTAL PROBLEMS AND SUSTAINABLE DEVELOPMENT GOALS (SDGs)</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18</cp:revision>
  <dcterms:created xsi:type="dcterms:W3CDTF">2025-11-19T16:25:00Z</dcterms:created>
  <dcterms:modified xsi:type="dcterms:W3CDTF">2026-06-07T06:50:59Z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