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A031-1110-34EA-1760-15E2D8171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General function of </a:t>
            </a:r>
            <a:r>
              <a:rPr lang="en-US" sz="4400" b="1" dirty="0"/>
              <a:t>gastrointestinal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932B7-D4F0-95A1-2F45-71FA1E6877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DPT</a:t>
            </a:r>
          </a:p>
          <a:p>
            <a:r>
              <a:rPr lang="en-US" dirty="0"/>
              <a:t>Awais hamza</a:t>
            </a:r>
          </a:p>
        </p:txBody>
      </p:sp>
    </p:spTree>
    <p:extLst>
      <p:ext uri="{BB962C8B-B14F-4D97-AF65-F5344CB8AC3E}">
        <p14:creationId xmlns:p14="http://schemas.microsoft.com/office/powerpoint/2010/main" val="213790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47E1-DD17-F6D8-9E3D-19F8D1C3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Mucus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CBAB-5620-AF3C-058A-816D64E3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Epithelial Lining</a:t>
            </a:r>
          </a:p>
          <a:p>
            <a:r>
              <a:rPr lang="en-US" dirty="0"/>
              <a:t>In contact with the contents of the GI tract. </a:t>
            </a:r>
          </a:p>
          <a:p>
            <a:r>
              <a:rPr lang="en-US" dirty="0"/>
              <a:t>Type of epithelial cells varies in different regions. </a:t>
            </a:r>
          </a:p>
          <a:p>
            <a:r>
              <a:rPr lang="en-US" b="1" dirty="0"/>
              <a:t>Stratified Squamous Epithelium</a:t>
            </a:r>
          </a:p>
          <a:p>
            <a:r>
              <a:rPr lang="en-US" dirty="0"/>
              <a:t>Present in:</a:t>
            </a:r>
          </a:p>
          <a:p>
            <a:r>
              <a:rPr lang="en-US" dirty="0"/>
              <a:t>Mouth, Tongue, Pharynx and Esophagus </a:t>
            </a:r>
          </a:p>
          <a:p>
            <a:r>
              <a:rPr lang="en-US" b="1" dirty="0"/>
              <a:t>Columnar Epithelium</a:t>
            </a:r>
          </a:p>
          <a:p>
            <a:r>
              <a:rPr lang="en-US" dirty="0"/>
              <a:t>Present in:</a:t>
            </a:r>
          </a:p>
          <a:p>
            <a:r>
              <a:rPr lang="en-US" dirty="0"/>
              <a:t>Stomach, Small intestine and Large intestine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4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A80E0-D160-DB5F-010F-40B5A911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Lamina Propria and Muscularis Mucosa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F786A-F877-6C43-06E6-7D469BFE2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Lamina Propria</a:t>
            </a:r>
          </a:p>
          <a:p>
            <a:r>
              <a:rPr lang="en-US" dirty="0"/>
              <a:t>Formed by connective tissue containing:</a:t>
            </a:r>
          </a:p>
          <a:p>
            <a:r>
              <a:rPr lang="en-US" dirty="0"/>
              <a:t>Fibroblasts, Macrophages, Lymphocytes and Eosinophils </a:t>
            </a:r>
          </a:p>
          <a:p>
            <a:r>
              <a:rPr lang="en-US" b="1" dirty="0"/>
              <a:t>Muscularis Mucosa</a:t>
            </a:r>
          </a:p>
          <a:p>
            <a:r>
              <a:rPr lang="en-US" dirty="0"/>
              <a:t>Thin layer of smooth muscle fibers </a:t>
            </a:r>
          </a:p>
          <a:p>
            <a:r>
              <a:rPr lang="en-US" dirty="0"/>
              <a:t>Absent in: </a:t>
            </a:r>
          </a:p>
          <a:p>
            <a:pPr lvl="1"/>
            <a:r>
              <a:rPr lang="en-US" dirty="0"/>
              <a:t>Mouth </a:t>
            </a:r>
          </a:p>
          <a:p>
            <a:pPr lvl="1"/>
            <a:r>
              <a:rPr lang="en-US" dirty="0"/>
              <a:t>Pharynx </a:t>
            </a:r>
          </a:p>
          <a:p>
            <a:r>
              <a:rPr lang="en-US" dirty="0"/>
              <a:t>Present from the </a:t>
            </a:r>
            <a:r>
              <a:rPr lang="en-US" b="1" dirty="0"/>
              <a:t>esophagus onwards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1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5B80-1DBB-F5AB-8AF0-8F077D88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Submucus</a:t>
            </a:r>
            <a:r>
              <a:rPr lang="en-US" dirty="0"/>
              <a:t>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237A8-017D-1123-3273-55BEC666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Present in all parts of the GI tract except:</a:t>
            </a:r>
          </a:p>
          <a:p>
            <a:r>
              <a:rPr lang="en-US" dirty="0"/>
              <a:t>Mouth </a:t>
            </a:r>
          </a:p>
          <a:p>
            <a:r>
              <a:rPr lang="en-US" dirty="0"/>
              <a:t>Pharynx </a:t>
            </a:r>
          </a:p>
          <a:p>
            <a:r>
              <a:rPr lang="en-US" b="1" dirty="0"/>
              <a:t>Contains</a:t>
            </a:r>
          </a:p>
          <a:p>
            <a:r>
              <a:rPr lang="en-US" dirty="0"/>
              <a:t>Loose collagen fibers, Elastic fibers </a:t>
            </a:r>
          </a:p>
          <a:p>
            <a:r>
              <a:rPr lang="en-US" dirty="0"/>
              <a:t>Reticular fibers </a:t>
            </a:r>
          </a:p>
          <a:p>
            <a:r>
              <a:rPr lang="en-US" dirty="0"/>
              <a:t>Few connective tissue cells </a:t>
            </a:r>
          </a:p>
          <a:p>
            <a:r>
              <a:rPr lang="en-US" b="1" dirty="0"/>
              <a:t>Also Contains</a:t>
            </a:r>
          </a:p>
          <a:p>
            <a:r>
              <a:rPr lang="en-US" dirty="0"/>
              <a:t>Blood vessels, Lymphatic vessels </a:t>
            </a:r>
            <a:r>
              <a:rPr lang="en-US" dirty="0" err="1"/>
              <a:t>andNerve</a:t>
            </a:r>
            <a:r>
              <a:rPr lang="en-US" dirty="0"/>
              <a:t> plexus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3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E1643-883D-40C0-B4FA-613A2D6B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Muscular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1030-0CEE-DB94-F6F3-08A4ECA4A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Distribution of Muscle Fibers</a:t>
            </a:r>
          </a:p>
          <a:p>
            <a:r>
              <a:rPr lang="en-US" b="1" dirty="0"/>
              <a:t>Skeletal Muscle</a:t>
            </a:r>
          </a:p>
          <a:p>
            <a:r>
              <a:rPr lang="en-US" dirty="0"/>
              <a:t>Present in:</a:t>
            </a:r>
          </a:p>
          <a:p>
            <a:r>
              <a:rPr lang="en-US" dirty="0"/>
              <a:t>Lips, Cheeks and Pharynx </a:t>
            </a:r>
          </a:p>
          <a:p>
            <a:r>
              <a:rPr lang="en-US" b="1" dirty="0"/>
              <a:t>Both Skeletal and Smooth Muscle</a:t>
            </a:r>
          </a:p>
          <a:p>
            <a:r>
              <a:rPr lang="en-US" dirty="0"/>
              <a:t>Esophagus </a:t>
            </a:r>
          </a:p>
          <a:p>
            <a:r>
              <a:rPr lang="en-US" b="1" dirty="0"/>
              <a:t>Smooth Muscle</a:t>
            </a:r>
          </a:p>
          <a:p>
            <a:r>
              <a:rPr lang="en-US" dirty="0"/>
              <a:t>Present in:</a:t>
            </a:r>
          </a:p>
          <a:p>
            <a:r>
              <a:rPr lang="en-US" dirty="0"/>
              <a:t>Stomach and Intestines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20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95A03-C877-DAB5-539D-38400262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Arrangement of Smooth Muscle Fibers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98F9F-1F21-A1FF-D493-EAD74998D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Stomach</a:t>
            </a:r>
          </a:p>
          <a:p>
            <a:r>
              <a:rPr lang="en-US" dirty="0"/>
              <a:t>Three muscle layers, Inner oblique layer </a:t>
            </a:r>
          </a:p>
          <a:p>
            <a:r>
              <a:rPr lang="en-US" dirty="0"/>
              <a:t>Middle circular layer  and Outer longitudinal layer </a:t>
            </a:r>
          </a:p>
          <a:p>
            <a:r>
              <a:rPr lang="en-US" b="1" dirty="0"/>
              <a:t>Intestine</a:t>
            </a:r>
          </a:p>
          <a:p>
            <a:r>
              <a:rPr lang="en-US" dirty="0"/>
              <a:t>Two muscle layers, Inner circular layer  and Outer longitudinal layer </a:t>
            </a:r>
          </a:p>
          <a:p>
            <a:r>
              <a:rPr lang="en-US" b="1" dirty="0"/>
              <a:t>Additional Features</a:t>
            </a:r>
          </a:p>
          <a:p>
            <a:r>
              <a:rPr lang="en-US" dirty="0"/>
              <a:t>Auerbach nerve plexus lies between circular and longitudinal muscle layers. </a:t>
            </a:r>
          </a:p>
          <a:p>
            <a:r>
              <a:rPr lang="en-US" dirty="0"/>
              <a:t>Internal anal sphincter consists of smooth muscle. </a:t>
            </a:r>
          </a:p>
          <a:p>
            <a:r>
              <a:rPr lang="en-US" dirty="0"/>
              <a:t>External anal sphincter consists of skeletal muscle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1A4C-B05C-1393-AD71-28CCD904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Serous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2204A-4B60-548B-15D5-39DF661EC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Serous Layer (Serosa)</a:t>
            </a:r>
          </a:p>
          <a:p>
            <a:r>
              <a:rPr lang="en-US" dirty="0"/>
              <a:t>Outermost layer </a:t>
            </a:r>
          </a:p>
          <a:p>
            <a:r>
              <a:rPr lang="en-US" dirty="0"/>
              <a:t>Formed by: Connective tissue and </a:t>
            </a:r>
            <a:r>
              <a:rPr lang="en-US" dirty="0" err="1"/>
              <a:t>Mesoepithelial</a:t>
            </a:r>
            <a:r>
              <a:rPr lang="en-US" dirty="0"/>
              <a:t> cells </a:t>
            </a:r>
          </a:p>
          <a:p>
            <a:r>
              <a:rPr lang="en-US" dirty="0"/>
              <a:t>Covers: </a:t>
            </a:r>
          </a:p>
          <a:p>
            <a:r>
              <a:rPr lang="en-US" dirty="0"/>
              <a:t>Stomach, Small intestine and Large intestine</a:t>
            </a:r>
          </a:p>
          <a:p>
            <a:r>
              <a:rPr lang="en-US" b="1" dirty="0"/>
              <a:t>Fibrous Layer (Fibrosa)</a:t>
            </a:r>
          </a:p>
          <a:p>
            <a:r>
              <a:rPr lang="en-US" dirty="0"/>
              <a:t>Formed by connective tissue </a:t>
            </a:r>
          </a:p>
          <a:p>
            <a:r>
              <a:rPr lang="en-US" dirty="0"/>
              <a:t>Covers: </a:t>
            </a:r>
          </a:p>
          <a:p>
            <a:pPr lvl="1"/>
            <a:r>
              <a:rPr lang="en-US" dirty="0"/>
              <a:t>Pharynx </a:t>
            </a:r>
          </a:p>
          <a:p>
            <a:pPr lvl="1"/>
            <a:r>
              <a:rPr lang="en-US" dirty="0"/>
              <a:t>Esophagus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5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CE7C-05CC-AF09-C8ED-B8B60CDD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Nerve Supply of the Gastrointestinal 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13916-BBB3-D007-5902-C329FAAD4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he GI tract receives two types of nerve supply:</a:t>
            </a:r>
          </a:p>
          <a:p>
            <a:r>
              <a:rPr lang="en-US" dirty="0"/>
              <a:t>Intrinsic nerve supply and Extrinsic nerve supply </a:t>
            </a:r>
          </a:p>
          <a:p>
            <a:r>
              <a:rPr lang="en-US" b="1" dirty="0"/>
              <a:t>Intrinsic Nerve Supply</a:t>
            </a:r>
          </a:p>
          <a:p>
            <a:r>
              <a:rPr lang="en-US" dirty="0"/>
              <a:t>Also called the </a:t>
            </a:r>
            <a:r>
              <a:rPr lang="en-US" b="1" dirty="0"/>
              <a:t>Enteric Nervous System</a:t>
            </a:r>
            <a:r>
              <a:rPr lang="en-US" dirty="0"/>
              <a:t>.</a:t>
            </a:r>
          </a:p>
          <a:p>
            <a:r>
              <a:rPr lang="en-US" dirty="0"/>
              <a:t>Controls all secretions and movements of the GI tract. </a:t>
            </a:r>
          </a:p>
          <a:p>
            <a:r>
              <a:rPr lang="en-US" dirty="0"/>
              <a:t>Extends from the esophagus to the anus. </a:t>
            </a:r>
          </a:p>
          <a:p>
            <a:r>
              <a:rPr lang="en-US" dirty="0"/>
              <a:t>Contains: </a:t>
            </a:r>
          </a:p>
          <a:p>
            <a:pPr lvl="1"/>
            <a:r>
              <a:rPr lang="en-US" dirty="0"/>
              <a:t>Auerbach plexus </a:t>
            </a:r>
          </a:p>
          <a:p>
            <a:pPr lvl="1"/>
            <a:r>
              <a:rPr lang="en-US" dirty="0"/>
              <a:t>Meissner plexus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24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1BDF-4072-2A48-5C91-35521960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Auerbach Plexus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A3CB-D42F-78E8-C647-34C906B74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Between:</a:t>
            </a:r>
          </a:p>
          <a:p>
            <a:r>
              <a:rPr lang="en-US" dirty="0"/>
              <a:t>Inner circular muscle layer and Outer longitudinal muscle layer 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Regulates movements of the GI tract.</a:t>
            </a:r>
          </a:p>
          <a:p>
            <a:r>
              <a:rPr lang="en-US" b="1" dirty="0"/>
              <a:t>Excitatory Neurotransmitters</a:t>
            </a:r>
          </a:p>
          <a:p>
            <a:r>
              <a:rPr lang="en-US" dirty="0"/>
              <a:t>Acetylcholine, Serotonin and Substance P </a:t>
            </a:r>
          </a:p>
          <a:p>
            <a:r>
              <a:rPr lang="en-US" b="1" dirty="0"/>
              <a:t>Inhibitory Neurotransmitters</a:t>
            </a:r>
          </a:p>
          <a:p>
            <a:r>
              <a:rPr lang="en-US" dirty="0"/>
              <a:t>Vasoactive intestinal polypeptide (VIP), Neurotensin and Enkephalin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6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6F2F-365A-B3C6-9FFE-A69D6DA9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Meissner Plexus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9E291-EC90-5FB5-14E4-E925F68C8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Location</a:t>
            </a:r>
          </a:p>
          <a:p>
            <a:r>
              <a:rPr lang="en-US" dirty="0"/>
              <a:t>Between:</a:t>
            </a:r>
          </a:p>
          <a:p>
            <a:r>
              <a:rPr lang="en-US" dirty="0"/>
              <a:t>Muscular layer </a:t>
            </a:r>
          </a:p>
          <a:p>
            <a:r>
              <a:rPr lang="en-US" dirty="0"/>
              <a:t>Submucosal layer 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Regulates secretory functions of the GI tract. </a:t>
            </a:r>
          </a:p>
          <a:p>
            <a:r>
              <a:rPr lang="en-US" dirty="0"/>
              <a:t>Causes constriction of blood vessels of the GI tract.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983BF-A3BD-8954-8DD0-7780D957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Nerve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4B276-C54E-4AD8-8633-54350D1DD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Origin</a:t>
            </a:r>
          </a:p>
          <a:p>
            <a:r>
              <a:rPr lang="en-US" dirty="0"/>
              <a:t>Controlled by the autonomic nervous system.</a:t>
            </a:r>
          </a:p>
          <a:p>
            <a:r>
              <a:rPr lang="en-US" dirty="0"/>
              <a:t>Includes:</a:t>
            </a:r>
          </a:p>
          <a:p>
            <a:r>
              <a:rPr lang="en-US" dirty="0"/>
              <a:t>Sympathetic division </a:t>
            </a:r>
          </a:p>
          <a:p>
            <a:r>
              <a:rPr lang="en-US" dirty="0"/>
              <a:t>Parasympathetic division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0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5826-D77D-E3D4-A558-AB040593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Digestive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A6727-4652-D84F-B5D9-684D02C63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Digestion is the process by which food is broken down into </a:t>
            </a:r>
            <a:r>
              <a:rPr lang="en-US" b="1" dirty="0"/>
              <a:t>simple chemical substances</a:t>
            </a:r>
            <a:r>
              <a:rPr lang="en-US" dirty="0"/>
              <a:t>. </a:t>
            </a:r>
          </a:p>
          <a:p>
            <a:r>
              <a:rPr lang="en-US" dirty="0"/>
              <a:t>These simple substances can be </a:t>
            </a:r>
            <a:r>
              <a:rPr lang="en-US" b="1" dirty="0"/>
              <a:t>absorbed</a:t>
            </a:r>
            <a:r>
              <a:rPr lang="en-US" dirty="0"/>
              <a:t> and </a:t>
            </a:r>
            <a:r>
              <a:rPr lang="en-US" b="1" dirty="0"/>
              <a:t>used as nutrients</a:t>
            </a:r>
            <a:r>
              <a:rPr lang="en-US" dirty="0"/>
              <a:t> by the body. </a:t>
            </a:r>
          </a:p>
          <a:p>
            <a:r>
              <a:rPr lang="en-US" dirty="0"/>
              <a:t>Most substances in the diet </a:t>
            </a:r>
            <a:r>
              <a:rPr lang="en-US" b="1" dirty="0"/>
              <a:t>cannot be utilized in their original form</a:t>
            </a:r>
            <a:r>
              <a:rPr lang="en-US" dirty="0"/>
              <a:t>. </a:t>
            </a:r>
          </a:p>
          <a:p>
            <a:r>
              <a:rPr lang="en-US" dirty="0"/>
              <a:t>They must be broken into </a:t>
            </a:r>
            <a:r>
              <a:rPr lang="en-US" b="1" dirty="0"/>
              <a:t>smaller particles</a:t>
            </a:r>
            <a:r>
              <a:rPr lang="en-US" dirty="0"/>
              <a:t> before absorption into the blood. </a:t>
            </a:r>
          </a:p>
          <a:p>
            <a:r>
              <a:rPr lang="en-US" dirty="0"/>
              <a:t>The absorbed nutrients are then </a:t>
            </a:r>
            <a:r>
              <a:rPr lang="en-US" b="1" dirty="0"/>
              <a:t>distributed to different parts of the body</a:t>
            </a:r>
            <a:r>
              <a:rPr lang="en-US" dirty="0"/>
              <a:t> for utilization. </a:t>
            </a:r>
          </a:p>
          <a:p>
            <a:r>
              <a:rPr lang="en-US" b="1" dirty="0"/>
              <a:t>Role of the Digestive System</a:t>
            </a:r>
          </a:p>
          <a:p>
            <a:r>
              <a:rPr lang="en-US" dirty="0"/>
              <a:t>Responsible for digestion of food, absorption of nutrients. </a:t>
            </a:r>
          </a:p>
          <a:p>
            <a:r>
              <a:rPr lang="en-US" dirty="0"/>
              <a:t>Enables distribution of nutrients throughout the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3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C2EE-9868-687D-ECC2-2125B173F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Sympathetic Nerve Fibers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91584-D048-DAA3-45D0-61A8111DF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Origin</a:t>
            </a:r>
          </a:p>
          <a:p>
            <a:r>
              <a:rPr lang="en-US" dirty="0"/>
              <a:t>Preganglionic fibers arise from:</a:t>
            </a:r>
          </a:p>
          <a:p>
            <a:r>
              <a:rPr lang="en-US" dirty="0"/>
              <a:t>Lateral horns of spinal cord </a:t>
            </a:r>
          </a:p>
          <a:p>
            <a:r>
              <a:rPr lang="en-US" b="1" dirty="0"/>
              <a:t>T5–L2 segments</a:t>
            </a:r>
            <a:r>
              <a:rPr lang="en-US" dirty="0"/>
              <a:t> </a:t>
            </a:r>
          </a:p>
          <a:p>
            <a:r>
              <a:rPr lang="en-US" dirty="0"/>
              <a:t>Terminate in:</a:t>
            </a:r>
          </a:p>
          <a:p>
            <a:r>
              <a:rPr lang="en-US" dirty="0"/>
              <a:t>Celiac ganglia </a:t>
            </a:r>
          </a:p>
          <a:p>
            <a:r>
              <a:rPr lang="en-US" dirty="0"/>
              <a:t>Mesenteric ganglia 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Inhibit movements of the GI tract, Decrease secretions and Cause constriction of sphincters </a:t>
            </a:r>
          </a:p>
          <a:p>
            <a:r>
              <a:rPr lang="en-US" b="1" dirty="0"/>
              <a:t>Neurotransmitter : </a:t>
            </a:r>
            <a:r>
              <a:rPr lang="en-US" dirty="0"/>
              <a:t>Noradrenaline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3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3AA0-DEFC-DE84-177A-F50065D3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Parasympathetic Nerve Fibers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7C0F-2B53-F52F-8289-A89D6FC0B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Supply</a:t>
            </a:r>
          </a:p>
          <a:p>
            <a:r>
              <a:rPr lang="en-US" dirty="0"/>
              <a:t>Mouth and salivary glands → Facial and glossopharyngeal nerves </a:t>
            </a:r>
          </a:p>
          <a:p>
            <a:r>
              <a:rPr lang="en-US" dirty="0"/>
              <a:t>Esophagus, stomach, small intestine, upper large intestine → </a:t>
            </a:r>
            <a:r>
              <a:rPr lang="en-US" dirty="0" err="1"/>
              <a:t>Vagus</a:t>
            </a:r>
            <a:r>
              <a:rPr lang="en-US" dirty="0"/>
              <a:t> nerve </a:t>
            </a:r>
          </a:p>
          <a:p>
            <a:r>
              <a:rPr lang="en-US" dirty="0"/>
              <a:t>Lower large intestine → Pelvic nerve (S2–S4) 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Accelerate movements of the GI tract </a:t>
            </a:r>
          </a:p>
          <a:p>
            <a:r>
              <a:rPr lang="en-US" dirty="0"/>
              <a:t>Increase secretions </a:t>
            </a:r>
          </a:p>
          <a:p>
            <a:r>
              <a:rPr lang="en-US" b="1" dirty="0"/>
              <a:t>Neurotransmitter</a:t>
            </a:r>
          </a:p>
          <a:p>
            <a:r>
              <a:rPr lang="en-US" dirty="0"/>
              <a:t>Acetylcholine (</a:t>
            </a:r>
            <a:r>
              <a:rPr lang="en-US" dirty="0" err="1"/>
              <a:t>ACh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2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CB41-2626-5285-3CAA-9E1E3A6A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Digestive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97BD8-6A7E-AD64-DB51-E09AE432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2500" b="1" dirty="0"/>
          </a:p>
          <a:p>
            <a:r>
              <a:rPr lang="en-US" dirty="0"/>
              <a:t>The digestive process is accomplished by:</a:t>
            </a:r>
          </a:p>
          <a:p>
            <a:r>
              <a:rPr lang="en-US" b="1" dirty="0"/>
              <a:t>Mechanical breakdown</a:t>
            </a:r>
            <a:r>
              <a:rPr lang="en-US" dirty="0"/>
              <a:t> of food, </a:t>
            </a:r>
            <a:r>
              <a:rPr lang="en-US" b="1" dirty="0"/>
              <a:t>Enzymatic breakdown</a:t>
            </a:r>
            <a:r>
              <a:rPr lang="en-US" dirty="0"/>
              <a:t> of food </a:t>
            </a:r>
          </a:p>
          <a:p>
            <a:r>
              <a:rPr lang="en-US" dirty="0"/>
              <a:t>These processes convert food into </a:t>
            </a:r>
            <a:r>
              <a:rPr lang="en-US" b="1" dirty="0"/>
              <a:t>simpler chemical compounds</a:t>
            </a:r>
            <a:r>
              <a:rPr lang="en-US" dirty="0"/>
              <a:t>.</a:t>
            </a:r>
          </a:p>
          <a:p>
            <a:r>
              <a:rPr lang="en-US" b="1" dirty="0"/>
              <a:t>Daily Food Intake : </a:t>
            </a:r>
            <a:r>
              <a:rPr lang="en-US" dirty="0"/>
              <a:t>A normal young healthy adult consumes approximately:</a:t>
            </a:r>
          </a:p>
          <a:p>
            <a:r>
              <a:rPr lang="en-US" b="1" dirty="0"/>
              <a:t>1 kg of solid food</a:t>
            </a:r>
            <a:r>
              <a:rPr lang="en-US" dirty="0"/>
              <a:t>  and </a:t>
            </a:r>
            <a:r>
              <a:rPr lang="en-US" b="1" dirty="0"/>
              <a:t>1–2 liters of liquid diet</a:t>
            </a:r>
            <a:r>
              <a:rPr lang="en-US" dirty="0"/>
              <a:t> </a:t>
            </a:r>
          </a:p>
          <a:p>
            <a:r>
              <a:rPr lang="en-US" b="1" dirty="0"/>
              <a:t>Importance: </a:t>
            </a:r>
          </a:p>
          <a:p>
            <a:r>
              <a:rPr lang="en-US" dirty="0"/>
              <a:t>All food materials undergo digestion before absorption. </a:t>
            </a:r>
          </a:p>
          <a:p>
            <a:r>
              <a:rPr lang="en-US" dirty="0"/>
              <a:t>The digestive system plays the </a:t>
            </a:r>
            <a:r>
              <a:rPr lang="en-US" b="1" dirty="0"/>
              <a:t>major role</a:t>
            </a:r>
            <a:r>
              <a:rPr lang="en-US" dirty="0"/>
              <a:t> in: </a:t>
            </a:r>
          </a:p>
          <a:p>
            <a:pPr lvl="1"/>
            <a:r>
              <a:rPr lang="en-US" dirty="0"/>
              <a:t>Digestion </a:t>
            </a:r>
          </a:p>
          <a:p>
            <a:pPr lvl="1"/>
            <a:r>
              <a:rPr lang="en-US" dirty="0"/>
              <a:t>Absorption of food substances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3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6B30-0CDE-E9A8-5AD0-27C0FB08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General Functions of the Gastrointestinal 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A1297-764E-F8B6-981E-5737C517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Ingestion or consumption of food substances</a:t>
            </a:r>
            <a:r>
              <a:rPr lang="en-US" dirty="0"/>
              <a:t> </a:t>
            </a:r>
          </a:p>
          <a:p>
            <a:r>
              <a:rPr lang="en-US" b="1" dirty="0"/>
              <a:t>Breaking food into small particles</a:t>
            </a:r>
            <a:r>
              <a:rPr lang="en-US" dirty="0"/>
              <a:t> </a:t>
            </a:r>
          </a:p>
          <a:p>
            <a:r>
              <a:rPr lang="en-US" b="1" dirty="0"/>
              <a:t>Transport of small particles to different areas of the digestive tract</a:t>
            </a:r>
            <a:r>
              <a:rPr lang="en-US" dirty="0"/>
              <a:t> </a:t>
            </a:r>
          </a:p>
          <a:p>
            <a:r>
              <a:rPr lang="en-US" b="1" dirty="0"/>
              <a:t>Secretion of necessary enzymes and other substances for digestion</a:t>
            </a:r>
            <a:r>
              <a:rPr lang="en-US" dirty="0"/>
              <a:t> </a:t>
            </a:r>
          </a:p>
          <a:p>
            <a:r>
              <a:rPr lang="en-US" b="1" dirty="0"/>
              <a:t>Digestion of food particles</a:t>
            </a:r>
            <a:r>
              <a:rPr lang="en-US" dirty="0"/>
              <a:t> </a:t>
            </a:r>
          </a:p>
          <a:p>
            <a:r>
              <a:rPr lang="en-US" b="1" dirty="0"/>
              <a:t>Absorption of digestive products (nutrients)</a:t>
            </a:r>
            <a:r>
              <a:rPr lang="en-US" dirty="0"/>
              <a:t> </a:t>
            </a:r>
          </a:p>
          <a:p>
            <a:r>
              <a:rPr lang="en-US" b="1" dirty="0"/>
              <a:t>Removal of unwanted substances from the body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2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093D-D14B-9E0B-CB85-164EFF07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Anatomy of the Digestive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1FE4D-9983-2C88-DF38-1774EAFCC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124222"/>
            <a:ext cx="9601196" cy="34807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The digestive system consists of:</a:t>
            </a:r>
          </a:p>
          <a:p>
            <a:r>
              <a:rPr lang="en-US" b="1" dirty="0"/>
              <a:t>Gastrointestinal tract (GI tract) or alimentary canal</a:t>
            </a:r>
            <a:r>
              <a:rPr lang="en-US" dirty="0"/>
              <a:t> </a:t>
            </a:r>
          </a:p>
          <a:p>
            <a:r>
              <a:rPr lang="en-US" b="1" dirty="0"/>
              <a:t>Accessory organs</a:t>
            </a:r>
            <a:r>
              <a:rPr lang="en-US" dirty="0"/>
              <a:t> </a:t>
            </a:r>
          </a:p>
          <a:p>
            <a:r>
              <a:rPr lang="en-US" b="1" dirty="0"/>
              <a:t>Gastrointestinal Tract</a:t>
            </a:r>
          </a:p>
          <a:p>
            <a:r>
              <a:rPr lang="en-US" dirty="0"/>
              <a:t>A tubular structure extending from the </a:t>
            </a:r>
            <a:r>
              <a:rPr lang="en-US" b="1" dirty="0"/>
              <a:t>mouth to the anus</a:t>
            </a:r>
            <a:r>
              <a:rPr lang="en-US" dirty="0"/>
              <a:t> </a:t>
            </a:r>
          </a:p>
          <a:p>
            <a:r>
              <a:rPr lang="en-US" dirty="0"/>
              <a:t>Approximately </a:t>
            </a:r>
            <a:r>
              <a:rPr lang="en-US" b="1" dirty="0"/>
              <a:t>30 feet long</a:t>
            </a:r>
            <a:r>
              <a:rPr lang="en-US" dirty="0"/>
              <a:t> </a:t>
            </a:r>
          </a:p>
          <a:p>
            <a:r>
              <a:rPr lang="en-US" dirty="0"/>
              <a:t>Opens to the external environment at </a:t>
            </a:r>
            <a:r>
              <a:rPr lang="en-US" b="1" dirty="0"/>
              <a:t>both ends</a:t>
            </a:r>
            <a:r>
              <a:rPr lang="en-US" dirty="0"/>
              <a:t> </a:t>
            </a:r>
          </a:p>
          <a:p>
            <a:r>
              <a:rPr lang="en-US" b="1" dirty="0"/>
              <a:t>Types of Digestive Organs</a:t>
            </a:r>
          </a:p>
          <a:p>
            <a:r>
              <a:rPr lang="en-US" dirty="0"/>
              <a:t>Primary digestive organs and Accessory digestive organs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7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CF65-B972-785B-6784-5827EF18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Digestive Organs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08225-E8A1-04E1-E4C0-3ADA036C1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Primary digestive organs are the organs </a:t>
            </a:r>
            <a:r>
              <a:rPr lang="en-US" b="1" dirty="0"/>
              <a:t>where actual digestion takes place</a:t>
            </a:r>
            <a:r>
              <a:rPr lang="en-US" dirty="0"/>
              <a:t>.</a:t>
            </a:r>
          </a:p>
          <a:p>
            <a:r>
              <a:rPr lang="en-US" b="1" dirty="0"/>
              <a:t>Components</a:t>
            </a:r>
          </a:p>
          <a:p>
            <a:r>
              <a:rPr lang="en-US" dirty="0"/>
              <a:t>Mouth </a:t>
            </a:r>
          </a:p>
          <a:p>
            <a:r>
              <a:rPr lang="en-US" dirty="0"/>
              <a:t>Pharynx </a:t>
            </a:r>
          </a:p>
          <a:p>
            <a:r>
              <a:rPr lang="en-US" dirty="0"/>
              <a:t>Esophagus </a:t>
            </a:r>
          </a:p>
          <a:p>
            <a:r>
              <a:rPr lang="en-US" dirty="0"/>
              <a:t>Stomach </a:t>
            </a:r>
          </a:p>
          <a:p>
            <a:r>
              <a:rPr lang="en-US" dirty="0"/>
              <a:t>Small intestine </a:t>
            </a:r>
          </a:p>
          <a:p>
            <a:r>
              <a:rPr lang="en-US" dirty="0"/>
              <a:t>Large intestine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0793-E4A7-95E3-E881-87BAE103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Accessory Digestive Organs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314A5-2BE0-22AD-5856-360015C5F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Accessory digestive organs help the </a:t>
            </a:r>
            <a:r>
              <a:rPr lang="en-US" b="1" dirty="0"/>
              <a:t>primary digestive organs</a:t>
            </a:r>
            <a:r>
              <a:rPr lang="en-US" dirty="0"/>
              <a:t> during digestion.</a:t>
            </a:r>
          </a:p>
          <a:p>
            <a:r>
              <a:rPr lang="en-US" b="1" dirty="0"/>
              <a:t>Components</a:t>
            </a:r>
          </a:p>
          <a:p>
            <a:r>
              <a:rPr lang="en-US" dirty="0"/>
              <a:t>Teeth </a:t>
            </a:r>
          </a:p>
          <a:p>
            <a:r>
              <a:rPr lang="en-US" dirty="0"/>
              <a:t>Tongue </a:t>
            </a:r>
          </a:p>
          <a:p>
            <a:r>
              <a:rPr lang="en-US" dirty="0"/>
              <a:t>Salivary glands </a:t>
            </a:r>
          </a:p>
          <a:p>
            <a:r>
              <a:rPr lang="en-US" dirty="0"/>
              <a:t>Exocrine part of pancreas </a:t>
            </a:r>
          </a:p>
          <a:p>
            <a:r>
              <a:rPr lang="en-US" dirty="0"/>
              <a:t>Liver </a:t>
            </a:r>
          </a:p>
          <a:p>
            <a:r>
              <a:rPr lang="en-US" dirty="0"/>
              <a:t>Gallbladder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3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7D19-AE06-5719-2780-8C072AFB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of the Gastrointestinal 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40FF-4BBF-AF48-6BB8-AFD8947AB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Layers of the GI Tract Wall</a:t>
            </a:r>
          </a:p>
          <a:p>
            <a:r>
              <a:rPr lang="en-US" dirty="0"/>
              <a:t>The wall of the gastrointestinal tract is formed by </a:t>
            </a:r>
            <a:r>
              <a:rPr lang="en-US" b="1" dirty="0"/>
              <a:t>four layers</a:t>
            </a:r>
            <a:r>
              <a:rPr lang="en-US" dirty="0"/>
              <a:t>:</a:t>
            </a:r>
          </a:p>
          <a:p>
            <a:r>
              <a:rPr lang="en-US" dirty="0"/>
              <a:t>Mucus layer </a:t>
            </a:r>
          </a:p>
          <a:p>
            <a:r>
              <a:rPr lang="en-US" dirty="0" err="1"/>
              <a:t>Submucus</a:t>
            </a:r>
            <a:r>
              <a:rPr lang="en-US" dirty="0"/>
              <a:t> layer </a:t>
            </a:r>
          </a:p>
          <a:p>
            <a:r>
              <a:rPr lang="en-US" dirty="0"/>
              <a:t>Muscular layer </a:t>
            </a:r>
          </a:p>
          <a:p>
            <a:r>
              <a:rPr lang="en-US" dirty="0"/>
              <a:t>Serous or fibrous layer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4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CD123-818A-358D-DB8E-92E334E5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Mucus Layer (Gastrointestinal Mucosa)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4527-5220-0668-30F2-F69E1FBDA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Characteristics : </a:t>
            </a:r>
            <a:r>
              <a:rPr lang="en-US" dirty="0"/>
              <a:t>Innermost layer of the GI tract </a:t>
            </a:r>
          </a:p>
          <a:p>
            <a:r>
              <a:rPr lang="en-US" dirty="0"/>
              <a:t>Also called: </a:t>
            </a:r>
          </a:p>
          <a:p>
            <a:pPr lvl="1"/>
            <a:r>
              <a:rPr lang="en-US" dirty="0"/>
              <a:t>Gastrointestinal mucosa </a:t>
            </a:r>
          </a:p>
          <a:p>
            <a:pPr lvl="1"/>
            <a:r>
              <a:rPr lang="en-US" dirty="0"/>
              <a:t>Mucus membrane </a:t>
            </a:r>
          </a:p>
          <a:p>
            <a:r>
              <a:rPr lang="en-US" dirty="0"/>
              <a:t>Faces the cavity of the GI tract </a:t>
            </a:r>
          </a:p>
          <a:p>
            <a:r>
              <a:rPr lang="en-US" b="1" dirty="0"/>
              <a:t>Three Components</a:t>
            </a:r>
          </a:p>
          <a:p>
            <a:r>
              <a:rPr lang="en-US" dirty="0"/>
              <a:t>Epithelial lining </a:t>
            </a:r>
          </a:p>
          <a:p>
            <a:r>
              <a:rPr lang="en-US" dirty="0"/>
              <a:t>Lamina propria </a:t>
            </a:r>
          </a:p>
          <a:p>
            <a:r>
              <a:rPr lang="en-US" dirty="0"/>
              <a:t>Muscularis mucosa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38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900</Words>
  <Application>Microsoft Office PowerPoint</Application>
  <PresentationFormat>Widescreen</PresentationFormat>
  <Paragraphs>195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General function of gastrointestinal</vt:lpstr>
      <vt:lpstr>Introduction to the Digestive System</vt:lpstr>
      <vt:lpstr>Digestive Process</vt:lpstr>
      <vt:lpstr>General Functions of the Gastrointestinal Tract</vt:lpstr>
      <vt:lpstr>Functional Anatomy of the Digestive System</vt:lpstr>
      <vt:lpstr>Primary Digestive Organs</vt:lpstr>
      <vt:lpstr>Accessory Digestive Organs</vt:lpstr>
      <vt:lpstr>Wall of the Gastrointestinal Tract</vt:lpstr>
      <vt:lpstr>Mucus Layer (Gastrointestinal Mucosa)</vt:lpstr>
      <vt:lpstr>Components of the Mucus Layer</vt:lpstr>
      <vt:lpstr>Lamina Propria and Muscularis Mucosa</vt:lpstr>
      <vt:lpstr>Submucus Layer</vt:lpstr>
      <vt:lpstr>Muscular Layer</vt:lpstr>
      <vt:lpstr>Arrangement of Smooth Muscle Fibers</vt:lpstr>
      <vt:lpstr>Serous Layer</vt:lpstr>
      <vt:lpstr>Nerve Supply of the Gastrointestinal Tract</vt:lpstr>
      <vt:lpstr>Auerbach Plexus</vt:lpstr>
      <vt:lpstr>Meissner Plexus</vt:lpstr>
      <vt:lpstr>Extrinsic Nerve Supply</vt:lpstr>
      <vt:lpstr>Sympathetic Nerve Fibers</vt:lpstr>
      <vt:lpstr>Parasympathetic Nerve Fibers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Awais Hamza</dc:creator>
  <cp:lastModifiedBy>Awais Hamza</cp:lastModifiedBy>
  <cp:revision>1</cp:revision>
  <dcterms:created xsi:type="dcterms:W3CDTF">2026-06-14T18:13:55Z</dcterms:created>
  <dcterms:modified xsi:type="dcterms:W3CDTF">2026-06-14T18:34:10Z</dcterms:modified>
</cp:coreProperties>
</file>