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C918-4A8B-3FD9-B27A-595455F0E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FE2FA-F14D-5A31-C60F-F5D96E36A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BS PSYCHOLOGY</a:t>
            </a:r>
          </a:p>
          <a:p>
            <a:endParaRPr lang="en-US" dirty="0"/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198825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08BB-FDA7-E1DB-D4A4-7BF524529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Corrected Item-Total Correlation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55F3A8-7B1A-2547-462A-FE9D94D2A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04739"/>
              </p:ext>
            </p:extLst>
          </p:nvPr>
        </p:nvGraphicFramePr>
        <p:xfrm>
          <a:off x="1295402" y="2701106"/>
          <a:ext cx="9601200" cy="14630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1922894157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2565484426"/>
                    </a:ext>
                  </a:extLst>
                </a:gridCol>
              </a:tblGrid>
              <a:tr h="239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Corrected Item-Total Correlation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81648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788531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317575"/>
                  </a:ext>
                </a:extLst>
              </a:tr>
              <a:tr h="23915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7111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238DF57-E795-922E-25F9-D8BDB2916F0C}"/>
              </a:ext>
            </a:extLst>
          </p:cNvPr>
          <p:cNvSpPr txBox="1"/>
          <p:nvPr/>
        </p:nvSpPr>
        <p:spPr>
          <a:xfrm>
            <a:off x="1295402" y="4398540"/>
            <a:ext cx="66493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Interpretation: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Q1 and Q2 relate strongly to the scale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Q3 shows weak relationship and may require revision </a:t>
            </a:r>
          </a:p>
          <a:p>
            <a:pPr>
              <a:buNone/>
            </a:pPr>
            <a:r>
              <a:rPr lang="en-US" dirty="0"/>
              <a:t>General Rule:</a:t>
            </a:r>
            <a:br>
              <a:rPr lang="en-US" dirty="0"/>
            </a:br>
            <a:r>
              <a:rPr lang="en-US" dirty="0"/>
              <a:t>Values below .30 may indicate problematic items.</a:t>
            </a:r>
          </a:p>
        </p:txBody>
      </p:sp>
    </p:spTree>
    <p:extLst>
      <p:ext uri="{BB962C8B-B14F-4D97-AF65-F5344CB8AC3E}">
        <p14:creationId xmlns:p14="http://schemas.microsoft.com/office/powerpoint/2010/main" val="1606790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31A5-80BD-B1CB-F39F-329CFF41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Cronbach’s Alpha if Item Deleted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610CDA-D63E-338E-386B-9B3FA5E16D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733850"/>
              </p:ext>
            </p:extLst>
          </p:nvPr>
        </p:nvGraphicFramePr>
        <p:xfrm>
          <a:off x="1295400" y="2644726"/>
          <a:ext cx="9601200" cy="14630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394556789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153745327"/>
                    </a:ext>
                  </a:extLst>
                </a:gridCol>
              </a:tblGrid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Alpha if Deleted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076001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085657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025219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.89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179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04096D-7CD4-405F-8672-DA5131F5219C}"/>
              </a:ext>
            </a:extLst>
          </p:cNvPr>
          <p:cNvSpPr txBox="1"/>
          <p:nvPr/>
        </p:nvSpPr>
        <p:spPr>
          <a:xfrm>
            <a:off x="1295400" y="4107766"/>
            <a:ext cx="61124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Interpretation:</a:t>
            </a:r>
            <a:br>
              <a:rPr lang="en-US" dirty="0"/>
            </a:br>
            <a:r>
              <a:rPr lang="en-US" dirty="0"/>
              <a:t>Removing Q3 increases alpha from .84 to .89.</a:t>
            </a:r>
          </a:p>
          <a:p>
            <a:pPr>
              <a:buNone/>
            </a:pPr>
            <a:r>
              <a:rPr lang="en-US" dirty="0"/>
              <a:t>Meaning:</a:t>
            </a:r>
            <a:br>
              <a:rPr lang="en-US" dirty="0"/>
            </a:br>
            <a:r>
              <a:rPr lang="en-US" dirty="0"/>
              <a:t>Q3 weakens overall reliability and may need modification or removal.</a:t>
            </a:r>
          </a:p>
        </p:txBody>
      </p:sp>
    </p:spTree>
    <p:extLst>
      <p:ext uri="{BB962C8B-B14F-4D97-AF65-F5344CB8AC3E}">
        <p14:creationId xmlns:p14="http://schemas.microsoft.com/office/powerpoint/2010/main" val="564088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ED5F-4781-87D6-7103-0B1C5C26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Inter-Item Correlation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210ADED-8B5D-A976-637E-C4CB2DB0B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92027"/>
              </p:ext>
            </p:extLst>
          </p:nvPr>
        </p:nvGraphicFramePr>
        <p:xfrm>
          <a:off x="1295400" y="2912012"/>
          <a:ext cx="9601200" cy="146304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73655329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03155777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3339903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464692143"/>
                    </a:ext>
                  </a:extLst>
                </a:gridCol>
              </a:tblGrid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555098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576660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78937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66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780BE14-8ACB-D033-2D4D-1D70F9C69383}"/>
              </a:ext>
            </a:extLst>
          </p:cNvPr>
          <p:cNvSpPr txBox="1"/>
          <p:nvPr/>
        </p:nvSpPr>
        <p:spPr>
          <a:xfrm>
            <a:off x="1295400" y="4262401"/>
            <a:ext cx="63972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Interpretation: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Q1 and Q2 show moderate positive correlation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Q3 has weak relationships with other items </a:t>
            </a:r>
          </a:p>
          <a:p>
            <a:pPr>
              <a:buNone/>
            </a:pPr>
            <a:r>
              <a:rPr lang="en-US" dirty="0"/>
              <a:t>Importance:</a:t>
            </a:r>
            <a:br>
              <a:rPr lang="en-US" dirty="0"/>
            </a:br>
            <a:r>
              <a:rPr lang="en-US" dirty="0"/>
              <a:t>Weak correlations reduce scale consistency.</a:t>
            </a:r>
          </a:p>
        </p:txBody>
      </p:sp>
    </p:spTree>
    <p:extLst>
      <p:ext uri="{BB962C8B-B14F-4D97-AF65-F5344CB8AC3E}">
        <p14:creationId xmlns:p14="http://schemas.microsoft.com/office/powerpoint/2010/main" val="417817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0C3F-7DE9-D8A5-24A1-1BC40384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Correlation Strength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85D5E0-D2B9-64B0-B736-B89E5EE7E4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6235432"/>
              </p:ext>
            </p:extLst>
          </p:nvPr>
        </p:nvGraphicFramePr>
        <p:xfrm>
          <a:off x="1295400" y="2560320"/>
          <a:ext cx="9601200" cy="220863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704892541"/>
                    </a:ext>
                  </a:extLst>
                </a:gridCol>
                <a:gridCol w="4800600">
                  <a:extLst>
                    <a:ext uri="{9D8B030D-6E8A-4147-A177-3AD203B41FA5}">
                      <a16:colId xmlns:a16="http://schemas.microsoft.com/office/drawing/2014/main" val="3597204153"/>
                    </a:ext>
                  </a:extLst>
                </a:gridCol>
              </a:tblGrid>
              <a:tr h="36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Correlation Value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Interpretation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6358328"/>
                  </a:ext>
                </a:extLst>
              </a:tr>
              <a:tr h="36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0.00 – 0.19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Very Weak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449240"/>
                  </a:ext>
                </a:extLst>
              </a:tr>
              <a:tr h="36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0.20 – 0.39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Weak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7956449"/>
                  </a:ext>
                </a:extLst>
              </a:tr>
              <a:tr h="36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0.40 – 0.59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Moderate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71505"/>
                  </a:ext>
                </a:extLst>
              </a:tr>
              <a:tr h="36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0.60 – 0.79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Strong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968015"/>
                  </a:ext>
                </a:extLst>
              </a:tr>
              <a:tr h="3681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0.80 – 1.00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Very Strong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388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406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7A9A-0750-5366-6F16-F27F272F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Correlations in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7F91C-3FFA-3EC0-3BBD-7C0E83005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Understanding Negative Relationships</a:t>
            </a:r>
          </a:p>
          <a:p>
            <a:r>
              <a:rPr lang="en-US" dirty="0"/>
              <a:t>Negative correlations may occur because:</a:t>
            </a:r>
          </a:p>
          <a:p>
            <a:r>
              <a:rPr lang="en-US" dirty="0"/>
              <a:t>Items are reverse-worded </a:t>
            </a:r>
          </a:p>
          <a:p>
            <a:r>
              <a:rPr lang="en-US" dirty="0"/>
              <a:t>Coding errors exist </a:t>
            </a:r>
          </a:p>
          <a:p>
            <a:r>
              <a:rPr lang="en-US" dirty="0"/>
              <a:t>Items measure different constructs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“I feel relaxed during stressful situations.”</a:t>
            </a:r>
          </a:p>
          <a:p>
            <a:r>
              <a:rPr lang="en-US" dirty="0"/>
              <a:t>Solution:</a:t>
            </a:r>
            <a:br>
              <a:rPr lang="en-US" dirty="0"/>
            </a:br>
            <a:r>
              <a:rPr lang="en-US" dirty="0"/>
              <a:t>Reverse-score negative items before analysis.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4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6060-8D03-EE65-C769-02D78B90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Statistics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DF6B2-77CE-36F0-9F78-8F781A290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Scale Summary Statistics</a:t>
            </a:r>
          </a:p>
          <a:p>
            <a:r>
              <a:rPr lang="en-US" dirty="0"/>
              <a:t>SPSS may provide:</a:t>
            </a:r>
          </a:p>
          <a:p>
            <a:r>
              <a:rPr lang="en-US" dirty="0"/>
              <a:t>Mean of scale </a:t>
            </a:r>
          </a:p>
          <a:p>
            <a:r>
              <a:rPr lang="en-US" dirty="0"/>
              <a:t>Variance </a:t>
            </a:r>
          </a:p>
          <a:p>
            <a:r>
              <a:rPr lang="en-US" dirty="0"/>
              <a:t>Standard deviation </a:t>
            </a:r>
          </a:p>
          <a:p>
            <a:r>
              <a:rPr lang="en-US" dirty="0"/>
              <a:t>Number of items </a:t>
            </a:r>
          </a:p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Summarize overall scale characteristics.</a:t>
            </a:r>
          </a:p>
          <a:p>
            <a:r>
              <a:rPr lang="en-US" dirty="0"/>
              <a:t>Importance:</a:t>
            </a:r>
            <a:br>
              <a:rPr lang="en-US" dirty="0"/>
            </a:br>
            <a:r>
              <a:rPr lang="en-US" dirty="0"/>
              <a:t>Helps researchers understand participant responses.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7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1BDDE-5C55-C2DC-8375-8D0AD7DE0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Errors in 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66BD-A425-12B6-EE55-44160C046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Mistakes to Avoid</a:t>
            </a:r>
          </a:p>
          <a:p>
            <a:r>
              <a:rPr lang="en-US" dirty="0"/>
              <a:t>Assuming high alpha guarantees validity </a:t>
            </a:r>
          </a:p>
          <a:p>
            <a:r>
              <a:rPr lang="en-US" dirty="0"/>
              <a:t>Ignoring weak item correlations </a:t>
            </a:r>
          </a:p>
          <a:p>
            <a:r>
              <a:rPr lang="en-US" dirty="0"/>
              <a:t>Overlooking reverse-coded items </a:t>
            </a:r>
          </a:p>
          <a:p>
            <a:r>
              <a:rPr lang="en-US" dirty="0"/>
              <a:t>Misinterpreting negative correlations </a:t>
            </a:r>
          </a:p>
          <a:p>
            <a:r>
              <a:rPr lang="en-US" dirty="0"/>
              <a:t>Ignoring small sample sizes </a:t>
            </a:r>
          </a:p>
          <a:p>
            <a:r>
              <a:rPr lang="en-US" dirty="0"/>
              <a:t>Consequences:</a:t>
            </a:r>
          </a:p>
          <a:p>
            <a:r>
              <a:rPr lang="en-US" dirty="0"/>
              <a:t>Weak conclusions </a:t>
            </a:r>
          </a:p>
          <a:p>
            <a:r>
              <a:rPr lang="en-US" dirty="0"/>
              <a:t>Poor measurement quality.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3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3563-D84D-29B0-CCBE-05186E58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Reliability Based on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CCAB3-B7F1-AC87-485A-88AD0673F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Strategies for Improvement</a:t>
            </a:r>
          </a:p>
          <a:p>
            <a:r>
              <a:rPr lang="en-US" dirty="0"/>
              <a:t>Researchers can:</a:t>
            </a:r>
          </a:p>
          <a:p>
            <a:r>
              <a:rPr lang="en-US" dirty="0"/>
              <a:t>Remove weak items </a:t>
            </a:r>
          </a:p>
          <a:p>
            <a:r>
              <a:rPr lang="en-US" dirty="0"/>
              <a:t>Revise unclear wording </a:t>
            </a:r>
          </a:p>
          <a:p>
            <a:r>
              <a:rPr lang="en-US" dirty="0"/>
              <a:t>Reverse-code negative questions </a:t>
            </a:r>
          </a:p>
          <a:p>
            <a:r>
              <a:rPr lang="en-US" dirty="0"/>
              <a:t>Conduct pilot testing </a:t>
            </a:r>
          </a:p>
          <a:p>
            <a:r>
              <a:rPr lang="en-US" dirty="0"/>
              <a:t>Increase item consistency </a:t>
            </a:r>
          </a:p>
          <a:p>
            <a:r>
              <a:rPr lang="en-US" dirty="0"/>
              <a:t>Benefits:</a:t>
            </a:r>
          </a:p>
          <a:p>
            <a:r>
              <a:rPr lang="en-US" dirty="0"/>
              <a:t>Stronger reliability </a:t>
            </a:r>
          </a:p>
          <a:p>
            <a:r>
              <a:rPr lang="en-US" dirty="0"/>
              <a:t>Better psychological measurement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88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9CC88-0A4E-9F19-A473-295F9F01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in Psychological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BE941-312D-76FC-4C3C-D8A4E9B92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Why Output Interpretation Matters</a:t>
            </a:r>
          </a:p>
          <a:p>
            <a:r>
              <a:rPr lang="en-US" dirty="0"/>
              <a:t>Correct interpretation helps researchers:</a:t>
            </a:r>
          </a:p>
          <a:p>
            <a:r>
              <a:rPr lang="en-US" dirty="0"/>
              <a:t>Improve questionnaires </a:t>
            </a:r>
          </a:p>
          <a:p>
            <a:r>
              <a:rPr lang="en-US" dirty="0"/>
              <a:t>Ensure reliable measurement </a:t>
            </a:r>
          </a:p>
          <a:p>
            <a:r>
              <a:rPr lang="en-US" dirty="0"/>
              <a:t>Strengthen research quality </a:t>
            </a:r>
          </a:p>
          <a:p>
            <a:r>
              <a:rPr lang="en-US" dirty="0"/>
              <a:t>Produce trustworthy findings </a:t>
            </a:r>
          </a:p>
          <a:p>
            <a:r>
              <a:rPr lang="en-US" dirty="0"/>
              <a:t>Applications:</a:t>
            </a:r>
          </a:p>
          <a:p>
            <a:r>
              <a:rPr lang="en-US" dirty="0"/>
              <a:t>Clinical psychology </a:t>
            </a:r>
          </a:p>
          <a:p>
            <a:r>
              <a:rPr lang="en-US" dirty="0"/>
              <a:t>Educational psychology </a:t>
            </a:r>
          </a:p>
          <a:p>
            <a:r>
              <a:rPr lang="en-US" dirty="0"/>
              <a:t>Behavioral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4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8527-4F17-2043-9697-1D643E64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Key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0C8C4-6BD8-EC23-B10C-22AB440DE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Takeaways</a:t>
            </a:r>
          </a:p>
          <a:p>
            <a:r>
              <a:rPr lang="en-US" dirty="0"/>
              <a:t>Reliability outputs assess questionnaire consistency </a:t>
            </a:r>
          </a:p>
          <a:p>
            <a:r>
              <a:rPr lang="en-US" dirty="0"/>
              <a:t>Cronbach’s Alpha measures internal consistency </a:t>
            </a:r>
          </a:p>
          <a:p>
            <a:r>
              <a:rPr lang="en-US" dirty="0"/>
              <a:t>Item-total statistics identify weak items </a:t>
            </a:r>
          </a:p>
          <a:p>
            <a:r>
              <a:rPr lang="en-US" dirty="0"/>
              <a:t>Inter-item correlations evaluate item relationships </a:t>
            </a:r>
          </a:p>
          <a:p>
            <a:r>
              <a:rPr lang="en-US" dirty="0"/>
              <a:t>Correct interpretation improves research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F0B4-C520-0953-BD2C-29348F1D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Reliability 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75B00-744C-F989-5BE1-430487D14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What are Reliability Outputs?</a:t>
            </a:r>
          </a:p>
          <a:p>
            <a:r>
              <a:rPr lang="en-US" dirty="0"/>
              <a:t>Reliability outputs are statistical results generated after conducting reliability analysis in SPSS.</a:t>
            </a:r>
          </a:p>
          <a:p>
            <a:r>
              <a:rPr lang="en-US" dirty="0"/>
              <a:t>Outputs help researchers:</a:t>
            </a:r>
          </a:p>
          <a:p>
            <a:r>
              <a:rPr lang="en-US" dirty="0"/>
              <a:t>Evaluate internal consistency </a:t>
            </a:r>
          </a:p>
          <a:p>
            <a:r>
              <a:rPr lang="en-US" dirty="0"/>
              <a:t>Assess questionnaire quality </a:t>
            </a:r>
          </a:p>
          <a:p>
            <a:r>
              <a:rPr lang="en-US" dirty="0"/>
              <a:t>Identify weak items </a:t>
            </a:r>
          </a:p>
          <a:p>
            <a:r>
              <a:rPr lang="en-US" dirty="0"/>
              <a:t>Improve psychological scales </a:t>
            </a:r>
          </a:p>
          <a:p>
            <a:r>
              <a:rPr lang="en-US" dirty="0"/>
              <a:t>Importance in Psychology:</a:t>
            </a:r>
            <a:br>
              <a:rPr lang="en-US" dirty="0"/>
            </a:br>
            <a:r>
              <a:rPr lang="en-US" dirty="0"/>
              <a:t>Reliable instruments produce trustworthy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46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2B9B-E688-15E1-8248-B835340AC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Reliability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0F902-01C3-1085-9B50-460DE1DCF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Why Reliability Analysis is Important</a:t>
            </a:r>
          </a:p>
          <a:p>
            <a:r>
              <a:rPr lang="en-US" dirty="0"/>
              <a:t>Reliability analysis helps determine whether questionnaire items consistently measure the same construct.</a:t>
            </a:r>
          </a:p>
          <a:p>
            <a:r>
              <a:rPr lang="en-US" dirty="0"/>
              <a:t>Examples:</a:t>
            </a:r>
          </a:p>
          <a:p>
            <a:r>
              <a:rPr lang="en-US" dirty="0"/>
              <a:t>Anxiety scales </a:t>
            </a:r>
          </a:p>
          <a:p>
            <a:r>
              <a:rPr lang="en-US" dirty="0"/>
              <a:t>Depression inventories </a:t>
            </a:r>
          </a:p>
          <a:p>
            <a:r>
              <a:rPr lang="en-US" dirty="0"/>
              <a:t>Personality tests </a:t>
            </a:r>
          </a:p>
          <a:p>
            <a:r>
              <a:rPr lang="en-US" dirty="0"/>
              <a:t>Benefits:</a:t>
            </a:r>
          </a:p>
          <a:p>
            <a:r>
              <a:rPr lang="en-US" dirty="0"/>
              <a:t>Improves research accuracy </a:t>
            </a:r>
          </a:p>
          <a:p>
            <a:r>
              <a:rPr lang="en-US" dirty="0"/>
              <a:t>Reduces measurement error </a:t>
            </a:r>
          </a:p>
          <a:p>
            <a:r>
              <a:rPr lang="en-US" dirty="0"/>
              <a:t>Supports valid conclusions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2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0F376-7A28-6780-8691-C5132FB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SPSS Reliability Analysis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F233-8114-3676-B999-E8FA02A6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Main Components of Output</a:t>
            </a:r>
          </a:p>
          <a:p>
            <a:r>
              <a:rPr lang="en-US" dirty="0"/>
              <a:t>SPSS reliability output commonly includes:</a:t>
            </a:r>
          </a:p>
          <a:p>
            <a:r>
              <a:rPr lang="en-US" dirty="0"/>
              <a:t>Reliability Statistics Table </a:t>
            </a:r>
          </a:p>
          <a:p>
            <a:r>
              <a:rPr lang="en-US" dirty="0"/>
              <a:t>Cronbach’s Alpha </a:t>
            </a:r>
          </a:p>
          <a:p>
            <a:r>
              <a:rPr lang="en-US" dirty="0"/>
              <a:t>Item-Total Statistics </a:t>
            </a:r>
          </a:p>
          <a:p>
            <a:r>
              <a:rPr lang="en-US" dirty="0"/>
              <a:t>Inter-Item Correlation Matrix </a:t>
            </a:r>
          </a:p>
          <a:p>
            <a:r>
              <a:rPr lang="en-US" dirty="0"/>
              <a:t>Scale Statistics </a:t>
            </a:r>
          </a:p>
          <a:p>
            <a:r>
              <a:rPr lang="en-US" dirty="0"/>
              <a:t>Suggested Visual:</a:t>
            </a:r>
          </a:p>
          <a:p>
            <a:r>
              <a:rPr lang="en-US" dirty="0"/>
              <a:t>Screenshot of SPSS Reliability Output Viewer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9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2BBCD-ABD1-4E1F-EF5D-880114F97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 Statistics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D2387F-EC09-3F25-92A6-D936C9830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114145"/>
              </p:ext>
            </p:extLst>
          </p:nvPr>
        </p:nvGraphicFramePr>
        <p:xfrm>
          <a:off x="1295400" y="2771335"/>
          <a:ext cx="9601200" cy="1153552"/>
        </p:xfrm>
        <a:graphic>
          <a:graphicData uri="http://schemas.openxmlformats.org/drawingml/2006/table">
            <a:tbl>
              <a:tblPr/>
              <a:tblGrid>
                <a:gridCol w="4767775">
                  <a:extLst>
                    <a:ext uri="{9D8B030D-6E8A-4147-A177-3AD203B41FA5}">
                      <a16:colId xmlns:a16="http://schemas.microsoft.com/office/drawing/2014/main" val="525144835"/>
                    </a:ext>
                  </a:extLst>
                </a:gridCol>
                <a:gridCol w="4833425">
                  <a:extLst>
                    <a:ext uri="{9D8B030D-6E8A-4147-A177-3AD203B41FA5}">
                      <a16:colId xmlns:a16="http://schemas.microsoft.com/office/drawing/2014/main" val="4287217073"/>
                    </a:ext>
                  </a:extLst>
                </a:gridCol>
              </a:tblGrid>
              <a:tr h="576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Cronbach’s Alpha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Number of 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692536"/>
                  </a:ext>
                </a:extLst>
              </a:tr>
              <a:tr h="5767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.84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6761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CACFCED-6E08-9FF5-4458-0BB5604EF21B}"/>
              </a:ext>
            </a:extLst>
          </p:cNvPr>
          <p:cNvSpPr txBox="1"/>
          <p:nvPr/>
        </p:nvSpPr>
        <p:spPr>
          <a:xfrm>
            <a:off x="1295400" y="3800345"/>
            <a:ext cx="61124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Interpretation: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Cronbach’s Alpha = .84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questionnaire demonstrates good internal consistency reliability. </a:t>
            </a:r>
          </a:p>
          <a:p>
            <a:pPr>
              <a:buNone/>
            </a:pPr>
            <a:r>
              <a:rPr lang="en-US" dirty="0"/>
              <a:t>Importance:</a:t>
            </a:r>
            <a:br>
              <a:rPr lang="en-US" dirty="0"/>
            </a:br>
            <a:r>
              <a:rPr lang="en-US" dirty="0"/>
              <a:t>Indicates items work together consistently.</a:t>
            </a:r>
          </a:p>
        </p:txBody>
      </p:sp>
    </p:spTree>
    <p:extLst>
      <p:ext uri="{BB962C8B-B14F-4D97-AF65-F5344CB8AC3E}">
        <p14:creationId xmlns:p14="http://schemas.microsoft.com/office/powerpoint/2010/main" val="112035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C4A3-850E-899A-9D0F-F618437DD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Cronbach’s Alpha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BEBCEE1-2BDC-AC13-2347-60AA3ADD39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4838"/>
              </p:ext>
            </p:extLst>
          </p:nvPr>
        </p:nvGraphicFramePr>
        <p:xfrm>
          <a:off x="1295398" y="2651369"/>
          <a:ext cx="9601200" cy="2194560"/>
        </p:xfrm>
        <a:graphic>
          <a:graphicData uri="http://schemas.openxmlformats.org/drawingml/2006/table">
            <a:tbl>
              <a:tblPr/>
              <a:tblGrid>
                <a:gridCol w="4753708">
                  <a:extLst>
                    <a:ext uri="{9D8B030D-6E8A-4147-A177-3AD203B41FA5}">
                      <a16:colId xmlns:a16="http://schemas.microsoft.com/office/drawing/2014/main" val="3458025772"/>
                    </a:ext>
                  </a:extLst>
                </a:gridCol>
                <a:gridCol w="4847492">
                  <a:extLst>
                    <a:ext uri="{9D8B030D-6E8A-4147-A177-3AD203B41FA5}">
                      <a16:colId xmlns:a16="http://schemas.microsoft.com/office/drawing/2014/main" val="2364156419"/>
                    </a:ext>
                  </a:extLst>
                </a:gridCol>
              </a:tblGrid>
              <a:tr h="267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Alpha Value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Interpretation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133710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≥ .90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Excellent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472329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.80 – .89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Good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377318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.70 – .79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Acceptable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875311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.60 – 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Questionable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4615558"/>
                  </a:ext>
                </a:extLst>
              </a:tr>
              <a:tr h="26728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&lt; 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0305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FA8AE7-80CB-0263-4879-B7626D1F8B07}"/>
              </a:ext>
            </a:extLst>
          </p:cNvPr>
          <p:cNvSpPr txBox="1"/>
          <p:nvPr/>
        </p:nvSpPr>
        <p:spPr>
          <a:xfrm>
            <a:off x="1295398" y="4888133"/>
            <a:ext cx="7856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0≤α≤1</a:t>
            </a:r>
          </a:p>
          <a:p>
            <a:pPr>
              <a:buNone/>
            </a:pPr>
            <a:r>
              <a:rPr lang="en-US" dirty="0"/>
              <a:t>Higher values indicate stronger reliability.</a:t>
            </a:r>
          </a:p>
        </p:txBody>
      </p:sp>
    </p:spTree>
    <p:extLst>
      <p:ext uri="{BB962C8B-B14F-4D97-AF65-F5344CB8AC3E}">
        <p14:creationId xmlns:p14="http://schemas.microsoft.com/office/powerpoint/2010/main" val="783449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CAAB-6AC1-5FE1-022C-6F4511E3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High Alpha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F0A90-9A55-CC3B-5B03-BD15D862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High Reliability</a:t>
            </a:r>
          </a:p>
          <a:p>
            <a:r>
              <a:rPr lang="en-US" b="1" dirty="0"/>
              <a:t>Alpha ≥ .80</a:t>
            </a:r>
          </a:p>
          <a:p>
            <a:r>
              <a:rPr lang="en-US" dirty="0"/>
              <a:t>Indicates:</a:t>
            </a:r>
          </a:p>
          <a:p>
            <a:r>
              <a:rPr lang="en-US" dirty="0"/>
              <a:t>Strong internal consistency </a:t>
            </a:r>
          </a:p>
          <a:p>
            <a:r>
              <a:rPr lang="en-US" dirty="0"/>
              <a:t>Items measure the same construct effectively </a:t>
            </a:r>
          </a:p>
          <a:p>
            <a:r>
              <a:rPr lang="en-US" dirty="0"/>
              <a:t>Reliable questionnaire design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An anxiety scale with alpha = .88 is considered highly reliable.</a:t>
            </a:r>
          </a:p>
          <a:p>
            <a:r>
              <a:rPr lang="en-US" dirty="0"/>
              <a:t>Important Note:</a:t>
            </a:r>
            <a:br>
              <a:rPr lang="en-US" dirty="0"/>
            </a:br>
            <a:r>
              <a:rPr lang="en-US" dirty="0"/>
              <a:t>Extremely high values (&gt; .95) may suggest repetitive items.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6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7A512-C89A-671E-010D-A6998CCC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Low Alpha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F6FC6-63EB-8BEB-946E-E615C787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Weak Reliability</a:t>
            </a:r>
          </a:p>
          <a:p>
            <a:r>
              <a:rPr lang="en-US" b="1" dirty="0"/>
              <a:t>Alpha &lt; .70</a:t>
            </a:r>
          </a:p>
          <a:p>
            <a:r>
              <a:rPr lang="en-US" dirty="0"/>
              <a:t>May indicate:</a:t>
            </a:r>
          </a:p>
          <a:p>
            <a:r>
              <a:rPr lang="en-US" dirty="0"/>
              <a:t>Poorly related items </a:t>
            </a:r>
          </a:p>
          <a:p>
            <a:r>
              <a:rPr lang="en-US" dirty="0"/>
              <a:t>Ambiguous wording </a:t>
            </a:r>
          </a:p>
          <a:p>
            <a:r>
              <a:rPr lang="en-US" dirty="0"/>
              <a:t>Multiple constructs being measured </a:t>
            </a:r>
          </a:p>
          <a:p>
            <a:r>
              <a:rPr lang="en-US" dirty="0"/>
              <a:t>Weak questionnaire design </a:t>
            </a:r>
          </a:p>
          <a:p>
            <a:r>
              <a:rPr lang="en-US" dirty="0"/>
              <a:t>Consequences:</a:t>
            </a:r>
          </a:p>
          <a:p>
            <a:r>
              <a:rPr lang="en-US" dirty="0"/>
              <a:t>Reduced research validity </a:t>
            </a:r>
          </a:p>
          <a:p>
            <a:r>
              <a:rPr lang="en-US" dirty="0"/>
              <a:t>Inconsistent measurement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901C-0381-44CC-4D38-81EAD669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1196" cy="1303867"/>
          </a:xfrm>
        </p:spPr>
        <p:txBody>
          <a:bodyPr/>
          <a:lstStyle/>
          <a:p>
            <a:r>
              <a:rPr lang="en-US" dirty="0"/>
              <a:t>Item-Total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B2B74-A72D-3CCB-017F-5906C45A9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Purpose of Item-Total Statistics</a:t>
            </a:r>
          </a:p>
          <a:p>
            <a:r>
              <a:rPr lang="en-US" dirty="0"/>
              <a:t>SPSS provides:</a:t>
            </a:r>
          </a:p>
          <a:p>
            <a:r>
              <a:rPr lang="en-US" dirty="0"/>
              <a:t>Corrected item-total correlations </a:t>
            </a:r>
          </a:p>
          <a:p>
            <a:r>
              <a:rPr lang="en-US" dirty="0"/>
              <a:t>Cronbach’s Alpha if item deleted </a:t>
            </a:r>
          </a:p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Evaluate contribution of each item to overall reliability.</a:t>
            </a:r>
          </a:p>
          <a:p>
            <a:r>
              <a:rPr lang="en-US" dirty="0"/>
              <a:t>Importance:</a:t>
            </a:r>
            <a:br>
              <a:rPr lang="en-US" dirty="0"/>
            </a:br>
            <a:r>
              <a:rPr lang="en-US" dirty="0"/>
              <a:t>Helps researchers identify weak questionnaire items.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8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718</Words>
  <Application>Microsoft Office PowerPoint</Application>
  <PresentationFormat>Widescreen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Introduction to data in Psychology</vt:lpstr>
      <vt:lpstr>Introduction to Reliability Outputs</vt:lpstr>
      <vt:lpstr>Purpose of Reliability Analysis</vt:lpstr>
      <vt:lpstr>SPSS Reliability Analysis Output</vt:lpstr>
      <vt:lpstr>Reliability Statistics Table</vt:lpstr>
      <vt:lpstr>Understanding Cronbach’s Alpha</vt:lpstr>
      <vt:lpstr>Interpreting High Alpha Values</vt:lpstr>
      <vt:lpstr>Interpreting Low Alpha Values</vt:lpstr>
      <vt:lpstr>Item-Total Statistics</vt:lpstr>
      <vt:lpstr>Corrected Item-Total Correlation</vt:lpstr>
      <vt:lpstr>Cronbach’s Alpha if Item Deleted</vt:lpstr>
      <vt:lpstr>Inter-Item Correlation Matrix</vt:lpstr>
      <vt:lpstr>Interpreting Correlation Strength</vt:lpstr>
      <vt:lpstr>Negative Correlations in Output</vt:lpstr>
      <vt:lpstr>Scale Statistics Output</vt:lpstr>
      <vt:lpstr>Common Errors in Interpretation</vt:lpstr>
      <vt:lpstr>Improving Reliability Based on Outputs</vt:lpstr>
      <vt:lpstr>Importance in Psychological Research</vt:lpstr>
      <vt:lpstr>Summary of Key Concepts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10</cp:revision>
  <dcterms:created xsi:type="dcterms:W3CDTF">2026-05-28T15:42:31Z</dcterms:created>
  <dcterms:modified xsi:type="dcterms:W3CDTF">2026-05-28T18:33:29Z</dcterms:modified>
</cp:coreProperties>
</file>