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9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Functions of Macrophages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Growth Factors</a:t>
            </a:r>
          </a:p>
          <a:p>
            <a:r>
              <a:rPr lang="en-US" dirty="0"/>
              <a:t>Transforming growth factor (TGF) </a:t>
            </a:r>
          </a:p>
          <a:p>
            <a:r>
              <a:rPr lang="en-US" dirty="0"/>
              <a:t>Colony-stimulating factor (M-CSF) </a:t>
            </a:r>
          </a:p>
          <a:p>
            <a:r>
              <a:rPr lang="en-US" dirty="0"/>
              <a:t>Platelet-derived growth factor (PDGF) </a:t>
            </a:r>
          </a:p>
          <a:p>
            <a:r>
              <a:rPr lang="en-US" b="1" dirty="0"/>
              <a:t>Other Actions</a:t>
            </a:r>
          </a:p>
          <a:p>
            <a:r>
              <a:rPr lang="en-US" dirty="0"/>
              <a:t>Wound healing </a:t>
            </a:r>
          </a:p>
          <a:p>
            <a:r>
              <a:rPr lang="en-US" dirty="0"/>
              <a:t>Repair of blood vessels </a:t>
            </a:r>
          </a:p>
          <a:p>
            <a:r>
              <a:rPr lang="en-US" dirty="0"/>
              <a:t>Destruction of hemoglobin </a:t>
            </a:r>
          </a:p>
          <a:p>
            <a:r>
              <a:rPr lang="en-US" dirty="0"/>
              <a:t>Removal of carbon and silica </a:t>
            </a:r>
            <a:r>
              <a:rPr lang="en-US" dirty="0" smtClean="0"/>
              <a:t>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3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Spleen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Largest lymphoid organ in body </a:t>
            </a:r>
          </a:p>
          <a:p>
            <a:r>
              <a:rPr lang="en-US" dirty="0"/>
              <a:t>Highly vascular organ </a:t>
            </a:r>
          </a:p>
          <a:p>
            <a:r>
              <a:rPr lang="en-US" dirty="0"/>
              <a:t>Located in left </a:t>
            </a:r>
            <a:r>
              <a:rPr lang="en-US" dirty="0" err="1"/>
              <a:t>hypochondrium</a:t>
            </a:r>
            <a:r>
              <a:rPr lang="en-US" dirty="0"/>
              <a:t> </a:t>
            </a:r>
          </a:p>
          <a:p>
            <a:r>
              <a:rPr lang="en-US" dirty="0"/>
              <a:t>Situated behind stomach and below diaphragm </a:t>
            </a:r>
          </a:p>
          <a:p>
            <a:r>
              <a:rPr lang="en-US" b="1" dirty="0" smtClean="0"/>
              <a:t>Coverings: </a:t>
            </a:r>
            <a:r>
              <a:rPr lang="en-US" dirty="0" smtClean="0"/>
              <a:t>Outer </a:t>
            </a:r>
            <a:r>
              <a:rPr lang="en-US" dirty="0"/>
              <a:t>serous coat </a:t>
            </a:r>
            <a:r>
              <a:rPr lang="en-US" dirty="0" smtClean="0"/>
              <a:t>, Inner </a:t>
            </a:r>
            <a:r>
              <a:rPr lang="en-US" dirty="0"/>
              <a:t>fibromuscular capsule </a:t>
            </a:r>
          </a:p>
          <a:p>
            <a:r>
              <a:rPr lang="en-US" b="1" dirty="0"/>
              <a:t>Internal </a:t>
            </a:r>
            <a:r>
              <a:rPr lang="en-US" b="1" dirty="0" smtClean="0"/>
              <a:t>Framework: </a:t>
            </a:r>
            <a:r>
              <a:rPr lang="en-US" dirty="0" smtClean="0"/>
              <a:t>Trabeculae </a:t>
            </a:r>
            <a:r>
              <a:rPr lang="en-US" dirty="0"/>
              <a:t>and trabecular network </a:t>
            </a:r>
          </a:p>
          <a:p>
            <a:r>
              <a:rPr lang="en-US" dirty="0" smtClean="0"/>
              <a:t>Contains: Collagen </a:t>
            </a:r>
            <a:r>
              <a:rPr lang="en-US" dirty="0"/>
              <a:t>fibers </a:t>
            </a:r>
            <a:r>
              <a:rPr lang="en-US" dirty="0" smtClean="0"/>
              <a:t>, Elastic </a:t>
            </a:r>
            <a:r>
              <a:rPr lang="en-US" dirty="0"/>
              <a:t>fibers </a:t>
            </a:r>
            <a:r>
              <a:rPr lang="en-US" dirty="0" smtClean="0"/>
              <a:t>, Smooth </a:t>
            </a:r>
            <a:r>
              <a:rPr lang="en-US" dirty="0"/>
              <a:t>muscle fibers </a:t>
            </a:r>
            <a:r>
              <a:rPr lang="en-US" dirty="0" smtClean="0"/>
              <a:t>, Reticular </a:t>
            </a:r>
            <a:r>
              <a:rPr lang="en-US" dirty="0"/>
              <a:t>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Structure of Spleen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External Features</a:t>
            </a:r>
          </a:p>
          <a:p>
            <a:r>
              <a:rPr lang="en-US" dirty="0"/>
              <a:t>Dark reddish-purple organ </a:t>
            </a:r>
            <a:r>
              <a:rPr lang="en-US" dirty="0" smtClean="0"/>
              <a:t>, Wedge-shaped , Hilum </a:t>
            </a:r>
            <a:r>
              <a:rPr lang="en-US" dirty="0"/>
              <a:t>present medially </a:t>
            </a:r>
          </a:p>
          <a:p>
            <a:r>
              <a:rPr lang="en-US" b="1" dirty="0"/>
              <a:t>Internal Divisions</a:t>
            </a:r>
          </a:p>
          <a:p>
            <a:r>
              <a:rPr lang="en-US" dirty="0"/>
              <a:t>Parenchyma divided into:</a:t>
            </a:r>
          </a:p>
          <a:p>
            <a:r>
              <a:rPr lang="en-US" dirty="0"/>
              <a:t>Red pulp </a:t>
            </a:r>
          </a:p>
          <a:p>
            <a:r>
              <a:rPr lang="en-US" dirty="0"/>
              <a:t>White pulp </a:t>
            </a:r>
          </a:p>
          <a:p>
            <a:r>
              <a:rPr lang="en-US" b="1" dirty="0"/>
              <a:t>Accessory Spleens</a:t>
            </a:r>
          </a:p>
          <a:p>
            <a:r>
              <a:rPr lang="en-US" dirty="0"/>
              <a:t>Present in ~10% individuals </a:t>
            </a:r>
          </a:p>
          <a:p>
            <a:r>
              <a:rPr lang="en-US" dirty="0"/>
              <a:t>Located near main </a:t>
            </a:r>
            <a:r>
              <a:rPr lang="en-US" dirty="0" smtClean="0"/>
              <a:t>spleen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6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Microscopic Structure of Spleen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Red </a:t>
            </a:r>
            <a:r>
              <a:rPr lang="en-US" b="1" dirty="0" smtClean="0"/>
              <a:t>Pulp: </a:t>
            </a:r>
            <a:r>
              <a:rPr lang="en-US" dirty="0" smtClean="0"/>
              <a:t>Contains</a:t>
            </a:r>
            <a:r>
              <a:rPr lang="en-US" dirty="0"/>
              <a:t>:</a:t>
            </a:r>
          </a:p>
          <a:p>
            <a:r>
              <a:rPr lang="en-US" dirty="0"/>
              <a:t>Venous sinusoids </a:t>
            </a:r>
          </a:p>
          <a:p>
            <a:r>
              <a:rPr lang="en-US" dirty="0"/>
              <a:t>Blood cells </a:t>
            </a:r>
          </a:p>
          <a:p>
            <a:r>
              <a:rPr lang="en-US" dirty="0"/>
              <a:t>Macrophages </a:t>
            </a:r>
          </a:p>
          <a:p>
            <a:r>
              <a:rPr lang="en-US" dirty="0"/>
              <a:t>Mesenchymal cells </a:t>
            </a:r>
          </a:p>
          <a:p>
            <a:r>
              <a:rPr lang="en-US" b="1" dirty="0"/>
              <a:t>White </a:t>
            </a:r>
            <a:r>
              <a:rPr lang="en-US" b="1" dirty="0" smtClean="0"/>
              <a:t>Pulp: </a:t>
            </a:r>
            <a:r>
              <a:rPr lang="en-US" dirty="0" smtClean="0"/>
              <a:t>Contains</a:t>
            </a:r>
            <a:r>
              <a:rPr lang="en-US" dirty="0"/>
              <a:t>:</a:t>
            </a:r>
          </a:p>
          <a:p>
            <a:r>
              <a:rPr lang="en-US" dirty="0"/>
              <a:t>Central artery </a:t>
            </a:r>
          </a:p>
          <a:p>
            <a:r>
              <a:rPr lang="en-US" dirty="0"/>
              <a:t>Malpighian corpuscles </a:t>
            </a:r>
          </a:p>
          <a:p>
            <a:r>
              <a:rPr lang="en-US" dirty="0"/>
              <a:t>Lymphocytes </a:t>
            </a:r>
          </a:p>
          <a:p>
            <a:r>
              <a:rPr lang="en-US" dirty="0"/>
              <a:t>Macrophages </a:t>
            </a:r>
          </a:p>
          <a:p>
            <a:r>
              <a:rPr lang="en-US" b="1" dirty="0" smtClean="0"/>
              <a:t>Importance: </a:t>
            </a:r>
            <a:r>
              <a:rPr lang="en-US" dirty="0" smtClean="0"/>
              <a:t>White </a:t>
            </a:r>
            <a:r>
              <a:rPr lang="en-US" dirty="0"/>
              <a:t>pulp → immunity </a:t>
            </a:r>
            <a:r>
              <a:rPr lang="en-US" dirty="0" smtClean="0"/>
              <a:t> Red </a:t>
            </a:r>
            <a:r>
              <a:rPr lang="en-US" dirty="0"/>
              <a:t>pulp → blood </a:t>
            </a:r>
            <a:r>
              <a:rPr lang="en-US" dirty="0" smtClean="0"/>
              <a:t>filtration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4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Spleen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Hemopoiesis</a:t>
            </a:r>
            <a:endParaRPr lang="en-US" b="1" dirty="0"/>
          </a:p>
          <a:p>
            <a:r>
              <a:rPr lang="en-US" dirty="0"/>
              <a:t>In fetal life:</a:t>
            </a:r>
          </a:p>
          <a:p>
            <a:r>
              <a:rPr lang="en-US" dirty="0"/>
              <a:t>Produces blood cells </a:t>
            </a:r>
          </a:p>
          <a:p>
            <a:r>
              <a:rPr lang="en-US" b="1" dirty="0"/>
              <a:t>2. Destruction of Blood Cells</a:t>
            </a:r>
          </a:p>
          <a:p>
            <a:r>
              <a:rPr lang="en-US" dirty="0"/>
              <a:t>Destroys:</a:t>
            </a:r>
          </a:p>
          <a:p>
            <a:r>
              <a:rPr lang="en-US" dirty="0"/>
              <a:t>Old RBCs </a:t>
            </a:r>
          </a:p>
          <a:p>
            <a:r>
              <a:rPr lang="en-US" dirty="0"/>
              <a:t>Lymphocytes </a:t>
            </a:r>
          </a:p>
          <a:p>
            <a:r>
              <a:rPr lang="en-US" dirty="0"/>
              <a:t>Platelets </a:t>
            </a:r>
          </a:p>
          <a:p>
            <a:r>
              <a:rPr lang="en-US" b="1" dirty="0"/>
              <a:t>3. Blood Reservoir</a:t>
            </a:r>
          </a:p>
          <a:p>
            <a:r>
              <a:rPr lang="en-US" dirty="0"/>
              <a:t>Stores RBCs </a:t>
            </a:r>
          </a:p>
          <a:p>
            <a:r>
              <a:rPr lang="en-US" dirty="0"/>
              <a:t>Releases blood during </a:t>
            </a:r>
            <a:r>
              <a:rPr lang="en-US" dirty="0" smtClean="0"/>
              <a:t>emergencies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66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Spleen in 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Defensive Functions of Spleen</a:t>
            </a:r>
          </a:p>
          <a:p>
            <a:r>
              <a:rPr lang="en-US" b="1" dirty="0"/>
              <a:t>Filtration of </a:t>
            </a:r>
            <a:r>
              <a:rPr lang="en-US" b="1" dirty="0" smtClean="0"/>
              <a:t>Blood: </a:t>
            </a:r>
            <a:r>
              <a:rPr lang="en-US" dirty="0" smtClean="0"/>
              <a:t>Removes </a:t>
            </a:r>
            <a:r>
              <a:rPr lang="en-US" dirty="0"/>
              <a:t>microorganisms from blood </a:t>
            </a:r>
          </a:p>
          <a:p>
            <a:r>
              <a:rPr lang="en-US" b="1" dirty="0" smtClean="0"/>
              <a:t>Phagocytosis: </a:t>
            </a:r>
            <a:r>
              <a:rPr lang="en-US" dirty="0" smtClean="0"/>
              <a:t>Splenic </a:t>
            </a:r>
            <a:r>
              <a:rPr lang="en-US" dirty="0"/>
              <a:t>macrophages destroy pathogens </a:t>
            </a:r>
          </a:p>
          <a:p>
            <a:r>
              <a:rPr lang="en-US" b="1" dirty="0"/>
              <a:t>Lymphocyte </a:t>
            </a:r>
            <a:r>
              <a:rPr lang="en-US" b="1" dirty="0" smtClean="0"/>
              <a:t>Reservoir </a:t>
            </a:r>
            <a:r>
              <a:rPr lang="en-US" dirty="0" smtClean="0"/>
              <a:t>Contains</a:t>
            </a:r>
            <a:r>
              <a:rPr lang="en-US" dirty="0"/>
              <a:t>:</a:t>
            </a:r>
          </a:p>
          <a:p>
            <a:r>
              <a:rPr lang="en-US" dirty="0"/>
              <a:t>25% T lymphocytes </a:t>
            </a:r>
          </a:p>
          <a:p>
            <a:r>
              <a:rPr lang="en-US" dirty="0"/>
              <a:t>15% B lymphocytes </a:t>
            </a:r>
          </a:p>
          <a:p>
            <a:r>
              <a:rPr lang="en-US" b="1" dirty="0"/>
              <a:t>Antibody </a:t>
            </a:r>
            <a:r>
              <a:rPr lang="en-US" b="1" dirty="0" smtClean="0"/>
              <a:t>Production: </a:t>
            </a:r>
            <a:r>
              <a:rPr lang="en-US" dirty="0" smtClean="0"/>
              <a:t>Major </a:t>
            </a:r>
            <a:r>
              <a:rPr lang="en-US" dirty="0"/>
              <a:t>site of immune </a:t>
            </a:r>
            <a:r>
              <a:rPr lang="en-US" dirty="0" smtClean="0"/>
              <a:t>activation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91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Physiology of Spleen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Splenomegaly and </a:t>
            </a:r>
            <a:r>
              <a:rPr lang="en-US" b="1" dirty="0" err="1" smtClean="0"/>
              <a:t>Hypersplenism</a:t>
            </a:r>
            <a:r>
              <a:rPr lang="en-US" b="1" dirty="0" smtClean="0"/>
              <a:t> Causes</a:t>
            </a:r>
            <a:endParaRPr lang="en-US" b="1" dirty="0"/>
          </a:p>
          <a:p>
            <a:r>
              <a:rPr lang="en-US" dirty="0"/>
              <a:t>Malaria </a:t>
            </a:r>
          </a:p>
          <a:p>
            <a:r>
              <a:rPr lang="en-US" dirty="0"/>
              <a:t>Typhoid </a:t>
            </a:r>
          </a:p>
          <a:p>
            <a:r>
              <a:rPr lang="en-US" dirty="0"/>
              <a:t>Tuberculosis </a:t>
            </a:r>
          </a:p>
          <a:p>
            <a:r>
              <a:rPr lang="en-US" dirty="0"/>
              <a:t>Rheumatoid arthritis </a:t>
            </a:r>
          </a:p>
          <a:p>
            <a:r>
              <a:rPr lang="en-US" dirty="0"/>
              <a:t>Liver disease </a:t>
            </a:r>
          </a:p>
          <a:p>
            <a:r>
              <a:rPr lang="en-US" dirty="0"/>
              <a:t>Hodgkin disease </a:t>
            </a:r>
          </a:p>
          <a:p>
            <a:r>
              <a:rPr lang="en-US" b="1" dirty="0"/>
              <a:t>Effects</a:t>
            </a:r>
          </a:p>
          <a:p>
            <a:r>
              <a:rPr lang="en-US" dirty="0"/>
              <a:t>Hemolytic anemia </a:t>
            </a:r>
            <a:r>
              <a:rPr lang="en-US" dirty="0" smtClean="0"/>
              <a:t>, Leukopenia </a:t>
            </a:r>
            <a:endParaRPr lang="en-US" dirty="0"/>
          </a:p>
          <a:p>
            <a:r>
              <a:rPr lang="en-US" dirty="0"/>
              <a:t>Thrombocytopenia </a:t>
            </a:r>
            <a:r>
              <a:rPr lang="en-US" dirty="0" smtClean="0"/>
              <a:t>, Increased </a:t>
            </a:r>
            <a:r>
              <a:rPr lang="en-US" dirty="0"/>
              <a:t>plasma </a:t>
            </a:r>
            <a:r>
              <a:rPr lang="en-US" dirty="0" smtClean="0"/>
              <a:t>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5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and function of reticuloendothelial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Reticuloendothelial system is also called the </a:t>
            </a:r>
            <a:r>
              <a:rPr lang="en-US" b="1" dirty="0"/>
              <a:t>macrophage system</a:t>
            </a:r>
            <a:r>
              <a:rPr lang="en-US" dirty="0"/>
              <a:t> </a:t>
            </a:r>
            <a:r>
              <a:rPr lang="en-US" dirty="0" smtClean="0"/>
              <a:t>. It </a:t>
            </a:r>
            <a:r>
              <a:rPr lang="en-US" dirty="0"/>
              <a:t>consists of primitive phagocytic cells distributed throughout the body </a:t>
            </a:r>
            <a:r>
              <a:rPr lang="en-US" dirty="0" smtClean="0"/>
              <a:t>.These </a:t>
            </a:r>
            <a:r>
              <a:rPr lang="en-US" dirty="0"/>
              <a:t>cells play an important role in: </a:t>
            </a:r>
          </a:p>
          <a:p>
            <a:pPr lvl="1"/>
            <a:r>
              <a:rPr lang="en-US" dirty="0"/>
              <a:t>Defense mechanism </a:t>
            </a:r>
          </a:p>
          <a:p>
            <a:pPr lvl="1"/>
            <a:r>
              <a:rPr lang="en-US" dirty="0"/>
              <a:t>Removal of bacteria and toxins </a:t>
            </a:r>
          </a:p>
          <a:p>
            <a:pPr lvl="1"/>
            <a:r>
              <a:rPr lang="en-US" dirty="0"/>
              <a:t>Destruction of foreign particles </a:t>
            </a:r>
          </a:p>
          <a:p>
            <a:pPr lvl="1"/>
            <a:r>
              <a:rPr lang="en-US" dirty="0"/>
              <a:t>Immune response </a:t>
            </a:r>
          </a:p>
          <a:p>
            <a:r>
              <a:rPr lang="en-US" b="1" dirty="0"/>
              <a:t>Major Components</a:t>
            </a:r>
          </a:p>
          <a:p>
            <a:r>
              <a:rPr lang="en-US" dirty="0"/>
              <a:t>Macrophages </a:t>
            </a:r>
            <a:r>
              <a:rPr lang="en-US" dirty="0" smtClean="0"/>
              <a:t>, Lymph </a:t>
            </a:r>
            <a:r>
              <a:rPr lang="en-US" dirty="0"/>
              <a:t>nodes </a:t>
            </a:r>
          </a:p>
          <a:p>
            <a:r>
              <a:rPr lang="en-US" dirty="0"/>
              <a:t>Spleen </a:t>
            </a:r>
            <a:r>
              <a:rPr lang="en-US" dirty="0" smtClean="0"/>
              <a:t>, Tonsils </a:t>
            </a:r>
            <a:endParaRPr lang="en-US" dirty="0"/>
          </a:p>
          <a:p>
            <a:r>
              <a:rPr lang="en-US" dirty="0"/>
              <a:t>Lymphatic vessels </a:t>
            </a:r>
            <a:r>
              <a:rPr lang="en-US" dirty="0" smtClean="0"/>
              <a:t>, Lymphoid </a:t>
            </a:r>
            <a:r>
              <a:rPr lang="en-US" dirty="0"/>
              <a:t>tissues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99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Lymphatic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Overview</a:t>
            </a:r>
          </a:p>
          <a:p>
            <a:r>
              <a:rPr lang="en-US" dirty="0"/>
              <a:t>Lymphatic system arises from tissue spaces as a meshwork of delicate vessels </a:t>
            </a:r>
          </a:p>
          <a:p>
            <a:r>
              <a:rPr lang="en-US" dirty="0"/>
              <a:t>These vessels are called </a:t>
            </a:r>
            <a:r>
              <a:rPr lang="en-US" b="1" dirty="0"/>
              <a:t>lymph capillaries</a:t>
            </a:r>
            <a:r>
              <a:rPr lang="en-US" dirty="0"/>
              <a:t> </a:t>
            </a:r>
          </a:p>
          <a:p>
            <a:r>
              <a:rPr lang="en-US" b="1" dirty="0"/>
              <a:t>Main Functions</a:t>
            </a:r>
          </a:p>
          <a:p>
            <a:r>
              <a:rPr lang="en-US" dirty="0"/>
              <a:t>Drain excess tissue fluid </a:t>
            </a:r>
          </a:p>
          <a:p>
            <a:r>
              <a:rPr lang="en-US" dirty="0"/>
              <a:t>Transport proteins and fats </a:t>
            </a:r>
          </a:p>
          <a:p>
            <a:r>
              <a:rPr lang="en-US" dirty="0"/>
              <a:t>Immunity and defense </a:t>
            </a:r>
          </a:p>
          <a:p>
            <a:r>
              <a:rPr lang="en-US" dirty="0"/>
              <a:t>Removal of toxins and bacteria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29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Lymph Capillaries</a:t>
            </a:r>
          </a:p>
          <a:p>
            <a:r>
              <a:rPr lang="en-US" dirty="0"/>
              <a:t>Begin as enlarged blind-ended terminals called </a:t>
            </a:r>
            <a:r>
              <a:rPr lang="en-US" b="1" dirty="0"/>
              <a:t>capillary bulbs</a:t>
            </a:r>
            <a:r>
              <a:rPr lang="en-US" dirty="0"/>
              <a:t> </a:t>
            </a:r>
          </a:p>
          <a:p>
            <a:r>
              <a:rPr lang="en-US" dirty="0"/>
              <a:t>Bulbs contain valves allowing one-way flow of lymph </a:t>
            </a:r>
          </a:p>
          <a:p>
            <a:r>
              <a:rPr lang="en-US" dirty="0"/>
              <a:t>Muscle fibers around bulbs contract to push lymph forward </a:t>
            </a:r>
          </a:p>
          <a:p>
            <a:r>
              <a:rPr lang="en-US" b="1" dirty="0"/>
              <a:t>Structure</a:t>
            </a:r>
          </a:p>
          <a:p>
            <a:r>
              <a:rPr lang="en-US" dirty="0"/>
              <a:t>Lined by endothelial cells </a:t>
            </a:r>
          </a:p>
          <a:p>
            <a:r>
              <a:rPr lang="en-US" dirty="0"/>
              <a:t>Unite to form larger lymphatic vessels </a:t>
            </a:r>
          </a:p>
          <a:p>
            <a:r>
              <a:rPr lang="en-US" dirty="0"/>
              <a:t>Larger vessels formed by joining of tributaries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7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Reticuloendothelial System (RES), Tonsils, Lymph Nodes &amp; Spleen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Reticuloendothelial System (RES) / Macrophage System</a:t>
            </a:r>
          </a:p>
          <a:p>
            <a:r>
              <a:rPr lang="en-US" dirty="0"/>
              <a:t>System of primitive phagocytic cells present throughout the body </a:t>
            </a:r>
            <a:r>
              <a:rPr lang="en-US" dirty="0" smtClean="0"/>
              <a:t>Also </a:t>
            </a:r>
            <a:r>
              <a:rPr lang="en-US" dirty="0"/>
              <a:t>called </a:t>
            </a:r>
            <a:r>
              <a:rPr lang="en-US" b="1" dirty="0"/>
              <a:t>tissue macrophage system</a:t>
            </a:r>
            <a:r>
              <a:rPr lang="en-US" dirty="0"/>
              <a:t> </a:t>
            </a:r>
          </a:p>
          <a:p>
            <a:r>
              <a:rPr lang="en-US" dirty="0"/>
              <a:t>Plays major role in: </a:t>
            </a:r>
          </a:p>
          <a:p>
            <a:pPr lvl="1"/>
            <a:r>
              <a:rPr lang="en-US" dirty="0"/>
              <a:t>Defense mechanism </a:t>
            </a:r>
          </a:p>
          <a:p>
            <a:pPr lvl="1"/>
            <a:r>
              <a:rPr lang="en-US" dirty="0"/>
              <a:t>Phagocytosis </a:t>
            </a:r>
          </a:p>
          <a:p>
            <a:pPr lvl="1"/>
            <a:r>
              <a:rPr lang="en-US" dirty="0"/>
              <a:t>Immunity </a:t>
            </a:r>
          </a:p>
          <a:p>
            <a:pPr lvl="1"/>
            <a:r>
              <a:rPr lang="en-US" dirty="0"/>
              <a:t>Removal of dead cells </a:t>
            </a:r>
          </a:p>
          <a:p>
            <a:r>
              <a:rPr lang="en-US" b="1" dirty="0"/>
              <a:t>Distribution of RES </a:t>
            </a:r>
            <a:r>
              <a:rPr lang="en-US" b="1" dirty="0" smtClean="0"/>
              <a:t>Cells: </a:t>
            </a:r>
            <a:r>
              <a:rPr lang="en-US" dirty="0" smtClean="0"/>
              <a:t>Present in: Endothelial </a:t>
            </a:r>
            <a:r>
              <a:rPr lang="en-US" dirty="0"/>
              <a:t>lining of vascular and lymphatic channels </a:t>
            </a:r>
            <a:r>
              <a:rPr lang="en-US" dirty="0" smtClean="0"/>
              <a:t>, Connective </a:t>
            </a:r>
            <a:r>
              <a:rPr lang="en-US" dirty="0"/>
              <a:t>tissue </a:t>
            </a:r>
            <a:r>
              <a:rPr lang="en-US" dirty="0" smtClean="0"/>
              <a:t>, Spleen , Liver , Lungs ,Bone </a:t>
            </a:r>
            <a:r>
              <a:rPr lang="en-US" dirty="0"/>
              <a:t>marrow </a:t>
            </a:r>
            <a:r>
              <a:rPr lang="en-US" dirty="0" smtClean="0"/>
              <a:t>, Lymph </a:t>
            </a:r>
            <a:r>
              <a:rPr lang="en-US" dirty="0"/>
              <a:t>nodes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8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Features of Lymph Capillaries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Differences from Blood Capillaries</a:t>
            </a:r>
          </a:p>
          <a:p>
            <a:r>
              <a:rPr lang="en-US" dirty="0"/>
              <a:t>More porous than blood capillaries </a:t>
            </a:r>
          </a:p>
          <a:p>
            <a:r>
              <a:rPr lang="en-US" dirty="0"/>
              <a:t>Cells overlap one another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Allows movement of fluid into lymph capillaries </a:t>
            </a:r>
          </a:p>
          <a:p>
            <a:r>
              <a:rPr lang="en-US" dirty="0"/>
              <a:t>Prevents backward flow </a:t>
            </a:r>
          </a:p>
          <a:p>
            <a:r>
              <a:rPr lang="en-US" dirty="0"/>
              <a:t>Permits entry of large particles and proteins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3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 of Lymphatic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Major Ducts</a:t>
            </a:r>
          </a:p>
          <a:p>
            <a:r>
              <a:rPr lang="en-US" b="1" dirty="0"/>
              <a:t>Right Lymphatic Duct</a:t>
            </a:r>
          </a:p>
          <a:p>
            <a:r>
              <a:rPr lang="en-US" dirty="0"/>
              <a:t>Opens into right subclavian vein </a:t>
            </a:r>
          </a:p>
          <a:p>
            <a:r>
              <a:rPr lang="en-US" b="1" dirty="0"/>
              <a:t>Thoracic Duct</a:t>
            </a:r>
          </a:p>
          <a:p>
            <a:r>
              <a:rPr lang="en-US" dirty="0"/>
              <a:t>Opens into left subclavian vein </a:t>
            </a:r>
          </a:p>
          <a:p>
            <a:r>
              <a:rPr lang="en-US" dirty="0"/>
              <a:t>Drains more than two-thirds of tissue spaces of body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Returns lymph to blood circulation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2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 of Lymph Vessels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Deeper layers of skin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Subcutaneous tissues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Diaphragm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Wall of abdominal cavity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Omentum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Respiratory tract lining (except alveoli)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Digestive tract lining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Urinary tract lining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Genital tract lining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Liver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Heart </a:t>
            </a:r>
          </a:p>
        </p:txBody>
      </p:sp>
    </p:spTree>
    <p:extLst>
      <p:ext uri="{BB962C8B-B14F-4D97-AF65-F5344CB8AC3E}">
        <p14:creationId xmlns:p14="http://schemas.microsoft.com/office/powerpoint/2010/main" val="3476990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Areas Without Lymph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Lymph Vessels Absent In</a:t>
            </a:r>
          </a:p>
          <a:p>
            <a:r>
              <a:rPr lang="en-US" dirty="0"/>
              <a:t>Superficial layers of skin </a:t>
            </a:r>
          </a:p>
          <a:p>
            <a:r>
              <a:rPr lang="en-US" dirty="0"/>
              <a:t>Central nervous system </a:t>
            </a:r>
          </a:p>
          <a:p>
            <a:r>
              <a:rPr lang="en-US" dirty="0"/>
              <a:t>Cornea </a:t>
            </a:r>
          </a:p>
          <a:p>
            <a:r>
              <a:rPr lang="en-US" dirty="0"/>
              <a:t>Bones </a:t>
            </a:r>
          </a:p>
          <a:p>
            <a:r>
              <a:rPr lang="en-US" dirty="0"/>
              <a:t>Alveoli of lungs </a:t>
            </a:r>
          </a:p>
          <a:p>
            <a:r>
              <a:rPr lang="en-US" b="1" dirty="0"/>
              <a:t>Clinical Importance</a:t>
            </a:r>
          </a:p>
          <a:p>
            <a:r>
              <a:rPr lang="en-US" dirty="0"/>
              <a:t>Reduced drainage in these areas </a:t>
            </a:r>
          </a:p>
          <a:p>
            <a:r>
              <a:rPr lang="en-US" dirty="0"/>
              <a:t>Limited immune </a:t>
            </a:r>
            <a:r>
              <a:rPr lang="en-US" dirty="0" smtClean="0"/>
              <a:t>surveillance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43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Small glandular structures located along lymph vessels </a:t>
            </a:r>
          </a:p>
          <a:p>
            <a:r>
              <a:rPr lang="en-US" dirty="0"/>
              <a:t>Also called: </a:t>
            </a:r>
          </a:p>
          <a:p>
            <a:pPr lvl="1"/>
            <a:r>
              <a:rPr lang="en-US" dirty="0"/>
              <a:t>Lymph glands </a:t>
            </a:r>
          </a:p>
          <a:p>
            <a:pPr lvl="1"/>
            <a:r>
              <a:rPr lang="en-US" dirty="0"/>
              <a:t>Lymphatic nodes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Act as filters for lymph </a:t>
            </a:r>
          </a:p>
          <a:p>
            <a:r>
              <a:rPr lang="en-US" dirty="0"/>
              <a:t>Important defensive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54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Lymph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Layers of Lymph Node</a:t>
            </a:r>
          </a:p>
          <a:p>
            <a:r>
              <a:rPr lang="en-US" dirty="0"/>
              <a:t>Cortex </a:t>
            </a:r>
          </a:p>
          <a:p>
            <a:r>
              <a:rPr lang="en-US" dirty="0" err="1"/>
              <a:t>Paracortex</a:t>
            </a:r>
            <a:r>
              <a:rPr lang="en-US" dirty="0"/>
              <a:t> </a:t>
            </a:r>
          </a:p>
          <a:p>
            <a:r>
              <a:rPr lang="en-US" dirty="0"/>
              <a:t>Medulla </a:t>
            </a:r>
          </a:p>
          <a:p>
            <a:r>
              <a:rPr lang="en-US" b="1" dirty="0"/>
              <a:t>General Features</a:t>
            </a:r>
          </a:p>
          <a:p>
            <a:r>
              <a:rPr lang="en-US" dirty="0"/>
              <a:t>Covered by dense connective tissue capsule </a:t>
            </a:r>
          </a:p>
          <a:p>
            <a:r>
              <a:rPr lang="en-US" dirty="0"/>
              <a:t>Made of lymphatic tissue masses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06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Cortex of Lymph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Components</a:t>
            </a:r>
          </a:p>
          <a:p>
            <a:r>
              <a:rPr lang="en-US" dirty="0"/>
              <a:t>Primary lymphoid follicles </a:t>
            </a:r>
          </a:p>
          <a:p>
            <a:r>
              <a:rPr lang="en-US" dirty="0"/>
              <a:t>Secondary lymphoid follicles </a:t>
            </a:r>
          </a:p>
          <a:p>
            <a:r>
              <a:rPr lang="en-US" b="1" dirty="0"/>
              <a:t>Germinal Center</a:t>
            </a:r>
          </a:p>
          <a:p>
            <a:r>
              <a:rPr lang="en-US" dirty="0"/>
              <a:t>Site of active proliferation of cells </a:t>
            </a:r>
          </a:p>
          <a:p>
            <a:r>
              <a:rPr lang="en-US" dirty="0"/>
              <a:t>Forms after antigen stimulation </a:t>
            </a:r>
          </a:p>
          <a:p>
            <a:r>
              <a:rPr lang="en-US" b="1" dirty="0"/>
              <a:t>Cells Present</a:t>
            </a:r>
          </a:p>
          <a:p>
            <a:r>
              <a:rPr lang="en-US" dirty="0"/>
              <a:t>B lymphocytes </a:t>
            </a:r>
          </a:p>
          <a:p>
            <a:r>
              <a:rPr lang="en-US" dirty="0"/>
              <a:t>Macrophages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80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Paracortex</a:t>
            </a:r>
            <a:r>
              <a:rPr lang="en-US" dirty="0"/>
              <a:t> and Medulla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Paracortex</a:t>
            </a:r>
            <a:endParaRPr lang="en-US" b="1" dirty="0"/>
          </a:p>
          <a:p>
            <a:r>
              <a:rPr lang="en-US" dirty="0"/>
              <a:t>Located between cortex and medulla </a:t>
            </a:r>
          </a:p>
          <a:p>
            <a:r>
              <a:rPr lang="en-US" dirty="0"/>
              <a:t>Contains T lymphocytes </a:t>
            </a:r>
          </a:p>
          <a:p>
            <a:r>
              <a:rPr lang="en-US" b="1" dirty="0"/>
              <a:t>Medulla</a:t>
            </a:r>
          </a:p>
          <a:p>
            <a:r>
              <a:rPr lang="en-US" dirty="0"/>
              <a:t>Contains: </a:t>
            </a:r>
          </a:p>
          <a:p>
            <a:pPr lvl="1"/>
            <a:r>
              <a:rPr lang="en-US" dirty="0"/>
              <a:t>B lymphocytes </a:t>
            </a:r>
          </a:p>
          <a:p>
            <a:pPr lvl="1"/>
            <a:r>
              <a:rPr lang="en-US" dirty="0"/>
              <a:t>T lymphocytes </a:t>
            </a:r>
          </a:p>
          <a:p>
            <a:pPr lvl="1"/>
            <a:r>
              <a:rPr lang="en-US" dirty="0"/>
              <a:t>Macrophages </a:t>
            </a:r>
          </a:p>
          <a:p>
            <a:r>
              <a:rPr lang="en-US" dirty="0"/>
              <a:t>Blood vessels pass through medulla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61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Lymph Through Lymph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Afferent </a:t>
            </a:r>
            <a:r>
              <a:rPr lang="en-US" b="1" dirty="0" smtClean="0"/>
              <a:t>Vessels: </a:t>
            </a:r>
            <a:r>
              <a:rPr lang="en-US" dirty="0" smtClean="0"/>
              <a:t>Bring </a:t>
            </a:r>
            <a:r>
              <a:rPr lang="en-US" dirty="0"/>
              <a:t>lymph into lymph node </a:t>
            </a:r>
          </a:p>
          <a:p>
            <a:r>
              <a:rPr lang="en-US" b="1" dirty="0"/>
              <a:t>Circulation Through Node</a:t>
            </a:r>
          </a:p>
          <a:p>
            <a:r>
              <a:rPr lang="en-US" dirty="0"/>
              <a:t>Lymph passes through: </a:t>
            </a:r>
          </a:p>
          <a:p>
            <a:pPr lvl="1"/>
            <a:r>
              <a:rPr lang="en-US" dirty="0"/>
              <a:t>Cortex </a:t>
            </a:r>
          </a:p>
          <a:p>
            <a:pPr lvl="1"/>
            <a:r>
              <a:rPr lang="en-US" dirty="0" err="1"/>
              <a:t>Paracortex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Medulla </a:t>
            </a:r>
          </a:p>
          <a:p>
            <a:r>
              <a:rPr lang="en-US" b="1" dirty="0"/>
              <a:t>Efferent </a:t>
            </a:r>
            <a:r>
              <a:rPr lang="en-US" b="1" dirty="0" smtClean="0"/>
              <a:t>Vessels: </a:t>
            </a:r>
            <a:r>
              <a:rPr lang="en-US" dirty="0" smtClean="0"/>
              <a:t>Carry </a:t>
            </a:r>
            <a:r>
              <a:rPr lang="en-US" dirty="0"/>
              <a:t>lymph away from node </a:t>
            </a:r>
          </a:p>
          <a:p>
            <a:r>
              <a:rPr lang="en-US" b="1" dirty="0" smtClean="0"/>
              <a:t>Significance: </a:t>
            </a:r>
            <a:r>
              <a:rPr lang="en-US" dirty="0" smtClean="0"/>
              <a:t>Filtration </a:t>
            </a:r>
            <a:r>
              <a:rPr lang="en-US" dirty="0"/>
              <a:t>and immune surveillance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87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Lymph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Elbow </a:t>
            </a:r>
          </a:p>
          <a:p>
            <a:r>
              <a:rPr lang="en-US" dirty="0"/>
              <a:t>Axilla </a:t>
            </a:r>
          </a:p>
          <a:p>
            <a:r>
              <a:rPr lang="en-US" dirty="0"/>
              <a:t>Knee </a:t>
            </a:r>
          </a:p>
          <a:p>
            <a:r>
              <a:rPr lang="en-US" dirty="0"/>
              <a:t>Groin </a:t>
            </a:r>
          </a:p>
          <a:p>
            <a:r>
              <a:rPr lang="en-US" dirty="0"/>
              <a:t>Abdomen </a:t>
            </a:r>
          </a:p>
          <a:p>
            <a:r>
              <a:rPr lang="en-US" dirty="0"/>
              <a:t>Thorax </a:t>
            </a:r>
          </a:p>
          <a:p>
            <a:r>
              <a:rPr lang="en-US" dirty="0"/>
              <a:t>Neck </a:t>
            </a:r>
          </a:p>
          <a:p>
            <a:r>
              <a:rPr lang="en-US" b="1" dirty="0" smtClean="0"/>
              <a:t>Importance: </a:t>
            </a:r>
            <a:r>
              <a:rPr lang="en-US" dirty="0" smtClean="0"/>
              <a:t>Located </a:t>
            </a:r>
            <a:r>
              <a:rPr lang="en-US" dirty="0"/>
              <a:t>where many lymph vessels </a:t>
            </a:r>
            <a:r>
              <a:rPr lang="en-US" dirty="0" smtClean="0"/>
              <a:t>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5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Macrophages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Large phagocytic cell derived from monocytes </a:t>
            </a:r>
          </a:p>
          <a:p>
            <a:r>
              <a:rPr lang="en-US" dirty="0"/>
              <a:t>Important cellular component of innate immunity </a:t>
            </a:r>
          </a:p>
          <a:p>
            <a:r>
              <a:rPr lang="en-US" dirty="0"/>
              <a:t>Capable of: </a:t>
            </a:r>
          </a:p>
          <a:p>
            <a:pPr lvl="1"/>
            <a:r>
              <a:rPr lang="en-US" dirty="0"/>
              <a:t>Phagocytosis </a:t>
            </a:r>
          </a:p>
          <a:p>
            <a:pPr lvl="1"/>
            <a:r>
              <a:rPr lang="en-US" dirty="0"/>
              <a:t>Antigen presentation </a:t>
            </a:r>
          </a:p>
          <a:p>
            <a:pPr lvl="1"/>
            <a:r>
              <a:rPr lang="en-US" dirty="0"/>
              <a:t>Cytokine secretion </a:t>
            </a:r>
          </a:p>
          <a:p>
            <a:r>
              <a:rPr lang="en-US" b="1" dirty="0"/>
              <a:t>Main Characteristics</a:t>
            </a:r>
          </a:p>
          <a:p>
            <a:r>
              <a:rPr lang="en-US" dirty="0"/>
              <a:t>Irregular shape with pseudopodia </a:t>
            </a:r>
          </a:p>
          <a:p>
            <a:r>
              <a:rPr lang="en-US" dirty="0"/>
              <a:t>Contain abundant lysosomes </a:t>
            </a:r>
          </a:p>
          <a:p>
            <a:r>
              <a:rPr lang="en-US" dirty="0"/>
              <a:t>Long lifespan in tissues </a:t>
            </a:r>
          </a:p>
          <a:p>
            <a:r>
              <a:rPr lang="en-US" dirty="0"/>
              <a:t>Highly motile during inflammation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36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Lymph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Major Functions</a:t>
            </a:r>
          </a:p>
          <a:p>
            <a:r>
              <a:rPr lang="en-US" dirty="0"/>
              <a:t>Filtration of lymph </a:t>
            </a:r>
          </a:p>
          <a:p>
            <a:r>
              <a:rPr lang="en-US" dirty="0"/>
              <a:t>Removal of bacteria and toxins </a:t>
            </a:r>
          </a:p>
          <a:p>
            <a:r>
              <a:rPr lang="en-US" dirty="0"/>
              <a:t>Defense barrier function </a:t>
            </a:r>
          </a:p>
          <a:p>
            <a:r>
              <a:rPr lang="en-US" dirty="0"/>
              <a:t>Retention of proteins and lipids </a:t>
            </a:r>
          </a:p>
          <a:p>
            <a:r>
              <a:rPr lang="en-US" dirty="0"/>
              <a:t>Immune cell activation </a:t>
            </a:r>
          </a:p>
          <a:p>
            <a:r>
              <a:rPr lang="en-US" b="1" dirty="0"/>
              <a:t>Macrophage Activity</a:t>
            </a:r>
          </a:p>
          <a:p>
            <a:r>
              <a:rPr lang="en-US" dirty="0"/>
              <a:t>Destroys foreign substances entering </a:t>
            </a:r>
            <a:r>
              <a:rPr lang="en-US" dirty="0" smtClean="0"/>
              <a:t>lymph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47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Swelling of Lymph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Causes</a:t>
            </a:r>
          </a:p>
          <a:p>
            <a:r>
              <a:rPr lang="en-US" dirty="0"/>
              <a:t>Infection </a:t>
            </a:r>
          </a:p>
          <a:p>
            <a:r>
              <a:rPr lang="en-US" dirty="0"/>
              <a:t>Viral diseases </a:t>
            </a:r>
          </a:p>
          <a:p>
            <a:r>
              <a:rPr lang="en-US" dirty="0"/>
              <a:t>Cancer spread </a:t>
            </a:r>
          </a:p>
          <a:p>
            <a:r>
              <a:rPr lang="en-US" dirty="0"/>
              <a:t>Lymphoma and leukemia </a:t>
            </a:r>
          </a:p>
          <a:p>
            <a:r>
              <a:rPr lang="en-US" b="1" dirty="0"/>
              <a:t>Examples</a:t>
            </a:r>
          </a:p>
          <a:p>
            <a:r>
              <a:rPr lang="en-US" dirty="0"/>
              <a:t>Throat infection → neck nodes enlarge </a:t>
            </a:r>
          </a:p>
          <a:p>
            <a:r>
              <a:rPr lang="en-US" dirty="0"/>
              <a:t>Arm infection → axillary nodes enlarge </a:t>
            </a:r>
          </a:p>
          <a:p>
            <a:r>
              <a:rPr lang="en-US" dirty="0"/>
              <a:t>Leg/genital infection → groin node enlargement </a:t>
            </a:r>
          </a:p>
          <a:p>
            <a:r>
              <a:rPr lang="en-US" b="1" dirty="0"/>
              <a:t>Clinical </a:t>
            </a:r>
            <a:r>
              <a:rPr lang="en-US" b="1" dirty="0" smtClean="0"/>
              <a:t>Importance: </a:t>
            </a:r>
            <a:r>
              <a:rPr lang="en-US" dirty="0" smtClean="0"/>
              <a:t>Indicates </a:t>
            </a:r>
            <a:r>
              <a:rPr lang="en-US" dirty="0"/>
              <a:t>immune activity or disease spread </a:t>
            </a:r>
          </a:p>
        </p:txBody>
      </p:sp>
    </p:spTree>
    <p:extLst>
      <p:ext uri="{BB962C8B-B14F-4D97-AF65-F5344CB8AC3E}">
        <p14:creationId xmlns:p14="http://schemas.microsoft.com/office/powerpoint/2010/main" val="1281768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Lymph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Origin: </a:t>
            </a:r>
            <a:r>
              <a:rPr lang="en-US" dirty="0" smtClean="0"/>
              <a:t>Lymph </a:t>
            </a:r>
            <a:r>
              <a:rPr lang="en-US" dirty="0"/>
              <a:t>is formed from interstitial fluid </a:t>
            </a:r>
          </a:p>
          <a:p>
            <a:r>
              <a:rPr lang="en-US" b="1" dirty="0"/>
              <a:t>Mechanism</a:t>
            </a:r>
          </a:p>
          <a:p>
            <a:r>
              <a:rPr lang="en-US" dirty="0"/>
              <a:t>Most fluid returns to venous capillaries </a:t>
            </a:r>
          </a:p>
          <a:p>
            <a:r>
              <a:rPr lang="en-US" dirty="0"/>
              <a:t>Remaining fluid enters lymph capillaries </a:t>
            </a:r>
          </a:p>
          <a:p>
            <a:r>
              <a:rPr lang="en-US" b="1" dirty="0"/>
              <a:t>Important Feature</a:t>
            </a:r>
          </a:p>
          <a:p>
            <a:r>
              <a:rPr lang="en-US" dirty="0"/>
              <a:t>Lymph capillaries allow entry of proteins due to high permeability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97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and Flow of Lymph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Composition</a:t>
            </a:r>
          </a:p>
          <a:p>
            <a:r>
              <a:rPr lang="en-US" dirty="0"/>
              <a:t>96% water </a:t>
            </a:r>
          </a:p>
          <a:p>
            <a:r>
              <a:rPr lang="en-US" dirty="0"/>
              <a:t>4% solids </a:t>
            </a:r>
          </a:p>
          <a:p>
            <a:r>
              <a:rPr lang="en-US" dirty="0"/>
              <a:t>Contains proteins, lipids and blood cells </a:t>
            </a:r>
          </a:p>
          <a:p>
            <a:r>
              <a:rPr lang="en-US" b="1" dirty="0"/>
              <a:t>Rate of Flow</a:t>
            </a:r>
          </a:p>
          <a:p>
            <a:r>
              <a:rPr lang="en-US" dirty="0"/>
              <a:t>About 120 mL/hour enters blood </a:t>
            </a:r>
          </a:p>
          <a:p>
            <a:pPr lvl="1"/>
            <a:r>
              <a:rPr lang="en-US" dirty="0"/>
              <a:t>100 mL/hour through thoracic duct </a:t>
            </a:r>
          </a:p>
          <a:p>
            <a:pPr lvl="1"/>
            <a:r>
              <a:rPr lang="en-US" dirty="0"/>
              <a:t>20 mL/hour through right lymphatic 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16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Lymph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Increased Lymph Flow Occurs Due To</a:t>
            </a:r>
          </a:p>
          <a:p>
            <a:r>
              <a:rPr lang="en-US" dirty="0"/>
              <a:t>Increased interstitial fluid pressure </a:t>
            </a:r>
          </a:p>
          <a:p>
            <a:r>
              <a:rPr lang="en-US" dirty="0"/>
              <a:t>Increased blood capillary pressure </a:t>
            </a:r>
          </a:p>
          <a:p>
            <a:r>
              <a:rPr lang="en-US" dirty="0"/>
              <a:t>Dilatation of lymph capillaries </a:t>
            </a:r>
          </a:p>
          <a:p>
            <a:r>
              <a:rPr lang="en-US" dirty="0"/>
              <a:t>Increased permeability </a:t>
            </a:r>
          </a:p>
          <a:p>
            <a:r>
              <a:rPr lang="en-US" dirty="0"/>
              <a:t>Increased tissue activity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Maintains tissue fluid balance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32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Lymph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Returns proteins to blood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Redistributes body fluid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Removes bacteria and toxins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Maintains structural integrity of tissues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Absorbs intestinal fats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Important role in immunity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Transports lymphocytes </a:t>
            </a:r>
          </a:p>
        </p:txBody>
      </p:sp>
    </p:spTree>
    <p:extLst>
      <p:ext uri="{BB962C8B-B14F-4D97-AF65-F5344CB8AC3E}">
        <p14:creationId xmlns:p14="http://schemas.microsoft.com/office/powerpoint/2010/main" val="275116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Reticuloendothelial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1. Fixed Reticuloendothelial Cells</a:t>
            </a:r>
          </a:p>
          <a:p>
            <a:r>
              <a:rPr lang="en-US" dirty="0"/>
              <a:t>Also </a:t>
            </a:r>
            <a:r>
              <a:rPr lang="en-US" dirty="0" smtClean="0"/>
              <a:t>called: Tissue </a:t>
            </a:r>
            <a:r>
              <a:rPr lang="en-US" dirty="0"/>
              <a:t>macrophages </a:t>
            </a:r>
          </a:p>
          <a:p>
            <a:r>
              <a:rPr lang="en-US" dirty="0"/>
              <a:t>Fixed </a:t>
            </a:r>
            <a:r>
              <a:rPr lang="en-US" dirty="0" err="1"/>
              <a:t>histiocytes</a:t>
            </a:r>
            <a:r>
              <a:rPr lang="en-US" dirty="0"/>
              <a:t> </a:t>
            </a:r>
          </a:p>
          <a:p>
            <a:r>
              <a:rPr lang="en-US" dirty="0"/>
              <a:t>Located permanently in tissues.</a:t>
            </a:r>
          </a:p>
          <a:p>
            <a:r>
              <a:rPr lang="en-US" b="1" dirty="0"/>
              <a:t>2. Wandering Reticuloendothelial Cells</a:t>
            </a:r>
          </a:p>
          <a:p>
            <a:r>
              <a:rPr lang="en-US" dirty="0"/>
              <a:t>Also </a:t>
            </a:r>
            <a:r>
              <a:rPr lang="en-US" dirty="0" smtClean="0"/>
              <a:t>called: Free </a:t>
            </a:r>
            <a:r>
              <a:rPr lang="en-US" dirty="0" err="1"/>
              <a:t>histiocytes</a:t>
            </a:r>
            <a:r>
              <a:rPr lang="en-US" dirty="0"/>
              <a:t> </a:t>
            </a:r>
          </a:p>
          <a:p>
            <a:r>
              <a:rPr lang="en-US" dirty="0"/>
              <a:t>Move freely to sites of infection or injury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Tissue Macrophages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Distribution of Fixed Macrophages</a:t>
            </a:r>
          </a:p>
          <a:p>
            <a:r>
              <a:rPr lang="en-US" b="1" dirty="0"/>
              <a:t>In Connective Tissue</a:t>
            </a:r>
          </a:p>
          <a:p>
            <a:r>
              <a:rPr lang="en-US" dirty="0"/>
              <a:t>Present in connective tissue and serous membranes </a:t>
            </a:r>
          </a:p>
          <a:p>
            <a:r>
              <a:rPr lang="en-US" dirty="0"/>
              <a:t>Found in pleura, mesentery, </a:t>
            </a:r>
            <a:r>
              <a:rPr lang="en-US" dirty="0" err="1"/>
              <a:t>omentum</a:t>
            </a:r>
            <a:r>
              <a:rPr lang="en-US" dirty="0"/>
              <a:t> </a:t>
            </a:r>
          </a:p>
          <a:p>
            <a:r>
              <a:rPr lang="en-US" b="1" dirty="0"/>
              <a:t>In Blood </a:t>
            </a:r>
            <a:r>
              <a:rPr lang="en-US" b="1" dirty="0" smtClean="0"/>
              <a:t>Sinusoids: </a:t>
            </a:r>
            <a:r>
              <a:rPr lang="en-US" dirty="0" smtClean="0"/>
              <a:t>Present </a:t>
            </a:r>
            <a:r>
              <a:rPr lang="en-US" dirty="0"/>
              <a:t>in:</a:t>
            </a:r>
          </a:p>
          <a:p>
            <a:r>
              <a:rPr lang="en-US" dirty="0"/>
              <a:t>Liver → </a:t>
            </a:r>
            <a:r>
              <a:rPr lang="en-US" dirty="0" err="1"/>
              <a:t>Kupffer</a:t>
            </a:r>
            <a:r>
              <a:rPr lang="en-US" dirty="0"/>
              <a:t> cells </a:t>
            </a:r>
          </a:p>
          <a:p>
            <a:r>
              <a:rPr lang="en-US" dirty="0"/>
              <a:t>Spleen </a:t>
            </a:r>
            <a:r>
              <a:rPr lang="en-US" dirty="0" smtClean="0"/>
              <a:t>, Bone </a:t>
            </a:r>
            <a:r>
              <a:rPr lang="en-US" dirty="0"/>
              <a:t>marrow </a:t>
            </a:r>
          </a:p>
          <a:p>
            <a:r>
              <a:rPr lang="en-US" dirty="0"/>
              <a:t>Lymph nodes </a:t>
            </a:r>
          </a:p>
          <a:p>
            <a:r>
              <a:rPr lang="en-US" dirty="0"/>
              <a:t>Pituitary and adrenal glands </a:t>
            </a:r>
          </a:p>
          <a:p>
            <a:r>
              <a:rPr lang="en-US" b="1" dirty="0"/>
              <a:t>In Reticular </a:t>
            </a:r>
            <a:r>
              <a:rPr lang="en-US" b="1" dirty="0" smtClean="0"/>
              <a:t>Tissue: </a:t>
            </a:r>
            <a:r>
              <a:rPr lang="en-US" dirty="0" smtClean="0"/>
              <a:t>Spleen , Lymph </a:t>
            </a:r>
            <a:r>
              <a:rPr lang="en-US" dirty="0"/>
              <a:t>nodes </a:t>
            </a:r>
            <a:r>
              <a:rPr lang="en-US" dirty="0" smtClean="0"/>
              <a:t>, Bone marrow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9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Tissue Macrophages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Tissue-Specific Macrophages</a:t>
            </a:r>
          </a:p>
          <a:p>
            <a:r>
              <a:rPr lang="en-US" b="1" dirty="0"/>
              <a:t>Central Nervous System</a:t>
            </a:r>
          </a:p>
          <a:p>
            <a:r>
              <a:rPr lang="en-US" dirty="0"/>
              <a:t>Microglia </a:t>
            </a:r>
          </a:p>
          <a:p>
            <a:r>
              <a:rPr lang="en-US" dirty="0"/>
              <a:t>Meningeal macrophages </a:t>
            </a:r>
          </a:p>
          <a:p>
            <a:r>
              <a:rPr lang="en-US" b="1" dirty="0" smtClean="0"/>
              <a:t>Lungs: </a:t>
            </a:r>
            <a:r>
              <a:rPr lang="en-US" dirty="0" smtClean="0"/>
              <a:t>Alveolar </a:t>
            </a:r>
            <a:r>
              <a:rPr lang="en-US" dirty="0"/>
              <a:t>macrophages (dust cells) </a:t>
            </a:r>
          </a:p>
          <a:p>
            <a:r>
              <a:rPr lang="en-US" b="1" dirty="0"/>
              <a:t>Subcutaneous </a:t>
            </a:r>
            <a:r>
              <a:rPr lang="en-US" b="1" dirty="0" smtClean="0"/>
              <a:t>Tissue: </a:t>
            </a:r>
            <a:r>
              <a:rPr lang="en-US" dirty="0" smtClean="0"/>
              <a:t>Fixed </a:t>
            </a:r>
            <a:r>
              <a:rPr lang="en-US" dirty="0" err="1"/>
              <a:t>histiocytes</a:t>
            </a:r>
            <a:r>
              <a:rPr lang="en-US" dirty="0"/>
              <a:t> present beneath skin </a:t>
            </a:r>
          </a:p>
          <a:p>
            <a:r>
              <a:rPr lang="en-US" b="1" dirty="0"/>
              <a:t>Significance</a:t>
            </a:r>
          </a:p>
          <a:p>
            <a:r>
              <a:rPr lang="en-US" dirty="0"/>
              <a:t>First line defense in tissues </a:t>
            </a:r>
          </a:p>
          <a:p>
            <a:r>
              <a:rPr lang="en-US" dirty="0"/>
              <a:t>Rapid phagocytosis of foreign material </a:t>
            </a:r>
          </a:p>
        </p:txBody>
      </p:sp>
    </p:spTree>
    <p:extLst>
      <p:ext uri="{BB962C8B-B14F-4D97-AF65-F5344CB8AC3E}">
        <p14:creationId xmlns:p14="http://schemas.microsoft.com/office/powerpoint/2010/main" val="93513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Wandering Reticuloendothelial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Free </a:t>
            </a:r>
            <a:r>
              <a:rPr lang="en-US" b="1" dirty="0" err="1"/>
              <a:t>Histiocytes</a:t>
            </a:r>
            <a:r>
              <a:rPr lang="en-US" b="1" dirty="0"/>
              <a:t> in Blood</a:t>
            </a:r>
          </a:p>
          <a:p>
            <a:r>
              <a:rPr lang="en-US" dirty="0"/>
              <a:t>Neutrophils </a:t>
            </a:r>
          </a:p>
          <a:p>
            <a:r>
              <a:rPr lang="en-US" dirty="0"/>
              <a:t>Monocytes → become macrophages in tissues </a:t>
            </a:r>
          </a:p>
          <a:p>
            <a:r>
              <a:rPr lang="en-US" b="1" dirty="0"/>
              <a:t>Free </a:t>
            </a:r>
            <a:r>
              <a:rPr lang="en-US" b="1" dirty="0" err="1"/>
              <a:t>Histiocytes</a:t>
            </a:r>
            <a:r>
              <a:rPr lang="en-US" b="1" dirty="0"/>
              <a:t> in Solid Tissues</a:t>
            </a:r>
          </a:p>
          <a:p>
            <a:r>
              <a:rPr lang="en-US" dirty="0"/>
              <a:t>Fixed macrophages become mobile during emergency </a:t>
            </a:r>
          </a:p>
          <a:p>
            <a:r>
              <a:rPr lang="en-US" dirty="0"/>
              <a:t>Migrate toward injury/infection sites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Active inflammatory response </a:t>
            </a:r>
          </a:p>
          <a:p>
            <a:r>
              <a:rPr lang="en-US" dirty="0"/>
              <a:t>Rapid defense against </a:t>
            </a:r>
            <a:r>
              <a:rPr lang="en-US" dirty="0" smtClean="0"/>
              <a:t>microbes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7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Reticuloendothelial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Phagocytosis</a:t>
            </a:r>
          </a:p>
          <a:p>
            <a:r>
              <a:rPr lang="en-US" dirty="0"/>
              <a:t>Engulf bacteria and foreign particles </a:t>
            </a:r>
          </a:p>
          <a:p>
            <a:r>
              <a:rPr lang="en-US" dirty="0"/>
              <a:t>Digest organisms using lysosomal enzymes </a:t>
            </a:r>
          </a:p>
          <a:p>
            <a:r>
              <a:rPr lang="en-US" b="1" dirty="0"/>
              <a:t>2. Antigen </a:t>
            </a:r>
            <a:r>
              <a:rPr lang="en-US" b="1" dirty="0" smtClean="0"/>
              <a:t>Presentation: </a:t>
            </a:r>
            <a:r>
              <a:rPr lang="en-US" dirty="0" smtClean="0"/>
              <a:t>Activate </a:t>
            </a:r>
            <a:r>
              <a:rPr lang="en-US" dirty="0"/>
              <a:t>helper T cells and B cells </a:t>
            </a:r>
          </a:p>
          <a:p>
            <a:r>
              <a:rPr lang="en-US" b="1" dirty="0"/>
              <a:t>3. Removal of Dead Cells</a:t>
            </a:r>
          </a:p>
          <a:p>
            <a:r>
              <a:rPr lang="en-US" dirty="0"/>
              <a:t>Destroy senile RBCs </a:t>
            </a:r>
          </a:p>
          <a:p>
            <a:r>
              <a:rPr lang="en-US" dirty="0"/>
              <a:t>Remove cellular debris </a:t>
            </a:r>
          </a:p>
          <a:p>
            <a:r>
              <a:rPr lang="en-US" b="1" dirty="0"/>
              <a:t>4. </a:t>
            </a:r>
            <a:r>
              <a:rPr lang="en-US" b="1" dirty="0" smtClean="0"/>
              <a:t>Immunity: </a:t>
            </a:r>
            <a:r>
              <a:rPr lang="en-US" dirty="0" smtClean="0"/>
              <a:t>Secretion </a:t>
            </a:r>
            <a:r>
              <a:rPr lang="en-US" dirty="0"/>
              <a:t>of cytokines and growth </a:t>
            </a:r>
            <a:r>
              <a:rPr lang="en-US" dirty="0" smtClean="0"/>
              <a:t>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5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Secretory Functions of Macrophages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Oxidants Produced</a:t>
            </a:r>
          </a:p>
          <a:p>
            <a:r>
              <a:rPr lang="en-US" dirty="0"/>
              <a:t>Superoxide (O₂⁻) </a:t>
            </a:r>
          </a:p>
          <a:p>
            <a:r>
              <a:rPr lang="en-US" dirty="0"/>
              <a:t>Hydrogen peroxide (H₂O₂) </a:t>
            </a:r>
          </a:p>
          <a:p>
            <a:r>
              <a:rPr lang="en-US" dirty="0"/>
              <a:t>Hydroxyl ions (OH⁻) </a:t>
            </a:r>
          </a:p>
          <a:p>
            <a:r>
              <a:rPr lang="en-US" b="1" dirty="0"/>
              <a:t>Interleukins Secreted</a:t>
            </a:r>
          </a:p>
          <a:p>
            <a:r>
              <a:rPr lang="en-US" dirty="0"/>
              <a:t>IL-1 → proliferation of lymphocytes </a:t>
            </a:r>
          </a:p>
          <a:p>
            <a:r>
              <a:rPr lang="en-US" dirty="0"/>
              <a:t>IL-6 → antibody production </a:t>
            </a:r>
          </a:p>
          <a:p>
            <a:r>
              <a:rPr lang="en-US" dirty="0"/>
              <a:t>IL-12 → influences T helper cells </a:t>
            </a:r>
          </a:p>
          <a:p>
            <a:r>
              <a:rPr lang="en-US" b="1" dirty="0"/>
              <a:t>Tumor Necrosis Factors</a:t>
            </a:r>
          </a:p>
          <a:p>
            <a:r>
              <a:rPr lang="en-US" dirty="0"/>
              <a:t>TNF-</a:t>
            </a:r>
            <a:r>
              <a:rPr lang="el-GR" dirty="0"/>
              <a:t>α </a:t>
            </a:r>
          </a:p>
          <a:p>
            <a:r>
              <a:rPr lang="en-US" dirty="0"/>
              <a:t>TNF-</a:t>
            </a:r>
            <a:r>
              <a:rPr lang="el-GR" dirty="0"/>
              <a:t>β </a:t>
            </a:r>
          </a:p>
        </p:txBody>
      </p:sp>
    </p:spTree>
    <p:extLst>
      <p:ext uri="{BB962C8B-B14F-4D97-AF65-F5344CB8AC3E}">
        <p14:creationId xmlns:p14="http://schemas.microsoft.com/office/powerpoint/2010/main" val="2045269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1311</Words>
  <Application>Microsoft Office PowerPoint</Application>
  <PresentationFormat>Widescreen</PresentationFormat>
  <Paragraphs>332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Garamond</vt:lpstr>
      <vt:lpstr>Organic</vt:lpstr>
      <vt:lpstr>Physiology</vt:lpstr>
      <vt:lpstr>Reticuloendothelial System (RES), Tonsils, Lymph Nodes &amp; Spleen</vt:lpstr>
      <vt:lpstr>Macrophages</vt:lpstr>
      <vt:lpstr>Classification of Reticuloendothelial Cells</vt:lpstr>
      <vt:lpstr>Fixed Tissue Macrophages</vt:lpstr>
      <vt:lpstr>Other Tissue Macrophages</vt:lpstr>
      <vt:lpstr>Wandering Reticuloendothelial Cells</vt:lpstr>
      <vt:lpstr>Functions of Reticuloendothelial System</vt:lpstr>
      <vt:lpstr>Secretory Functions of Macrophages</vt:lpstr>
      <vt:lpstr>Additional Functions of Macrophages</vt:lpstr>
      <vt:lpstr>Introduction to Spleen</vt:lpstr>
      <vt:lpstr>Gross Structure of Spleen</vt:lpstr>
      <vt:lpstr>Microscopic Structure of Spleen</vt:lpstr>
      <vt:lpstr>Functions of Spleen</vt:lpstr>
      <vt:lpstr>Role of Spleen in Immunity</vt:lpstr>
      <vt:lpstr>Applied Physiology of Spleen</vt:lpstr>
      <vt:lpstr>Development and function of reticuloendothelial system</vt:lpstr>
      <vt:lpstr>Lymphatic System</vt:lpstr>
      <vt:lpstr>Organization of Lymphatic System</vt:lpstr>
      <vt:lpstr>Special Features of Lymph Capillaries</vt:lpstr>
      <vt:lpstr>Drainage of Lymphatic System</vt:lpstr>
      <vt:lpstr>Situation of Lymph Vessels</vt:lpstr>
      <vt:lpstr>Areas Without Lymph Vessels</vt:lpstr>
      <vt:lpstr>Lymph Nodes</vt:lpstr>
      <vt:lpstr>Structure of Lymph Node</vt:lpstr>
      <vt:lpstr>Cortex of Lymph Node</vt:lpstr>
      <vt:lpstr>Paracortex and Medulla</vt:lpstr>
      <vt:lpstr>Flow of Lymph Through Lymph Node</vt:lpstr>
      <vt:lpstr>Distribution of Lymph Nodes</vt:lpstr>
      <vt:lpstr>Functions of Lymph Nodes</vt:lpstr>
      <vt:lpstr>Swelling of Lymph Nodes</vt:lpstr>
      <vt:lpstr>Formation of Lymph</vt:lpstr>
      <vt:lpstr>Composition and Flow of Lymph</vt:lpstr>
      <vt:lpstr>Factors Affecting Lymph Flow</vt:lpstr>
      <vt:lpstr>Functions of Lymph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</dc:title>
  <dc:creator>Moorche</dc:creator>
  <cp:lastModifiedBy>Moorche</cp:lastModifiedBy>
  <cp:revision>3</cp:revision>
  <dcterms:created xsi:type="dcterms:W3CDTF">2026-05-27T23:13:59Z</dcterms:created>
  <dcterms:modified xsi:type="dcterms:W3CDTF">2026-05-27T23:34:48Z</dcterms:modified>
</cp:coreProperties>
</file>