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94" d="100"/>
          <a:sy n="94" d="100"/>
        </p:scale>
        <p:origin x="2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6/13/2026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6/13/2026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4C918-4A8B-3FD9-B27A-595455F0E8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Introduction to data in Psychology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5FE2FA-F14D-5A31-C60F-F5D96E36A41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BS </a:t>
            </a:r>
            <a:r>
              <a:rPr lang="en-US" dirty="0" smtClean="0"/>
              <a:t>PSYCHOLOGY</a:t>
            </a:r>
            <a:endParaRPr lang="en-US" dirty="0"/>
          </a:p>
          <a:p>
            <a:r>
              <a:rPr lang="en-US" dirty="0"/>
              <a:t>Awais hamza</a:t>
            </a:r>
          </a:p>
        </p:txBody>
      </p:sp>
    </p:spTree>
    <p:extLst>
      <p:ext uri="{BB962C8B-B14F-4D97-AF65-F5344CB8AC3E}">
        <p14:creationId xmlns:p14="http://schemas.microsoft.com/office/powerpoint/2010/main" val="19882509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0F367-5D39-C659-389A-F424E4063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 a Psychological Scale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48066C8-6926-DCE3-AC39-93366358C9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3529617"/>
              </p:ext>
            </p:extLst>
          </p:nvPr>
        </p:nvGraphicFramePr>
        <p:xfrm>
          <a:off x="1295400" y="3302000"/>
          <a:ext cx="9601200" cy="1828800"/>
        </p:xfrm>
        <a:graphic>
          <a:graphicData uri="http://schemas.openxmlformats.org/drawingml/2006/table">
            <a:tbl>
              <a:tblPr/>
              <a:tblGrid>
                <a:gridCol w="4800600">
                  <a:extLst>
                    <a:ext uri="{9D8B030D-6E8A-4147-A177-3AD203B41FA5}">
                      <a16:colId xmlns:a16="http://schemas.microsoft.com/office/drawing/2014/main" val="221028777"/>
                    </a:ext>
                  </a:extLst>
                </a:gridCol>
                <a:gridCol w="4800600">
                  <a:extLst>
                    <a:ext uri="{9D8B030D-6E8A-4147-A177-3AD203B41FA5}">
                      <a16:colId xmlns:a16="http://schemas.microsoft.com/office/drawing/2014/main" val="214664382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Item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Statement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91387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Q1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I feel nervous frequently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00793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Q2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I worry excessively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77216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Q3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I feel tense in social situations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4625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Q4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I struggle to relax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27103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5467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92718-77A6-06C0-0460-2A0B9105E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Understanding High and Low Alpha Values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39BA69-6A5C-585B-D7B6-B766D2F826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Interpretation of Reliability</a:t>
            </a:r>
          </a:p>
          <a:p>
            <a:r>
              <a:rPr lang="en-US" b="1" dirty="0"/>
              <a:t>High Alpha (≥ .80)</a:t>
            </a:r>
          </a:p>
          <a:p>
            <a:r>
              <a:rPr lang="en-US" dirty="0"/>
              <a:t>Strong internal consistency </a:t>
            </a:r>
          </a:p>
          <a:p>
            <a:r>
              <a:rPr lang="en-US" dirty="0"/>
              <a:t>Items measure the same construct well </a:t>
            </a:r>
          </a:p>
          <a:p>
            <a:r>
              <a:rPr lang="en-US" b="1" dirty="0"/>
              <a:t>Low Alpha (&lt; .70)</a:t>
            </a:r>
          </a:p>
          <a:p>
            <a:r>
              <a:rPr lang="en-US" dirty="0"/>
              <a:t>Weak consistency </a:t>
            </a:r>
          </a:p>
          <a:p>
            <a:r>
              <a:rPr lang="en-US" dirty="0"/>
              <a:t>Items may be unrelated or unclear </a:t>
            </a:r>
          </a:p>
          <a:p>
            <a:r>
              <a:rPr lang="en-US" b="1" dirty="0" smtClean="0"/>
              <a:t>Importance: </a:t>
            </a:r>
            <a:r>
              <a:rPr lang="en-US" dirty="0" smtClean="0"/>
              <a:t>Researchers </a:t>
            </a:r>
            <a:r>
              <a:rPr lang="en-US" dirty="0"/>
              <a:t>aim for acceptable reliability before analysis.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39932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6D259-D242-4861-B6C1-E507B70E5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Factors Affecting Cronbach’s Alpha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730670-F0EA-72FA-E384-73D970C023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Variables Influencing </a:t>
            </a:r>
            <a:r>
              <a:rPr lang="en-US" b="1" dirty="0" smtClean="0"/>
              <a:t>Reliability </a:t>
            </a:r>
            <a:r>
              <a:rPr lang="en-US" dirty="0" smtClean="0"/>
              <a:t>Factors </a:t>
            </a:r>
            <a:r>
              <a:rPr lang="en-US" dirty="0"/>
              <a:t>include: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Number of items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Clarity of wording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Item relevance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Participant understanding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Variability of responses </a:t>
            </a:r>
          </a:p>
          <a:p>
            <a:r>
              <a:rPr lang="en-US" dirty="0"/>
              <a:t>Important </a:t>
            </a:r>
            <a:r>
              <a:rPr lang="en-US" dirty="0" smtClean="0"/>
              <a:t>Note: More </a:t>
            </a:r>
            <a:r>
              <a:rPr lang="en-US" dirty="0"/>
              <a:t>related items generally increase alpha values.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4129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BA6F3-BF3D-7CFA-56E8-B8F398F57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1253065"/>
            <a:ext cx="9601196" cy="1303867"/>
          </a:xfrm>
        </p:spPr>
        <p:txBody>
          <a:bodyPr>
            <a:noAutofit/>
          </a:bodyPr>
          <a:lstStyle/>
          <a:p>
            <a:r>
              <a:rPr lang="en-US" sz="3500" b="1" dirty="0"/>
              <a:t>Cronbach’s Alpha and Inter-Item Correlation</a:t>
            </a:r>
            <a:br>
              <a:rPr lang="en-US" sz="3500" b="1" dirty="0"/>
            </a:br>
            <a:r>
              <a:rPr lang="en-US" sz="3500" b="1" dirty="0"/>
              <a:t>Relationship Between Concepts</a:t>
            </a:r>
            <a:br>
              <a:rPr lang="en-US" sz="3500" b="1" dirty="0"/>
            </a:br>
            <a:endParaRPr lang="en-US" sz="3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D113BF-8FB2-D031-65AC-3B40F76992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Cronbach’s Alpha depends on: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Number of items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Average inter-item correlation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Moderate positive correlations usually produce acceptable alpha values.</a:t>
            </a:r>
          </a:p>
          <a:p>
            <a:r>
              <a:rPr lang="en-US" dirty="0" smtClean="0"/>
              <a:t>Importance: Inter-item </a:t>
            </a:r>
            <a:r>
              <a:rPr lang="en-US" dirty="0"/>
              <a:t>consistency strengthens reliability.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9130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4E164-DB17-523C-0E0D-57625D228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Cronbach’s Alpha in SPSS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2217E9-D3BE-8363-FEC0-16B8E73B83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Conducting Reliability </a:t>
            </a:r>
            <a:r>
              <a:rPr lang="en-US" b="1" dirty="0" smtClean="0"/>
              <a:t>Analysis: </a:t>
            </a:r>
            <a:r>
              <a:rPr lang="en-US" dirty="0" smtClean="0"/>
              <a:t>Steps </a:t>
            </a:r>
            <a:r>
              <a:rPr lang="en-US" dirty="0"/>
              <a:t>in SPSS:</a:t>
            </a:r>
          </a:p>
          <a:p>
            <a:r>
              <a:rPr lang="en-US" dirty="0"/>
              <a:t>Click Analyze </a:t>
            </a:r>
          </a:p>
          <a:p>
            <a:r>
              <a:rPr lang="en-US" dirty="0"/>
              <a:t>Select Scale </a:t>
            </a:r>
          </a:p>
          <a:p>
            <a:r>
              <a:rPr lang="en-US" dirty="0"/>
              <a:t>Choose Reliability Analysis </a:t>
            </a:r>
          </a:p>
          <a:p>
            <a:r>
              <a:rPr lang="en-US" dirty="0"/>
              <a:t>Add questionnaire items </a:t>
            </a:r>
          </a:p>
          <a:p>
            <a:r>
              <a:rPr lang="en-US" dirty="0"/>
              <a:t>Select Model = Alpha </a:t>
            </a:r>
          </a:p>
          <a:p>
            <a:r>
              <a:rPr lang="en-US" dirty="0"/>
              <a:t>Click Statistics </a:t>
            </a:r>
          </a:p>
          <a:p>
            <a:r>
              <a:rPr lang="en-US" dirty="0"/>
              <a:t>Click OK </a:t>
            </a:r>
          </a:p>
        </p:txBody>
      </p:sp>
    </p:spTree>
    <p:extLst>
      <p:ext uri="{BB962C8B-B14F-4D97-AF65-F5344CB8AC3E}">
        <p14:creationId xmlns:p14="http://schemas.microsoft.com/office/powerpoint/2010/main" val="40124502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00255-0186-BC58-8C2D-8A5E46F8B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SPSS Reliability Output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12B698-AD20-A55D-EBAA-672AC77370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Components of Output</a:t>
            </a:r>
          </a:p>
          <a:p>
            <a:r>
              <a:rPr lang="en-US" dirty="0"/>
              <a:t>SPSS provides:</a:t>
            </a:r>
          </a:p>
          <a:p>
            <a:r>
              <a:rPr lang="en-US" dirty="0"/>
              <a:t>Cronbach’s Alpha value </a:t>
            </a:r>
          </a:p>
          <a:p>
            <a:r>
              <a:rPr lang="en-US" dirty="0"/>
              <a:t>Number of items </a:t>
            </a:r>
          </a:p>
          <a:p>
            <a:r>
              <a:rPr lang="en-US" dirty="0"/>
              <a:t>Item-total statistics </a:t>
            </a:r>
          </a:p>
          <a:p>
            <a:r>
              <a:rPr lang="en-US" dirty="0"/>
              <a:t>Inter-item correlations </a:t>
            </a:r>
          </a:p>
          <a:p>
            <a:r>
              <a:rPr lang="en-US" dirty="0"/>
              <a:t>Purpose:</a:t>
            </a:r>
            <a:br>
              <a:rPr lang="en-US" dirty="0"/>
            </a:br>
            <a:r>
              <a:rPr lang="en-US" dirty="0"/>
              <a:t>Evaluate reliability of the measurement instrument.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1569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19439-DA4E-A436-0C03-368A91009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Interpreting SPSS Output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AEE5730-8A2C-EF9B-B59E-D6A4408576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7287669"/>
              </p:ext>
            </p:extLst>
          </p:nvPr>
        </p:nvGraphicFramePr>
        <p:xfrm>
          <a:off x="1295402" y="2841673"/>
          <a:ext cx="9325708" cy="764736"/>
        </p:xfrm>
        <a:graphic>
          <a:graphicData uri="http://schemas.openxmlformats.org/drawingml/2006/table">
            <a:tbl>
              <a:tblPr/>
              <a:tblGrid>
                <a:gridCol w="4662854">
                  <a:extLst>
                    <a:ext uri="{9D8B030D-6E8A-4147-A177-3AD203B41FA5}">
                      <a16:colId xmlns:a16="http://schemas.microsoft.com/office/drawing/2014/main" val="3524851254"/>
                    </a:ext>
                  </a:extLst>
                </a:gridCol>
                <a:gridCol w="4662854">
                  <a:extLst>
                    <a:ext uri="{9D8B030D-6E8A-4147-A177-3AD203B41FA5}">
                      <a16:colId xmlns:a16="http://schemas.microsoft.com/office/drawing/2014/main" val="126153414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Cronbach’s Alpha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Number of Items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0690214"/>
                  </a:ext>
                </a:extLst>
              </a:tr>
              <a:tr h="39897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.84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283935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1EEAFA03-3625-DB35-A167-EA98C0CFD6ED}"/>
              </a:ext>
            </a:extLst>
          </p:cNvPr>
          <p:cNvSpPr txBox="1"/>
          <p:nvPr/>
        </p:nvSpPr>
        <p:spPr>
          <a:xfrm>
            <a:off x="1295402" y="3606409"/>
            <a:ext cx="611241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Interpretation: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The questionnaire demonstrates good internal consistency reliability.</a:t>
            </a:r>
          </a:p>
          <a:p>
            <a:pPr>
              <a:buNone/>
            </a:pPr>
            <a:r>
              <a:rPr lang="en-US" b="1" dirty="0"/>
              <a:t>Importance: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Reliable scales produce trustworthy psychological findings.</a:t>
            </a:r>
          </a:p>
        </p:txBody>
      </p:sp>
    </p:spTree>
    <p:extLst>
      <p:ext uri="{BB962C8B-B14F-4D97-AF65-F5344CB8AC3E}">
        <p14:creationId xmlns:p14="http://schemas.microsoft.com/office/powerpoint/2010/main" val="19899151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E6B48-3531-800C-BE18-749C9D7DB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Item-Total Statistics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E853C4-7590-D485-AB8A-D831EA6BF4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Understanding Item Contribution</a:t>
            </a:r>
          </a:p>
          <a:p>
            <a:r>
              <a:rPr lang="en-US" dirty="0"/>
              <a:t>SPSS shows:</a:t>
            </a:r>
          </a:p>
          <a:p>
            <a:r>
              <a:rPr lang="en-US" dirty="0"/>
              <a:t>Correlation of each item with total scale </a:t>
            </a:r>
          </a:p>
          <a:p>
            <a:r>
              <a:rPr lang="en-US" dirty="0"/>
              <a:t>Alpha if item deleted </a:t>
            </a:r>
          </a:p>
          <a:p>
            <a:r>
              <a:rPr lang="en-US" dirty="0"/>
              <a:t>Purpose:</a:t>
            </a:r>
            <a:br>
              <a:rPr lang="en-US" dirty="0"/>
            </a:br>
            <a:r>
              <a:rPr lang="en-US" dirty="0"/>
              <a:t>Identify weak or problematic items.</a:t>
            </a:r>
          </a:p>
          <a:p>
            <a:r>
              <a:rPr lang="en-US" dirty="0"/>
              <a:t>Example:</a:t>
            </a:r>
            <a:br>
              <a:rPr lang="en-US" dirty="0"/>
            </a:br>
            <a:r>
              <a:rPr lang="en-US" dirty="0"/>
              <a:t>Removing poorly performing items may improve reliability.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78339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55EEA4-BF26-2340-0414-92ABE54DB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Improving Cronbach’s Alpha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8CF966-42DD-D718-D8A1-7D15968E84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Strategies to Improve </a:t>
            </a:r>
            <a:r>
              <a:rPr lang="en-US" b="1" dirty="0" smtClean="0"/>
              <a:t>Reliability: </a:t>
            </a:r>
            <a:r>
              <a:rPr lang="en-US" dirty="0" smtClean="0"/>
              <a:t>Researchers </a:t>
            </a:r>
            <a:r>
              <a:rPr lang="en-US" dirty="0"/>
              <a:t>can: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Remove weak items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Revise confusing wording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Add relevant items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Conduct pilot testing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Reverse-code negative items properly </a:t>
            </a:r>
          </a:p>
          <a:p>
            <a:pPr marL="0" indent="0">
              <a:buNone/>
            </a:pPr>
            <a:r>
              <a:rPr lang="en-US" b="1" dirty="0"/>
              <a:t>Benefits:</a:t>
            </a:r>
          </a:p>
          <a:p>
            <a:r>
              <a:rPr lang="en-US" dirty="0"/>
              <a:t>Better scale consistency </a:t>
            </a:r>
          </a:p>
          <a:p>
            <a:r>
              <a:rPr lang="en-US" dirty="0"/>
              <a:t>Improved measurement accuracy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99777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4329A-CBED-1068-8EA2-D86EE6799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Problems in Reliability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620187-4674-C13F-11FD-47BDDC26D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dirty="0"/>
              <a:t>Issues Researchers Encounter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Low alpha values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Negative item correlations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Ambiguous questions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Redundant items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Small sample sizes </a:t>
            </a:r>
          </a:p>
          <a:p>
            <a:pPr marL="0" indent="0">
              <a:buNone/>
            </a:pPr>
            <a:r>
              <a:rPr lang="en-US" b="1" dirty="0"/>
              <a:t>Consequences:</a:t>
            </a:r>
          </a:p>
          <a:p>
            <a:r>
              <a:rPr lang="en-US" dirty="0"/>
              <a:t>Weak research quality </a:t>
            </a:r>
          </a:p>
          <a:p>
            <a:r>
              <a:rPr lang="en-US" dirty="0"/>
              <a:t>Inaccurate conclusions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194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CC0E6-3ECC-EDBD-5EDC-D95752E85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Reliability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D565E-E80F-927F-75DA-A7E7D79079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What is </a:t>
            </a:r>
            <a:r>
              <a:rPr lang="en-US" b="1" dirty="0" smtClean="0"/>
              <a:t>Reliability? </a:t>
            </a:r>
            <a:r>
              <a:rPr lang="en-US" dirty="0" smtClean="0"/>
              <a:t>Reliability </a:t>
            </a:r>
            <a:r>
              <a:rPr lang="en-US" dirty="0"/>
              <a:t>refers to the consistency and stability of a measurement </a:t>
            </a:r>
            <a:r>
              <a:rPr lang="en-US" dirty="0" err="1" smtClean="0"/>
              <a:t>tool.A</a:t>
            </a:r>
            <a:r>
              <a:rPr lang="en-US" dirty="0" smtClean="0"/>
              <a:t> </a:t>
            </a:r>
            <a:r>
              <a:rPr lang="en-US" dirty="0"/>
              <a:t>reliable psychological test produces: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Consistent results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Accurate measurements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Stable outcomes over time </a:t>
            </a:r>
          </a:p>
          <a:p>
            <a:r>
              <a:rPr lang="en-US" b="1" dirty="0"/>
              <a:t>Examples in Psychology: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Anxiety scales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Depression inventories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Personality questionnaires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8194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95541C-7BB7-0C47-729F-CFF380F6A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of Key Concepts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41CEB-7DD5-0F6B-F9AD-31C0ACDF40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Key Takeaways</a:t>
            </a:r>
          </a:p>
          <a:p>
            <a:r>
              <a:rPr lang="en-US" dirty="0"/>
              <a:t>Cronbach’s Alpha measures internal consistency reliability </a:t>
            </a:r>
          </a:p>
          <a:p>
            <a:r>
              <a:rPr lang="en-US" dirty="0"/>
              <a:t>Higher alpha values indicate stronger reliability </a:t>
            </a:r>
          </a:p>
          <a:p>
            <a:r>
              <a:rPr lang="en-US" dirty="0"/>
              <a:t>SPSS simplifies reliability analysis </a:t>
            </a:r>
          </a:p>
          <a:p>
            <a:r>
              <a:rPr lang="en-US" dirty="0"/>
              <a:t>Weak items reduce scale quality </a:t>
            </a:r>
          </a:p>
          <a:p>
            <a:r>
              <a:rPr lang="en-US" dirty="0"/>
              <a:t>Reliable instruments improve psychological research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5763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118B9A-59C0-0F9F-9CCE-8B20EC585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Importance of Reliability in Psychology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9686BA-5F6B-BE6F-36F6-F244DE3FA1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Why Reliability </a:t>
            </a:r>
            <a:r>
              <a:rPr lang="en-US" b="1" dirty="0" smtClean="0"/>
              <a:t>Matters: </a:t>
            </a:r>
            <a:r>
              <a:rPr lang="en-US" dirty="0" smtClean="0"/>
              <a:t>Reliable </a:t>
            </a:r>
            <a:r>
              <a:rPr lang="en-US" dirty="0"/>
              <a:t>instruments help psychologists: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Measure behavior accurately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Reduce measurement errors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Improve validity of findings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Produce trustworthy conclusions </a:t>
            </a:r>
          </a:p>
          <a:p>
            <a:pPr marL="0" indent="0">
              <a:buNone/>
            </a:pPr>
            <a:r>
              <a:rPr lang="en-US" dirty="0"/>
              <a:t>Without reliability: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Results become inconsistent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Research quality decreases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363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4CE4F-7608-9F46-595E-1EA4FE20B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Reliability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4CBEC-AC8D-22A0-E335-14675788E1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Major Types of Reliability</a:t>
            </a:r>
          </a:p>
          <a:p>
            <a:r>
              <a:rPr lang="en-US" dirty="0"/>
              <a:t>Test-Retest Reliability </a:t>
            </a:r>
          </a:p>
          <a:p>
            <a:r>
              <a:rPr lang="en-US" dirty="0"/>
              <a:t>Inter-Rater Reliability </a:t>
            </a:r>
          </a:p>
          <a:p>
            <a:r>
              <a:rPr lang="en-US" dirty="0"/>
              <a:t>Parallel Forms Reliability </a:t>
            </a:r>
          </a:p>
          <a:p>
            <a:r>
              <a:rPr lang="en-US" dirty="0"/>
              <a:t>Internal Consistency Reliability </a:t>
            </a:r>
          </a:p>
          <a:p>
            <a:r>
              <a:rPr lang="en-US" b="1" dirty="0"/>
              <a:t>Internal Consistency Reliability using Cronbach’s Alpha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5791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C2692-55EB-6618-79D4-E52F8B82F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Internal Consistency?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C58881-C391-B178-747C-2FB94E56AB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Definition</a:t>
            </a:r>
          </a:p>
          <a:p>
            <a:r>
              <a:rPr lang="en-US" dirty="0"/>
              <a:t>Internal consistency measures how well items in a questionnaire assess the same construct.</a:t>
            </a:r>
          </a:p>
          <a:p>
            <a:pPr marL="0" indent="0">
              <a:buNone/>
            </a:pPr>
            <a:r>
              <a:rPr lang="en-US" b="1" dirty="0"/>
              <a:t>Purpose:</a:t>
            </a:r>
          </a:p>
          <a:p>
            <a:r>
              <a:rPr lang="en-US" dirty="0"/>
              <a:t>Determine consistency among items </a:t>
            </a:r>
          </a:p>
          <a:p>
            <a:r>
              <a:rPr lang="en-US" dirty="0"/>
              <a:t>Evaluate quality of scales </a:t>
            </a:r>
          </a:p>
          <a:p>
            <a:pPr marL="0" indent="0">
              <a:buNone/>
            </a:pPr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Questions measuring stress should relate to each other.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4451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439C6-7E33-41B8-A0BD-5F224796E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Cronbach’s Alpha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04244A-5EE6-76A7-E69E-4ECD5E7728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Definition: </a:t>
            </a:r>
            <a:r>
              <a:rPr lang="en-US" dirty="0" smtClean="0"/>
              <a:t>Cronbach’s </a:t>
            </a:r>
            <a:r>
              <a:rPr lang="en-US" dirty="0"/>
              <a:t>Alpha is a statistical measure used to assess internal consistency reliability.</a:t>
            </a:r>
          </a:p>
          <a:p>
            <a:pPr marL="0" indent="0">
              <a:buNone/>
            </a:pPr>
            <a:r>
              <a:rPr lang="en-US" b="1" dirty="0"/>
              <a:t>Purpose:</a:t>
            </a:r>
          </a:p>
          <a:p>
            <a:r>
              <a:rPr lang="en-US" dirty="0"/>
              <a:t>Evaluate how closely related items are </a:t>
            </a:r>
          </a:p>
          <a:p>
            <a:r>
              <a:rPr lang="en-US" dirty="0"/>
              <a:t>Determine reliability of questionnaires and scales </a:t>
            </a:r>
          </a:p>
          <a:p>
            <a:pPr marL="0" indent="0">
              <a:buNone/>
            </a:pPr>
            <a:r>
              <a:rPr lang="en-US" b="1" dirty="0" smtClean="0"/>
              <a:t>Applications in Psychology:</a:t>
            </a:r>
            <a:endParaRPr lang="en-US" b="1" dirty="0"/>
          </a:p>
          <a:p>
            <a:r>
              <a:rPr lang="en-US" dirty="0"/>
              <a:t>Personality tests </a:t>
            </a:r>
          </a:p>
          <a:p>
            <a:r>
              <a:rPr lang="en-US" dirty="0"/>
              <a:t>Anxiety scales </a:t>
            </a:r>
          </a:p>
          <a:p>
            <a:r>
              <a:rPr lang="en-US" dirty="0"/>
              <a:t>Educational assessments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4485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FFAAC-38A6-B153-D559-7BCC1639D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Formula of Cronbach’s Alpha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EEE20F5-1A10-072C-2088-153A3887618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62500" lnSpcReduction="20000"/>
              </a:bodyPr>
              <a:lstStyle/>
              <a:p>
                <a:r>
                  <a:rPr lang="en-US" b="1" dirty="0"/>
                  <a:t>Cronbach’s Alpha Formula</a:t>
                </a: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ar-AE" i="1">
                            <a:latin typeface="Cambria Math" panose="02040503050406030204" pitchFamily="18" charset="0"/>
                          </a:rPr>
                          <m:t>𝑘</m:t>
                        </m:r>
                      </m:num>
                      <m:den>
                        <m:r>
                          <a:rPr lang="ar-AE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ar-AE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ar-AE"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  <m:d>
                      <m:dPr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ar-AE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ar-AE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ar-AE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grow m:val="on"/>
                                <m:subHide m:val="on"/>
                                <m:supHide m:val="on"/>
                                <m:ctrlPr>
                                  <a:rPr lang="ar-AE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Sup>
                                  <m:sSubSupPr>
                                    <m:ctrlPr>
                                      <a:rPr lang="ar-AE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ar-AE" i="1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ar-AE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ar-AE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nary>
                          </m:num>
                          <m:den>
                            <m:sSubSup>
                              <m:sSubSupPr>
                                <m:ctrlPr>
                                  <a:rPr lang="ar-AE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ar-AE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ar-AE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sub>
                              <m:sup>
                                <m:r>
                                  <a:rPr lang="ar-AE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den>
                        </m:f>
                      </m:e>
                    </m:d>
                  </m:oMath>
                </a14:m>
                <a:endParaRPr lang="ar-AE" dirty="0"/>
              </a:p>
              <a:p>
                <a:r>
                  <a:rPr lang="en-US" dirty="0"/>
                  <a:t>Where:</a:t>
                </a:r>
              </a:p>
              <a:p>
                <a:r>
                  <a:rPr lang="el-GR" dirty="0"/>
                  <a:t>α = </a:t>
                </a:r>
                <a:r>
                  <a:rPr lang="en-US" dirty="0"/>
                  <a:t>Cronbach’s Alpha </a:t>
                </a:r>
              </a:p>
              <a:p>
                <a:r>
                  <a:rPr lang="en-US" dirty="0"/>
                  <a:t>k = Number of items </a:t>
                </a:r>
              </a:p>
              <a:p>
                <a:r>
                  <a:rPr lang="el-GR" dirty="0"/>
                  <a:t>σ²</a:t>
                </a:r>
                <a:r>
                  <a:rPr lang="en-US" dirty="0"/>
                  <a:t>ᵢ = Variance of each item </a:t>
                </a:r>
              </a:p>
              <a:p>
                <a:r>
                  <a:rPr lang="el-GR" dirty="0"/>
                  <a:t>σ²</a:t>
                </a:r>
                <a:r>
                  <a:rPr lang="en-US" dirty="0"/>
                  <a:t>ₜ = Total variance of the scale </a:t>
                </a:r>
              </a:p>
              <a:p>
                <a:r>
                  <a:rPr lang="en-US" dirty="0"/>
                  <a:t>Purpose:</a:t>
                </a:r>
                <a:br>
                  <a:rPr lang="en-US" dirty="0"/>
                </a:br>
                <a:r>
                  <a:rPr lang="en-US" dirty="0"/>
                  <a:t>Measures consistency among scale items.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EEE20F5-1A10-072C-2088-153A3887618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381" t="-23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0558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1D762-AB9D-E34F-5730-8AB26ABDB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46962"/>
            <a:ext cx="9601196" cy="1303867"/>
          </a:xfrm>
        </p:spPr>
        <p:txBody>
          <a:bodyPr/>
          <a:lstStyle/>
          <a:p>
            <a:r>
              <a:rPr lang="en-US" dirty="0"/>
              <a:t>Range of Cronbach’s Alpha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02E608B-227F-2281-6DE1-8DEC76529E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8720948"/>
              </p:ext>
            </p:extLst>
          </p:nvPr>
        </p:nvGraphicFramePr>
        <p:xfrm>
          <a:off x="1295400" y="3119120"/>
          <a:ext cx="9601200" cy="2194560"/>
        </p:xfrm>
        <a:graphic>
          <a:graphicData uri="http://schemas.openxmlformats.org/drawingml/2006/table">
            <a:tbl>
              <a:tblPr/>
              <a:tblGrid>
                <a:gridCol w="4800600">
                  <a:extLst>
                    <a:ext uri="{9D8B030D-6E8A-4147-A177-3AD203B41FA5}">
                      <a16:colId xmlns:a16="http://schemas.microsoft.com/office/drawing/2014/main" val="1655616443"/>
                    </a:ext>
                  </a:extLst>
                </a:gridCol>
                <a:gridCol w="4800600">
                  <a:extLst>
                    <a:ext uri="{9D8B030D-6E8A-4147-A177-3AD203B41FA5}">
                      <a16:colId xmlns:a16="http://schemas.microsoft.com/office/drawing/2014/main" val="412059479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Alpha Value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Interpretation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08573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≥ .90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Excellent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42976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.80 – .89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Good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92363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.70 – .79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Acceptable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82358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.60 – .69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Questionable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10134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&lt; .60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Poor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43992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1130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B551E-2992-2D62-5E7B-4D192CF3C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 of Cronbach’s Alpha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53DAB1-1C2C-C8E0-04A8-C8F27658A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416255"/>
            <a:ext cx="9601196" cy="33189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Why Researchers Use Cronbach’s </a:t>
            </a:r>
            <a:r>
              <a:rPr lang="en-US" b="1" dirty="0" smtClean="0"/>
              <a:t>Alpha: </a:t>
            </a:r>
          </a:p>
          <a:p>
            <a:pPr marL="0" indent="0">
              <a:buNone/>
            </a:pPr>
            <a:r>
              <a:rPr lang="en-US" dirty="0" smtClean="0"/>
              <a:t>Assess </a:t>
            </a:r>
            <a:r>
              <a:rPr lang="en-US" dirty="0"/>
              <a:t>questionnaire reliability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Improve psychological scales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Detect inconsistent items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Ensure accurate measurement </a:t>
            </a:r>
          </a:p>
          <a:p>
            <a:r>
              <a:rPr lang="en-US" dirty="0"/>
              <a:t>Importance in </a:t>
            </a:r>
            <a:r>
              <a:rPr lang="en-US" dirty="0" smtClean="0"/>
              <a:t>Psychology: Reliable </a:t>
            </a:r>
            <a:r>
              <a:rPr lang="en-US" dirty="0"/>
              <a:t>scales improve research quality and validity.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640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151</TotalTime>
  <Words>584</Words>
  <Application>Microsoft Office PowerPoint</Application>
  <PresentationFormat>Widescreen</PresentationFormat>
  <Paragraphs>165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Cambria Math</vt:lpstr>
      <vt:lpstr>Garamond</vt:lpstr>
      <vt:lpstr>Times New Roman</vt:lpstr>
      <vt:lpstr>Organic</vt:lpstr>
      <vt:lpstr>Introduction to data in Psychology</vt:lpstr>
      <vt:lpstr>Introduction to Reliability Analysis</vt:lpstr>
      <vt:lpstr>Importance of Reliability in Psychology</vt:lpstr>
      <vt:lpstr>Types of Reliability</vt:lpstr>
      <vt:lpstr>What is Internal Consistency?</vt:lpstr>
      <vt:lpstr>Introduction to Cronbach’s Alpha</vt:lpstr>
      <vt:lpstr>Formula of Cronbach’s Alpha</vt:lpstr>
      <vt:lpstr>Range of Cronbach’s Alpha</vt:lpstr>
      <vt:lpstr>Purpose of Cronbach’s Alpha</vt:lpstr>
      <vt:lpstr>Example of a Psychological Scale</vt:lpstr>
      <vt:lpstr>Understanding High and Low Alpha Values</vt:lpstr>
      <vt:lpstr>Factors Affecting Cronbach’s Alpha</vt:lpstr>
      <vt:lpstr>Cronbach’s Alpha and Inter-Item Correlation Relationship Between Concepts </vt:lpstr>
      <vt:lpstr>Cronbach’s Alpha in SPSS</vt:lpstr>
      <vt:lpstr>SPSS Reliability Output</vt:lpstr>
      <vt:lpstr>Interpreting SPSS Output</vt:lpstr>
      <vt:lpstr>Item-Total Statistics</vt:lpstr>
      <vt:lpstr>Improving Cronbach’s Alpha</vt:lpstr>
      <vt:lpstr>Common Problems in Reliability Analysis</vt:lpstr>
      <vt:lpstr>Summary of Key Concepts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data in Psychology</dc:title>
  <dc:creator>Awais Hamza</dc:creator>
  <cp:lastModifiedBy>Moorche</cp:lastModifiedBy>
  <cp:revision>10</cp:revision>
  <dcterms:created xsi:type="dcterms:W3CDTF">2026-05-28T15:42:31Z</dcterms:created>
  <dcterms:modified xsi:type="dcterms:W3CDTF">2026-06-13T08:00:17Z</dcterms:modified>
</cp:coreProperties>
</file>