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C918-4A8B-3FD9-B27A-595455F0E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FE2FA-F14D-5A31-C60F-F5D96E36A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BS </a:t>
            </a:r>
            <a:r>
              <a:rPr lang="en-US" dirty="0" smtClean="0"/>
              <a:t>PSYCHOLOGY</a:t>
            </a:r>
            <a:endParaRPr lang="en-US" dirty="0"/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98825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F367-5D39-C659-389A-F424E406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Psychological Scale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8066C8-6926-DCE3-AC39-93366358C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29617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2102877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46643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Statement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38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 feel nervous frequently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79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 worry excessively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721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 feel tense in social situations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6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 struggle to relax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1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2718-77A6-06C0-0460-2A0B9105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High and Low Alpha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BA69-6A5C-585B-D7B6-B766D2F82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Interpretation of Reliability</a:t>
            </a:r>
          </a:p>
          <a:p>
            <a:r>
              <a:rPr lang="en-US" b="1" dirty="0"/>
              <a:t>High Alpha (≥ .80)</a:t>
            </a:r>
          </a:p>
          <a:p>
            <a:r>
              <a:rPr lang="en-US" dirty="0"/>
              <a:t>Strong internal consistency </a:t>
            </a:r>
          </a:p>
          <a:p>
            <a:r>
              <a:rPr lang="en-US" dirty="0"/>
              <a:t>Items measure the same construct well </a:t>
            </a:r>
          </a:p>
          <a:p>
            <a:r>
              <a:rPr lang="en-US" b="1" dirty="0"/>
              <a:t>Low Alpha (&lt; .70)</a:t>
            </a:r>
          </a:p>
          <a:p>
            <a:r>
              <a:rPr lang="en-US" dirty="0"/>
              <a:t>Weak consistency </a:t>
            </a:r>
          </a:p>
          <a:p>
            <a:r>
              <a:rPr lang="en-US" dirty="0"/>
              <a:t>Items may be unrelated or unclear </a:t>
            </a:r>
          </a:p>
          <a:p>
            <a:r>
              <a:rPr lang="en-US" b="1" dirty="0" smtClean="0"/>
              <a:t>Importance: </a:t>
            </a:r>
            <a:r>
              <a:rPr lang="en-US" dirty="0" smtClean="0"/>
              <a:t>Researchers </a:t>
            </a:r>
            <a:r>
              <a:rPr lang="en-US" dirty="0"/>
              <a:t>aim for acceptable reliability before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D259-D242-4861-B6C1-E507B70E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Cronbach’s Alpha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30670-F0EA-72FA-E384-73D970C0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Variables Influencing </a:t>
            </a:r>
            <a:r>
              <a:rPr lang="en-US" b="1" dirty="0" smtClean="0"/>
              <a:t>Reliability </a:t>
            </a:r>
            <a:r>
              <a:rPr lang="en-US" dirty="0" smtClean="0"/>
              <a:t>Factors </a:t>
            </a:r>
            <a:r>
              <a:rPr lang="en-US" dirty="0"/>
              <a:t>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Number of items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Clarity of wording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Item relevance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Participant understanding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Variability of responses </a:t>
            </a:r>
          </a:p>
          <a:p>
            <a:r>
              <a:rPr lang="en-US" dirty="0"/>
              <a:t>Important </a:t>
            </a:r>
            <a:r>
              <a:rPr lang="en-US" dirty="0" smtClean="0"/>
              <a:t>Note: More </a:t>
            </a:r>
            <a:r>
              <a:rPr lang="en-US" dirty="0"/>
              <a:t>related items generally increase alpha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1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A6F3-BF3D-7CFA-56E8-B8F398F5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53065"/>
            <a:ext cx="9601196" cy="1303867"/>
          </a:xfrm>
        </p:spPr>
        <p:txBody>
          <a:bodyPr>
            <a:noAutofit/>
          </a:bodyPr>
          <a:lstStyle/>
          <a:p>
            <a:r>
              <a:rPr lang="en-US" sz="3500" b="1" dirty="0"/>
              <a:t>Cronbach’s Alpha and Inter-Item Correlation</a:t>
            </a:r>
            <a:br>
              <a:rPr lang="en-US" sz="3500" b="1" dirty="0"/>
            </a:br>
            <a:r>
              <a:rPr lang="en-US" sz="3500" b="1" dirty="0"/>
              <a:t>Relationship Between Concepts</a:t>
            </a:r>
            <a:br>
              <a:rPr lang="en-US" sz="3500" b="1" dirty="0"/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13BF-8FB2-D031-65AC-3B40F769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Cronbach’s Alpha depends 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Number of items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Average inter-item correlation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Moderate positive correlations usually produce acceptable alpha values.</a:t>
            </a:r>
          </a:p>
          <a:p>
            <a:r>
              <a:rPr lang="en-US" dirty="0" smtClean="0"/>
              <a:t>Importance: Inter-item </a:t>
            </a:r>
            <a:r>
              <a:rPr lang="en-US" dirty="0"/>
              <a:t>consistency strengthens reliability.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1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E164-DB17-523C-0E0D-57625D22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Cronbach’s Alpha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17E9-D3BE-8363-FEC0-16B8E73B8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Conducting Reliability </a:t>
            </a:r>
            <a:r>
              <a:rPr lang="en-US" b="1" dirty="0" smtClean="0"/>
              <a:t>Analysis: </a:t>
            </a:r>
            <a:r>
              <a:rPr lang="en-US" dirty="0" smtClean="0"/>
              <a:t>Steps </a:t>
            </a:r>
            <a:r>
              <a:rPr lang="en-US" dirty="0"/>
              <a:t>in SPSS:</a:t>
            </a:r>
          </a:p>
          <a:p>
            <a:r>
              <a:rPr lang="en-US" dirty="0"/>
              <a:t>Click Analyze </a:t>
            </a:r>
          </a:p>
          <a:p>
            <a:r>
              <a:rPr lang="en-US" dirty="0"/>
              <a:t>Select Scale </a:t>
            </a:r>
          </a:p>
          <a:p>
            <a:r>
              <a:rPr lang="en-US" dirty="0"/>
              <a:t>Choose Reliability Analysis </a:t>
            </a:r>
          </a:p>
          <a:p>
            <a:r>
              <a:rPr lang="en-US" dirty="0"/>
              <a:t>Add questionnaire items </a:t>
            </a:r>
          </a:p>
          <a:p>
            <a:r>
              <a:rPr lang="en-US" dirty="0"/>
              <a:t>Select Model = Alpha </a:t>
            </a:r>
          </a:p>
          <a:p>
            <a:r>
              <a:rPr lang="en-US" dirty="0"/>
              <a:t>Click Statistics </a:t>
            </a:r>
          </a:p>
          <a:p>
            <a:r>
              <a:rPr lang="en-US" dirty="0"/>
              <a:t>Click OK </a:t>
            </a:r>
          </a:p>
        </p:txBody>
      </p:sp>
    </p:spTree>
    <p:extLst>
      <p:ext uri="{BB962C8B-B14F-4D97-AF65-F5344CB8AC3E}">
        <p14:creationId xmlns:p14="http://schemas.microsoft.com/office/powerpoint/2010/main" val="401245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0255-0186-BC58-8C2D-8A5E46F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SPSS Reliability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B698-AD20-A55D-EBAA-672AC7737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Components of Output</a:t>
            </a:r>
          </a:p>
          <a:p>
            <a:r>
              <a:rPr lang="en-US" dirty="0"/>
              <a:t>SPSS provides:</a:t>
            </a:r>
          </a:p>
          <a:p>
            <a:r>
              <a:rPr lang="en-US" dirty="0"/>
              <a:t>Cronbach’s Alpha value </a:t>
            </a:r>
          </a:p>
          <a:p>
            <a:r>
              <a:rPr lang="en-US" dirty="0"/>
              <a:t>Number of items </a:t>
            </a:r>
          </a:p>
          <a:p>
            <a:r>
              <a:rPr lang="en-US" dirty="0"/>
              <a:t>Item-total statistics </a:t>
            </a:r>
          </a:p>
          <a:p>
            <a:r>
              <a:rPr lang="en-US" dirty="0"/>
              <a:t>Inter-item correlations </a:t>
            </a:r>
          </a:p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Evaluate reliability of the measurement instrument.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5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9439-DA4E-A436-0C03-368A9100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SPSS Output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EE5730-8A2C-EF9B-B59E-D6A440857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287669"/>
              </p:ext>
            </p:extLst>
          </p:nvPr>
        </p:nvGraphicFramePr>
        <p:xfrm>
          <a:off x="1295402" y="2841673"/>
          <a:ext cx="9325708" cy="764736"/>
        </p:xfrm>
        <a:graphic>
          <a:graphicData uri="http://schemas.openxmlformats.org/drawingml/2006/table">
            <a:tbl>
              <a:tblPr/>
              <a:tblGrid>
                <a:gridCol w="4662854">
                  <a:extLst>
                    <a:ext uri="{9D8B030D-6E8A-4147-A177-3AD203B41FA5}">
                      <a16:colId xmlns:a16="http://schemas.microsoft.com/office/drawing/2014/main" val="3524851254"/>
                    </a:ext>
                  </a:extLst>
                </a:gridCol>
                <a:gridCol w="4662854">
                  <a:extLst>
                    <a:ext uri="{9D8B030D-6E8A-4147-A177-3AD203B41FA5}">
                      <a16:colId xmlns:a16="http://schemas.microsoft.com/office/drawing/2014/main" val="1261534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Cronbach’s Alpha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Number of 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690214"/>
                  </a:ext>
                </a:extLst>
              </a:tr>
              <a:tr h="3989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8393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EAFA03-3625-DB35-A167-EA98C0CFD6ED}"/>
              </a:ext>
            </a:extLst>
          </p:cNvPr>
          <p:cNvSpPr txBox="1"/>
          <p:nvPr/>
        </p:nvSpPr>
        <p:spPr>
          <a:xfrm>
            <a:off x="1295402" y="3606409"/>
            <a:ext cx="61124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Interpretation: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questionnaire demonstrates good internal consistency reliability.</a:t>
            </a:r>
          </a:p>
          <a:p>
            <a:pPr>
              <a:buNone/>
            </a:pPr>
            <a:r>
              <a:rPr lang="en-US" b="1" dirty="0"/>
              <a:t>Importance: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Reliable scales produce trustworthy psychological findings.</a:t>
            </a:r>
          </a:p>
        </p:txBody>
      </p:sp>
    </p:spTree>
    <p:extLst>
      <p:ext uri="{BB962C8B-B14F-4D97-AF65-F5344CB8AC3E}">
        <p14:creationId xmlns:p14="http://schemas.microsoft.com/office/powerpoint/2010/main" val="198991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6B48-3531-800C-BE18-749C9D7D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Item-Total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53C4-7590-D485-AB8A-D831EA6B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Understanding Item Contribution</a:t>
            </a:r>
          </a:p>
          <a:p>
            <a:r>
              <a:rPr lang="en-US" dirty="0"/>
              <a:t>SPSS shows:</a:t>
            </a:r>
          </a:p>
          <a:p>
            <a:r>
              <a:rPr lang="en-US" dirty="0"/>
              <a:t>Correlation of each item with total scale </a:t>
            </a:r>
          </a:p>
          <a:p>
            <a:r>
              <a:rPr lang="en-US" dirty="0"/>
              <a:t>Alpha if item deleted </a:t>
            </a:r>
          </a:p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Identify weak or problematic items.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Removing poorly performing items may improve reliability.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3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EEA4-BF26-2340-0414-92ABE54D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Cronbach’s Alpha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F966-42DD-D718-D8A1-7D15968E8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Strategies to Improve </a:t>
            </a:r>
            <a:r>
              <a:rPr lang="en-US" b="1" dirty="0" smtClean="0"/>
              <a:t>Reliability: </a:t>
            </a:r>
            <a:r>
              <a:rPr lang="en-US" dirty="0" smtClean="0"/>
              <a:t>Researchers </a:t>
            </a:r>
            <a:r>
              <a:rPr lang="en-US" dirty="0"/>
              <a:t>can: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Remove weak items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Revise confusing wording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relevant items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Conduct pilot testing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Reverse-code negative items properly </a:t>
            </a:r>
          </a:p>
          <a:p>
            <a:pPr marL="0" indent="0">
              <a:buNone/>
            </a:pPr>
            <a:r>
              <a:rPr lang="en-US" b="1" dirty="0"/>
              <a:t>Benefits:</a:t>
            </a:r>
          </a:p>
          <a:p>
            <a:r>
              <a:rPr lang="en-US" dirty="0"/>
              <a:t>Better scale consistency </a:t>
            </a:r>
          </a:p>
          <a:p>
            <a:r>
              <a:rPr lang="en-US" dirty="0"/>
              <a:t>Improved measurement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329A-CBED-1068-8EA2-D86EE679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in Reliability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0187-4674-C13F-11FD-47BDDC26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Issues Researchers Encounter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Low alpha values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Negative item correlations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Ambiguous questions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Redundant items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Small sample sizes </a:t>
            </a:r>
          </a:p>
          <a:p>
            <a:pPr marL="0" indent="0">
              <a:buNone/>
            </a:pPr>
            <a:r>
              <a:rPr lang="en-US" b="1" dirty="0"/>
              <a:t>Consequences:</a:t>
            </a:r>
          </a:p>
          <a:p>
            <a:r>
              <a:rPr lang="en-US" dirty="0"/>
              <a:t>Weak research quality </a:t>
            </a:r>
          </a:p>
          <a:p>
            <a:r>
              <a:rPr lang="en-US" dirty="0"/>
              <a:t>Inaccurate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C0E6-3ECC-EDBD-5EDC-D95752E8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Reliability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565E-E80F-927F-75DA-A7E7D790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What is </a:t>
            </a:r>
            <a:r>
              <a:rPr lang="en-US" b="1" dirty="0" smtClean="0"/>
              <a:t>Reliability? </a:t>
            </a:r>
            <a:r>
              <a:rPr lang="en-US" dirty="0" smtClean="0"/>
              <a:t>Reliability </a:t>
            </a:r>
            <a:r>
              <a:rPr lang="en-US" dirty="0"/>
              <a:t>refers to the consistency and stability of a measurement </a:t>
            </a:r>
            <a:r>
              <a:rPr lang="en-US" dirty="0" err="1" smtClean="0"/>
              <a:t>tool.A</a:t>
            </a:r>
            <a:r>
              <a:rPr lang="en-US" dirty="0" smtClean="0"/>
              <a:t> </a:t>
            </a:r>
            <a:r>
              <a:rPr lang="en-US" dirty="0"/>
              <a:t>reliable psychological test produces: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Consistent results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Accurate measurements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Stable outcomes over time </a:t>
            </a:r>
          </a:p>
          <a:p>
            <a:r>
              <a:rPr lang="en-US" b="1" dirty="0"/>
              <a:t>Examples in Psychology: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Anxiety scales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Depression inventories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Personality questionnaires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1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41C-7BB7-0C47-729F-CFF380F6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1CEB-7DD5-0F6B-F9AD-31C0ACD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</a:p>
          <a:p>
            <a:r>
              <a:rPr lang="en-US" dirty="0"/>
              <a:t>Cronbach’s Alpha measures internal consistency reliability </a:t>
            </a:r>
          </a:p>
          <a:p>
            <a:r>
              <a:rPr lang="en-US" dirty="0"/>
              <a:t>Higher alpha values indicate stronger reliability </a:t>
            </a:r>
          </a:p>
          <a:p>
            <a:r>
              <a:rPr lang="en-US" dirty="0"/>
              <a:t>SPSS simplifies reliability analysis </a:t>
            </a:r>
          </a:p>
          <a:p>
            <a:r>
              <a:rPr lang="en-US" dirty="0"/>
              <a:t>Weak items reduce scale quality </a:t>
            </a:r>
          </a:p>
          <a:p>
            <a:r>
              <a:rPr lang="en-US" dirty="0"/>
              <a:t>Reliable instruments improve psychological research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6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8B9A-59C0-0F9F-9CCE-8B20EC58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Reliability in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6BA-5F6B-BE6F-36F6-F244DE3F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Why Reliability </a:t>
            </a:r>
            <a:r>
              <a:rPr lang="en-US" b="1" dirty="0" smtClean="0"/>
              <a:t>Matters: </a:t>
            </a:r>
            <a:r>
              <a:rPr lang="en-US" dirty="0" smtClean="0"/>
              <a:t>Reliable </a:t>
            </a:r>
            <a:r>
              <a:rPr lang="en-US" dirty="0"/>
              <a:t>instruments help psychologists: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behavior accurately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Reduce measurement errors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validity of findings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Produce trustworthy conclusions </a:t>
            </a:r>
          </a:p>
          <a:p>
            <a:pPr marL="0" indent="0">
              <a:buNone/>
            </a:pPr>
            <a:r>
              <a:rPr lang="en-US" dirty="0"/>
              <a:t>Without reliability: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Results become inconsistent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quality decreases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6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CE4F-7608-9F46-595E-1EA4FE20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CBEC-AC8D-22A0-E335-14675788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Major Types of Reliability</a:t>
            </a:r>
          </a:p>
          <a:p>
            <a:r>
              <a:rPr lang="en-US" dirty="0"/>
              <a:t>Test-Retest Reliability </a:t>
            </a:r>
          </a:p>
          <a:p>
            <a:r>
              <a:rPr lang="en-US" dirty="0"/>
              <a:t>Inter-Rater Reliability </a:t>
            </a:r>
          </a:p>
          <a:p>
            <a:r>
              <a:rPr lang="en-US" dirty="0"/>
              <a:t>Parallel Forms Reliability </a:t>
            </a:r>
          </a:p>
          <a:p>
            <a:r>
              <a:rPr lang="en-US" dirty="0"/>
              <a:t>Internal Consistency Reliability </a:t>
            </a:r>
          </a:p>
          <a:p>
            <a:r>
              <a:rPr lang="en-US" b="1" dirty="0"/>
              <a:t>Internal Consistency Reliability using Cronbach’s Alpha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9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2692-55EB-6618-79D4-E52F8B82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Internal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8881-C391-B178-747C-2FB94E56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Definition</a:t>
            </a:r>
          </a:p>
          <a:p>
            <a:r>
              <a:rPr lang="en-US" dirty="0"/>
              <a:t>Internal consistency measures how well items in a questionnaire assess the same construct.</a:t>
            </a:r>
          </a:p>
          <a:p>
            <a:pPr marL="0" indent="0">
              <a:buNone/>
            </a:pPr>
            <a:r>
              <a:rPr lang="en-US" b="1" dirty="0"/>
              <a:t>Purpose:</a:t>
            </a:r>
          </a:p>
          <a:p>
            <a:r>
              <a:rPr lang="en-US" dirty="0"/>
              <a:t>Determine consistency among items </a:t>
            </a:r>
          </a:p>
          <a:p>
            <a:r>
              <a:rPr lang="en-US" dirty="0"/>
              <a:t>Evaluate quality of scales 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 measuring stress should relate to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39C6-7E33-41B8-A0BD-5F224796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Cronbach’s Alpha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244A-5EE6-76A7-E69E-4ECD5E77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Cronbach’s </a:t>
            </a:r>
            <a:r>
              <a:rPr lang="en-US" dirty="0"/>
              <a:t>Alpha is a statistical measure used to assess internal consistency reliability.</a:t>
            </a:r>
          </a:p>
          <a:p>
            <a:pPr marL="0" indent="0">
              <a:buNone/>
            </a:pPr>
            <a:r>
              <a:rPr lang="en-US" b="1" dirty="0"/>
              <a:t>Purpose:</a:t>
            </a:r>
          </a:p>
          <a:p>
            <a:r>
              <a:rPr lang="en-US" dirty="0"/>
              <a:t>Evaluate how closely related items are </a:t>
            </a:r>
          </a:p>
          <a:p>
            <a:r>
              <a:rPr lang="en-US" dirty="0"/>
              <a:t>Determine reliability of questionnaires and scales </a:t>
            </a:r>
          </a:p>
          <a:p>
            <a:pPr marL="0" indent="0">
              <a:buNone/>
            </a:pPr>
            <a:r>
              <a:rPr lang="en-US" b="1" dirty="0" smtClean="0"/>
              <a:t>Applications in Psychology:</a:t>
            </a:r>
            <a:endParaRPr lang="en-US" b="1" dirty="0"/>
          </a:p>
          <a:p>
            <a:r>
              <a:rPr lang="en-US" dirty="0"/>
              <a:t>Personality tests </a:t>
            </a:r>
          </a:p>
          <a:p>
            <a:r>
              <a:rPr lang="en-US" dirty="0"/>
              <a:t>Anxiety scales </a:t>
            </a:r>
          </a:p>
          <a:p>
            <a:r>
              <a:rPr lang="en-US" dirty="0"/>
              <a:t>Educational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FAAC-38A6-B153-D559-7BCC1639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of Cronbach’s Alpha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E20F5-1A10-072C-2088-153A38876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Cronbach’s Alpha Formula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grow m:val="on"/>
                                <m:subHide m:val="on"/>
                                <m:sup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sSubSup>
                              <m:sSub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l-GR" dirty="0"/>
                  <a:t>α = </a:t>
                </a:r>
                <a:r>
                  <a:rPr lang="en-US" dirty="0"/>
                  <a:t>Cronbach’s Alpha </a:t>
                </a:r>
              </a:p>
              <a:p>
                <a:r>
                  <a:rPr lang="en-US" dirty="0"/>
                  <a:t>k = Number of items </a:t>
                </a:r>
              </a:p>
              <a:p>
                <a:r>
                  <a:rPr lang="el-GR" dirty="0"/>
                  <a:t>σ²</a:t>
                </a:r>
                <a:r>
                  <a:rPr lang="en-US" dirty="0"/>
                  <a:t>ᵢ = Variance of each item </a:t>
                </a:r>
              </a:p>
              <a:p>
                <a:r>
                  <a:rPr lang="el-GR" dirty="0"/>
                  <a:t>σ²</a:t>
                </a:r>
                <a:r>
                  <a:rPr lang="en-US" dirty="0"/>
                  <a:t>ₜ = Total variance of the scale </a:t>
                </a:r>
              </a:p>
              <a:p>
                <a:r>
                  <a:rPr lang="en-US" dirty="0"/>
                  <a:t>Purpose:</a:t>
                </a:r>
                <a:br>
                  <a:rPr lang="en-US" dirty="0"/>
                </a:br>
                <a:r>
                  <a:rPr lang="en-US" dirty="0"/>
                  <a:t>Measures consistency among scale items.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E20F5-1A10-072C-2088-153A38876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55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D762-AB9D-E34F-5730-8AB26ABD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46962"/>
            <a:ext cx="9601196" cy="1303867"/>
          </a:xfrm>
        </p:spPr>
        <p:txBody>
          <a:bodyPr/>
          <a:lstStyle/>
          <a:p>
            <a:r>
              <a:rPr lang="en-US" dirty="0"/>
              <a:t>Range of Cronbach’s Alpha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2E608B-227F-2281-6DE1-8DEC76529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720948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165561644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120594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Alpha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Interpretation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857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≥ 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Excellent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297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.80 – .89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236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.70 – 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Acceptable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235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.60 – 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Questionable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13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&lt; 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9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551E-2992-2D62-5E7B-4D192CF3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Cronbach’s Alpha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DAB1-1C2C-C8E0-04A8-C8F27658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6255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Why Researchers Use Cronbach’s </a:t>
            </a:r>
            <a:r>
              <a:rPr lang="en-US" b="1" dirty="0" smtClean="0"/>
              <a:t>Alpha: </a:t>
            </a:r>
          </a:p>
          <a:p>
            <a:pPr marL="0" indent="0">
              <a:buNone/>
            </a:pPr>
            <a:r>
              <a:rPr lang="en-US" dirty="0" smtClean="0"/>
              <a:t>Assess </a:t>
            </a:r>
            <a:r>
              <a:rPr lang="en-US" dirty="0"/>
              <a:t>questionnaire reliability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psychological scales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Detect inconsistent items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Ensure accurate measurement </a:t>
            </a:r>
          </a:p>
          <a:p>
            <a:r>
              <a:rPr lang="en-US" dirty="0"/>
              <a:t>Importance in </a:t>
            </a:r>
            <a:r>
              <a:rPr lang="en-US" dirty="0" smtClean="0"/>
              <a:t>Psychology: Reliable </a:t>
            </a:r>
            <a:r>
              <a:rPr lang="en-US" dirty="0"/>
              <a:t>scales improve research quality and validity.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4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584</Words>
  <Application>Microsoft Office PowerPoint</Application>
  <PresentationFormat>Widescreen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Garamond</vt:lpstr>
      <vt:lpstr>Times New Roman</vt:lpstr>
      <vt:lpstr>Organic</vt:lpstr>
      <vt:lpstr>Introduction to data in Psychology</vt:lpstr>
      <vt:lpstr>Introduction to Reliability Analysis</vt:lpstr>
      <vt:lpstr>Importance of Reliability in Psychology</vt:lpstr>
      <vt:lpstr>Types of Reliability</vt:lpstr>
      <vt:lpstr>What is Internal Consistency?</vt:lpstr>
      <vt:lpstr>Introduction to Cronbach’s Alpha</vt:lpstr>
      <vt:lpstr>Formula of Cronbach’s Alpha</vt:lpstr>
      <vt:lpstr>Range of Cronbach’s Alpha</vt:lpstr>
      <vt:lpstr>Purpose of Cronbach’s Alpha</vt:lpstr>
      <vt:lpstr>Example of a Psychological Scale</vt:lpstr>
      <vt:lpstr>Understanding High and Low Alpha Values</vt:lpstr>
      <vt:lpstr>Factors Affecting Cronbach’s Alpha</vt:lpstr>
      <vt:lpstr>Cronbach’s Alpha and Inter-Item Correlation Relationship Between Concepts </vt:lpstr>
      <vt:lpstr>Cronbach’s Alpha in SPSS</vt:lpstr>
      <vt:lpstr>SPSS Reliability Output</vt:lpstr>
      <vt:lpstr>Interpreting SPSS Output</vt:lpstr>
      <vt:lpstr>Item-Total Statistics</vt:lpstr>
      <vt:lpstr>Improving Cronbach’s Alpha</vt:lpstr>
      <vt:lpstr>Common Problems in Reliability Analysis</vt:lpstr>
      <vt:lpstr>Summary of Key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in Psychology</dc:title>
  <dc:creator>Awais Hamza</dc:creator>
  <cp:lastModifiedBy>Moorche</cp:lastModifiedBy>
  <cp:revision>10</cp:revision>
  <dcterms:created xsi:type="dcterms:W3CDTF">2026-05-28T15:42:31Z</dcterms:created>
  <dcterms:modified xsi:type="dcterms:W3CDTF">2026-06-13T08:00:17Z</dcterms:modified>
</cp:coreProperties>
</file>