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0" r:id="rId3"/>
    <p:sldId id="261" r:id="rId4"/>
    <p:sldId id="263" r:id="rId5"/>
    <p:sldId id="285" r:id="rId6"/>
    <p:sldId id="264" r:id="rId7"/>
    <p:sldId id="286" r:id="rId8"/>
    <p:sldId id="266" r:id="rId9"/>
    <p:sldId id="262" r:id="rId10"/>
    <p:sldId id="265" r:id="rId11"/>
    <p:sldId id="267" r:id="rId12"/>
    <p:sldId id="268" r:id="rId13"/>
    <p:sldId id="269" r:id="rId14"/>
    <p:sldId id="270" r:id="rId15"/>
    <p:sldId id="28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8" r:id="rId25"/>
    <p:sldId id="279" r:id="rId26"/>
    <p:sldId id="280" r:id="rId27"/>
    <p:sldId id="281" r:id="rId28"/>
    <p:sldId id="290" r:id="rId29"/>
    <p:sldId id="288" r:id="rId30"/>
    <p:sldId id="282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9DB7-9B0A-4F17-B07E-EED12F72D9D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5BBD-61FC-4792-9593-B10CF5463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"Dura"</a:t>
            </a:r>
            <a:r>
              <a:rPr lang="en-US" dirty="0" smtClean="0"/>
              <a:t> means </a:t>
            </a:r>
            <a:r>
              <a:rPr lang="en-US" i="1" dirty="0" smtClean="0"/>
              <a:t>hard</a:t>
            </a:r>
            <a:r>
              <a:rPr lang="en-US" dirty="0" smtClean="0"/>
              <a:t> or </a:t>
            </a:r>
            <a:r>
              <a:rPr lang="en-US" i="1" dirty="0" smtClean="0"/>
              <a:t>tough</a:t>
            </a:r>
            <a:r>
              <a:rPr lang="en-US" dirty="0" smtClean="0"/>
              <a:t> in Latin.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5BBD-61FC-4792-9593-B10CF54636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"Dura"</a:t>
            </a:r>
            <a:r>
              <a:rPr lang="en-US" dirty="0" smtClean="0"/>
              <a:t> means </a:t>
            </a:r>
            <a:r>
              <a:rPr lang="en-US" i="1" dirty="0" smtClean="0"/>
              <a:t>hard</a:t>
            </a:r>
            <a:r>
              <a:rPr lang="en-US" dirty="0" smtClean="0"/>
              <a:t> or </a:t>
            </a:r>
            <a:r>
              <a:rPr lang="en-US" i="1" dirty="0" smtClean="0"/>
              <a:t>tough</a:t>
            </a:r>
            <a:r>
              <a:rPr lang="en-US" dirty="0" smtClean="0"/>
              <a:t> in Latin.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5BBD-61FC-4792-9593-B10CF54636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"</a:t>
            </a:r>
            <a:r>
              <a:rPr lang="en-US" b="1" dirty="0" err="1" smtClean="0"/>
              <a:t>Pia</a:t>
            </a:r>
            <a:r>
              <a:rPr lang="en-US" b="1" dirty="0" smtClean="0"/>
              <a:t>"</a:t>
            </a:r>
            <a:r>
              <a:rPr lang="en-US" dirty="0" smtClean="0"/>
              <a:t> means </a:t>
            </a:r>
            <a:r>
              <a:rPr lang="en-US" i="1" dirty="0" smtClean="0"/>
              <a:t>tender</a:t>
            </a:r>
            <a:r>
              <a:rPr lang="en-US" dirty="0" smtClean="0"/>
              <a:t> or </a:t>
            </a:r>
            <a:r>
              <a:rPr lang="en-US" i="1" dirty="0" smtClean="0"/>
              <a:t>delicate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5BBD-61FC-4792-9593-B10CF54636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03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1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4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1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90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8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1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9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Skull, Cranial cavity and meninges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sz="2400" b="1" dirty="0" smtClean="0"/>
              <a:t>BS(OTT)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53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85775"/>
            <a:ext cx="67341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4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6" y="1371600"/>
            <a:ext cx="6762964" cy="51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1649"/>
            <a:ext cx="5638800" cy="460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85800"/>
            <a:ext cx="69103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8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Cranial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cranial cavity contains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brain and its </a:t>
            </a:r>
            <a:r>
              <a:rPr lang="en-US" dirty="0" smtClean="0"/>
              <a:t>surrounding meninges,</a:t>
            </a:r>
          </a:p>
          <a:p>
            <a:r>
              <a:rPr lang="en-US" dirty="0" smtClean="0"/>
              <a:t>portions </a:t>
            </a:r>
            <a:r>
              <a:rPr lang="en-US" dirty="0"/>
              <a:t>of the cranial nerves, </a:t>
            </a:r>
            <a:endParaRPr lang="en-US" dirty="0" smtClean="0"/>
          </a:p>
          <a:p>
            <a:r>
              <a:rPr lang="en-US" dirty="0" smtClean="0"/>
              <a:t>arteries,</a:t>
            </a:r>
          </a:p>
          <a:p>
            <a:r>
              <a:rPr lang="en-US" dirty="0" smtClean="0"/>
              <a:t> veins, </a:t>
            </a:r>
            <a:r>
              <a:rPr lang="en-US" dirty="0"/>
              <a:t>and</a:t>
            </a:r>
            <a:endParaRPr lang="en-US" dirty="0" smtClean="0"/>
          </a:p>
          <a:p>
            <a:r>
              <a:rPr lang="en-US" dirty="0" smtClean="0"/>
              <a:t>venous </a:t>
            </a:r>
            <a:r>
              <a:rPr lang="en-US" dirty="0"/>
              <a:t>sinuses.</a:t>
            </a:r>
          </a:p>
        </p:txBody>
      </p:sp>
    </p:spTree>
    <p:extLst>
      <p:ext uri="{BB962C8B-B14F-4D97-AF65-F5344CB8AC3E}">
        <p14:creationId xmlns:p14="http://schemas.microsoft.com/office/powerpoint/2010/main" val="33148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3314"/>
            <a:ext cx="8305800" cy="638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Vault of the Skull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internal surface of the vault shows the coronal, </a:t>
            </a:r>
            <a:r>
              <a:rPr lang="en-US" dirty="0" smtClean="0"/>
              <a:t>sagittal, and </a:t>
            </a:r>
            <a:r>
              <a:rPr lang="en-US" dirty="0"/>
              <a:t>lambdoid sutures</a:t>
            </a:r>
            <a:r>
              <a:rPr lang="en-US" dirty="0" smtClean="0"/>
              <a:t>.</a:t>
            </a:r>
          </a:p>
          <a:p>
            <a:r>
              <a:rPr lang="en-US" dirty="0"/>
              <a:t>In the midline is a shallow </a:t>
            </a:r>
            <a:r>
              <a:rPr lang="en-US" dirty="0" smtClean="0"/>
              <a:t>sagittal groove </a:t>
            </a:r>
            <a:r>
              <a:rPr lang="en-US" dirty="0"/>
              <a:t>that lodges the </a:t>
            </a:r>
            <a:r>
              <a:rPr lang="en-US" b="1" dirty="0"/>
              <a:t>superior sagittal sinus</a:t>
            </a:r>
            <a:r>
              <a:rPr lang="en-US" b="1" dirty="0" smtClean="0"/>
              <a:t>.</a:t>
            </a:r>
          </a:p>
          <a:p>
            <a:r>
              <a:rPr lang="en-US" dirty="0"/>
              <a:t>On </a:t>
            </a:r>
            <a:r>
              <a:rPr lang="en-US" dirty="0" smtClean="0"/>
              <a:t>each side </a:t>
            </a:r>
            <a:r>
              <a:rPr lang="en-US" dirty="0"/>
              <a:t>of the groove are several small pits, called </a:t>
            </a:r>
            <a:r>
              <a:rPr lang="en-US" b="1" dirty="0" smtClean="0"/>
              <a:t>granular pits</a:t>
            </a:r>
            <a:r>
              <a:rPr lang="en-US" b="1" dirty="0"/>
              <a:t>, </a:t>
            </a:r>
            <a:r>
              <a:rPr lang="en-US" dirty="0"/>
              <a:t>which lodge the </a:t>
            </a:r>
            <a:r>
              <a:rPr lang="en-US" b="1" dirty="0"/>
              <a:t>lateral lacunae </a:t>
            </a:r>
            <a:r>
              <a:rPr lang="en-US" dirty="0"/>
              <a:t>and </a:t>
            </a:r>
            <a:r>
              <a:rPr lang="en-US" b="1" dirty="0"/>
              <a:t>arachnoid granulations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of the Skull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interior of the base of the skull </a:t>
            </a:r>
            <a:r>
              <a:rPr lang="en-US" dirty="0" smtClean="0"/>
              <a:t>is divided into </a:t>
            </a:r>
            <a:r>
              <a:rPr lang="en-US" dirty="0"/>
              <a:t>three cranial fossae: </a:t>
            </a:r>
            <a:r>
              <a:rPr lang="en-US" b="1" dirty="0"/>
              <a:t>anterior</a:t>
            </a:r>
            <a:r>
              <a:rPr lang="en-US" dirty="0"/>
              <a:t>,</a:t>
            </a:r>
            <a:r>
              <a:rPr lang="en-US" b="1" dirty="0"/>
              <a:t> middle</a:t>
            </a:r>
            <a:r>
              <a:rPr lang="en-US" dirty="0"/>
              <a:t>, and </a:t>
            </a:r>
            <a:r>
              <a:rPr lang="en-US" b="1" dirty="0"/>
              <a:t>posterior</a:t>
            </a:r>
            <a:r>
              <a:rPr lang="en-US" dirty="0" smtClean="0"/>
              <a:t>.</a:t>
            </a:r>
          </a:p>
          <a:p>
            <a:r>
              <a:rPr lang="en-US" dirty="0"/>
              <a:t>The anterior cranial fossa is separated from the middle </a:t>
            </a:r>
            <a:r>
              <a:rPr lang="en-US" dirty="0" smtClean="0"/>
              <a:t>cranial fossa </a:t>
            </a:r>
            <a:r>
              <a:rPr lang="en-US" dirty="0"/>
              <a:t>by the </a:t>
            </a:r>
            <a:r>
              <a:rPr lang="en-US" b="1" dirty="0"/>
              <a:t>lesser wing of the sphenoid</a:t>
            </a:r>
            <a:r>
              <a:rPr lang="en-US" dirty="0"/>
              <a:t>, and the </a:t>
            </a:r>
            <a:r>
              <a:rPr lang="en-US" dirty="0" smtClean="0"/>
              <a:t>middle cranial </a:t>
            </a:r>
            <a:r>
              <a:rPr lang="en-US" dirty="0"/>
              <a:t>fossa is separated from the posterior cranial fossa </a:t>
            </a:r>
            <a:r>
              <a:rPr lang="en-US" dirty="0" smtClean="0"/>
              <a:t>by the </a:t>
            </a:r>
            <a:r>
              <a:rPr lang="en-US" b="1" dirty="0"/>
              <a:t>petrous part of the temporal bone.</a:t>
            </a:r>
          </a:p>
        </p:txBody>
      </p:sp>
    </p:spTree>
    <p:extLst>
      <p:ext uri="{BB962C8B-B14F-4D97-AF65-F5344CB8AC3E}">
        <p14:creationId xmlns:p14="http://schemas.microsoft.com/office/powerpoint/2010/main" val="964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3" y="381000"/>
            <a:ext cx="82164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Meninges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brain in the skull is surrounded by three </a:t>
            </a:r>
            <a:r>
              <a:rPr lang="en-US" dirty="0" smtClean="0"/>
              <a:t>protective membranes, or </a:t>
            </a:r>
            <a:r>
              <a:rPr lang="en-US" dirty="0"/>
              <a:t>meninges</a:t>
            </a:r>
            <a:r>
              <a:rPr lang="en-US" dirty="0" smtClean="0"/>
              <a:t>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dura mater,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arachnoid mater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pia mater.</a:t>
            </a:r>
          </a:p>
        </p:txBody>
      </p:sp>
    </p:spTree>
    <p:extLst>
      <p:ext uri="{BB962C8B-B14F-4D97-AF65-F5344CB8AC3E}">
        <p14:creationId xmlns:p14="http://schemas.microsoft.com/office/powerpoint/2010/main" val="26240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Bones of Skull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Composition</a:t>
            </a:r>
          </a:p>
          <a:p>
            <a:r>
              <a:rPr lang="en-US" dirty="0"/>
              <a:t>The skull is composed of several separate bones </a:t>
            </a:r>
            <a:r>
              <a:rPr lang="en-US" dirty="0" smtClean="0"/>
              <a:t>united at </a:t>
            </a:r>
            <a:r>
              <a:rPr lang="en-US" dirty="0"/>
              <a:t>immobile joints called </a:t>
            </a:r>
            <a:r>
              <a:rPr lang="en-US" b="1" dirty="0"/>
              <a:t>sutures</a:t>
            </a:r>
            <a:r>
              <a:rPr lang="en-US" b="1" dirty="0" smtClean="0"/>
              <a:t>.</a:t>
            </a:r>
          </a:p>
          <a:p>
            <a:r>
              <a:rPr lang="en-US" dirty="0"/>
              <a:t>The connective </a:t>
            </a:r>
            <a:r>
              <a:rPr lang="en-US" dirty="0" smtClean="0"/>
              <a:t>tissue between </a:t>
            </a:r>
            <a:r>
              <a:rPr lang="en-US" dirty="0"/>
              <a:t>the bones is called a </a:t>
            </a:r>
            <a:r>
              <a:rPr lang="en-US" b="1" dirty="0" err="1"/>
              <a:t>sutural</a:t>
            </a:r>
            <a:r>
              <a:rPr lang="en-US" b="1" dirty="0"/>
              <a:t> ligament</a:t>
            </a:r>
            <a:r>
              <a:rPr lang="en-US" b="1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vault </a:t>
            </a:r>
            <a:r>
              <a:rPr lang="en-US" dirty="0"/>
              <a:t>is the upper </a:t>
            </a:r>
            <a:r>
              <a:rPr lang="en-US" dirty="0" smtClean="0"/>
              <a:t>part of </a:t>
            </a:r>
            <a:r>
              <a:rPr lang="en-US" dirty="0"/>
              <a:t>the cranium, and the </a:t>
            </a:r>
            <a:r>
              <a:rPr lang="en-US" b="1" dirty="0"/>
              <a:t>base of the skull </a:t>
            </a:r>
            <a:r>
              <a:rPr lang="en-US" dirty="0"/>
              <a:t>is the lowest </a:t>
            </a:r>
            <a:r>
              <a:rPr lang="en-US" dirty="0" smtClean="0"/>
              <a:t>part of </a:t>
            </a:r>
            <a:r>
              <a:rPr lang="en-US" dirty="0"/>
              <a:t>the cranium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625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Dura Mater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dura mater is conventionally described as two layers: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endosteal layer and the meningeal layer </a:t>
            </a:r>
            <a:r>
              <a:rPr lang="en-US" dirty="0" smtClean="0"/>
              <a:t>These </a:t>
            </a:r>
            <a:r>
              <a:rPr lang="en-US" dirty="0"/>
              <a:t>are closely united except along certain lines, </a:t>
            </a:r>
            <a:r>
              <a:rPr lang="en-US" dirty="0" smtClean="0"/>
              <a:t>where they </a:t>
            </a:r>
            <a:r>
              <a:rPr lang="en-US" dirty="0"/>
              <a:t>separate to form venous sinuses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u="sng" dirty="0"/>
              <a:t>endosteal layer </a:t>
            </a:r>
            <a:r>
              <a:rPr lang="en-US" dirty="0"/>
              <a:t>is nothing more than the </a:t>
            </a:r>
            <a:r>
              <a:rPr lang="en-US" dirty="0" smtClean="0"/>
              <a:t>ordinary periosteum </a:t>
            </a:r>
            <a:r>
              <a:rPr lang="en-US" dirty="0"/>
              <a:t>covering the inner surface of the skull bones.</a:t>
            </a:r>
          </a:p>
        </p:txBody>
      </p:sp>
    </p:spTree>
    <p:extLst>
      <p:ext uri="{BB962C8B-B14F-4D97-AF65-F5344CB8AC3E}">
        <p14:creationId xmlns:p14="http://schemas.microsoft.com/office/powerpoint/2010/main" val="296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/>
              <a:t>meningeal layer </a:t>
            </a:r>
            <a:r>
              <a:rPr lang="en-US" dirty="0"/>
              <a:t>is the dura mater proper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</a:t>
            </a:r>
            <a:r>
              <a:rPr lang="en-US" dirty="0" smtClean="0"/>
              <a:t>a dense</a:t>
            </a:r>
            <a:r>
              <a:rPr lang="en-US" dirty="0"/>
              <a:t>, strong, fibrous membrane covering the brain and </a:t>
            </a:r>
            <a:r>
              <a:rPr lang="en-US" dirty="0" smtClean="0"/>
              <a:t>is continuous </a:t>
            </a:r>
            <a:r>
              <a:rPr lang="en-US" dirty="0"/>
              <a:t>through the foramen magnum with the </a:t>
            </a:r>
            <a:r>
              <a:rPr lang="en-US" dirty="0" smtClean="0"/>
              <a:t>dura mater </a:t>
            </a:r>
            <a:r>
              <a:rPr lang="en-US" dirty="0"/>
              <a:t>of the spinal cord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provides tubular sheaths for </a:t>
            </a:r>
            <a:r>
              <a:rPr lang="en-US" dirty="0" smtClean="0"/>
              <a:t>the cranial </a:t>
            </a:r>
            <a:r>
              <a:rPr lang="en-US" dirty="0"/>
              <a:t>nerves as the latter pass through the foramina in </a:t>
            </a:r>
            <a:r>
              <a:rPr lang="en-US" dirty="0" smtClean="0"/>
              <a:t>the skull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9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Folds of Dura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/>
              <a:t>falx cerebri </a:t>
            </a:r>
            <a:r>
              <a:rPr lang="en-US" dirty="0"/>
              <a:t>is a sickle-shaped fold of dura </a:t>
            </a:r>
            <a:r>
              <a:rPr lang="en-US" dirty="0" smtClean="0"/>
              <a:t>mater that </a:t>
            </a:r>
            <a:r>
              <a:rPr lang="en-US" dirty="0"/>
              <a:t>lies in the midline between the two cerebral </a:t>
            </a:r>
            <a:r>
              <a:rPr lang="en-US" dirty="0" smtClean="0"/>
              <a:t>hemispheres.</a:t>
            </a:r>
          </a:p>
          <a:p>
            <a:r>
              <a:rPr lang="en-US" dirty="0"/>
              <a:t>The </a:t>
            </a:r>
            <a:r>
              <a:rPr lang="en-US" b="1" dirty="0"/>
              <a:t>tentorium cerebelli </a:t>
            </a:r>
            <a:r>
              <a:rPr lang="en-US" dirty="0"/>
              <a:t>is a crescent-shaped fold of </a:t>
            </a:r>
            <a:r>
              <a:rPr lang="en-US" dirty="0" smtClean="0"/>
              <a:t>dura mater </a:t>
            </a:r>
            <a:r>
              <a:rPr lang="en-US" dirty="0"/>
              <a:t>that roofs over the posterior cranial </a:t>
            </a:r>
            <a:r>
              <a:rPr lang="en-US" dirty="0" smtClean="0"/>
              <a:t>fossa.</a:t>
            </a:r>
          </a:p>
          <a:p>
            <a:r>
              <a:rPr lang="en-US" dirty="0"/>
              <a:t>The </a:t>
            </a:r>
            <a:r>
              <a:rPr lang="en-US" b="1" dirty="0"/>
              <a:t>falx cerebelli </a:t>
            </a:r>
            <a:r>
              <a:rPr lang="en-US" dirty="0"/>
              <a:t>is a small, sickle-shaped fold of </a:t>
            </a:r>
            <a:r>
              <a:rPr lang="en-US" dirty="0" smtClean="0"/>
              <a:t>dura mater</a:t>
            </a:r>
          </a:p>
          <a:p>
            <a:r>
              <a:rPr lang="en-US" dirty="0"/>
              <a:t>The </a:t>
            </a:r>
            <a:r>
              <a:rPr lang="en-US" b="1" dirty="0"/>
              <a:t>diaphragma sellae </a:t>
            </a:r>
            <a:r>
              <a:rPr lang="en-US" dirty="0"/>
              <a:t>is a small circular fold of </a:t>
            </a:r>
            <a:r>
              <a:rPr lang="en-US" dirty="0" smtClean="0"/>
              <a:t>dura mater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3852069" cy="3852069"/>
          </a:xfrm>
        </p:spPr>
      </p:pic>
    </p:spTree>
    <p:extLst>
      <p:ext uri="{BB962C8B-B14F-4D97-AF65-F5344CB8AC3E}">
        <p14:creationId xmlns:p14="http://schemas.microsoft.com/office/powerpoint/2010/main" val="403129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543799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Arachnoid Mater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arachnoid mater is a delicate, impermeable </a:t>
            </a:r>
            <a:r>
              <a:rPr lang="en-US" dirty="0" smtClean="0"/>
              <a:t>membrane covering </a:t>
            </a:r>
            <a:r>
              <a:rPr lang="en-US" dirty="0"/>
              <a:t>the brain and lying between the pia </a:t>
            </a:r>
            <a:r>
              <a:rPr lang="en-US" dirty="0" smtClean="0"/>
              <a:t>mater internally </a:t>
            </a:r>
            <a:r>
              <a:rPr lang="en-US" dirty="0"/>
              <a:t>and the dura mater </a:t>
            </a:r>
            <a:r>
              <a:rPr lang="en-US" dirty="0" smtClean="0"/>
              <a:t>externally.</a:t>
            </a:r>
          </a:p>
          <a:p>
            <a:r>
              <a:rPr lang="en-US" dirty="0"/>
              <a:t>It </a:t>
            </a:r>
            <a:r>
              <a:rPr lang="en-US" dirty="0" smtClean="0"/>
              <a:t>is separated </a:t>
            </a:r>
            <a:r>
              <a:rPr lang="en-US" dirty="0"/>
              <a:t>from the dura by a potential space, the </a:t>
            </a:r>
            <a:r>
              <a:rPr lang="en-US" b="1" dirty="0" smtClean="0"/>
              <a:t>subdural space</a:t>
            </a:r>
            <a:r>
              <a:rPr lang="en-US" b="1" dirty="0"/>
              <a:t>, </a:t>
            </a:r>
            <a:r>
              <a:rPr lang="en-US" dirty="0"/>
              <a:t>and from the pia by the </a:t>
            </a:r>
            <a:r>
              <a:rPr lang="en-US" b="1" dirty="0"/>
              <a:t>subarachnoid space, </a:t>
            </a:r>
            <a:r>
              <a:rPr lang="en-US" dirty="0" smtClean="0"/>
              <a:t>which is </a:t>
            </a:r>
            <a:r>
              <a:rPr lang="en-US" dirty="0"/>
              <a:t>filled with </a:t>
            </a:r>
            <a:r>
              <a:rPr lang="en-US" b="1" dirty="0"/>
              <a:t>cerebrospinal fluid.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erebrospinal </a:t>
            </a:r>
            <a:r>
              <a:rPr lang="en-US" b="1" dirty="0"/>
              <a:t>F</a:t>
            </a:r>
            <a:r>
              <a:rPr lang="en-US" b="1" dirty="0" smtClean="0"/>
              <a:t>luid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cerebrospinal fluid </a:t>
            </a:r>
            <a:r>
              <a:rPr lang="en-US" dirty="0"/>
              <a:t>is produced by the </a:t>
            </a:r>
            <a:r>
              <a:rPr lang="en-US" b="1" dirty="0" smtClean="0"/>
              <a:t>choroid plexuses </a:t>
            </a:r>
            <a:r>
              <a:rPr lang="en-US" dirty="0"/>
              <a:t>within the lateral, third, and fourth </a:t>
            </a:r>
            <a:r>
              <a:rPr lang="en-US" dirty="0" smtClean="0"/>
              <a:t>ventricles of </a:t>
            </a:r>
            <a:r>
              <a:rPr lang="en-US" dirty="0"/>
              <a:t>the brain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escapes from the ventricular system of </a:t>
            </a:r>
            <a:r>
              <a:rPr lang="en-US" dirty="0" smtClean="0"/>
              <a:t>the brain </a:t>
            </a:r>
            <a:r>
              <a:rPr lang="en-US" dirty="0"/>
              <a:t>through the three foramina in the roof of the </a:t>
            </a:r>
            <a:r>
              <a:rPr lang="en-US" dirty="0" smtClean="0"/>
              <a:t>fourth ventricle </a:t>
            </a:r>
            <a:r>
              <a:rPr lang="en-US" dirty="0"/>
              <a:t>and so enters the subarachnoid space</a:t>
            </a:r>
            <a:r>
              <a:rPr lang="en-US" dirty="0" smtClean="0"/>
              <a:t>.</a:t>
            </a:r>
          </a:p>
          <a:p>
            <a:r>
              <a:rPr lang="en-US" dirty="0"/>
              <a:t>It now </a:t>
            </a:r>
            <a:r>
              <a:rPr lang="en-US" dirty="0" smtClean="0"/>
              <a:t>circulates both </a:t>
            </a:r>
            <a:r>
              <a:rPr lang="en-US" dirty="0"/>
              <a:t>upward over the surfaces of the cerebral </a:t>
            </a:r>
            <a:r>
              <a:rPr lang="en-US" dirty="0" smtClean="0"/>
              <a:t>hemispheres and </a:t>
            </a:r>
            <a:r>
              <a:rPr lang="en-US" dirty="0"/>
              <a:t>downward around the spinal cord.</a:t>
            </a:r>
          </a:p>
        </p:txBody>
      </p:sp>
    </p:spTree>
    <p:extLst>
      <p:ext uri="{BB962C8B-B14F-4D97-AF65-F5344CB8AC3E}">
        <p14:creationId xmlns:p14="http://schemas.microsoft.com/office/powerpoint/2010/main" val="1713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dirty="0" smtClean="0"/>
              <a:t>spinal subarachnoid </a:t>
            </a:r>
            <a:r>
              <a:rPr lang="en-US" dirty="0"/>
              <a:t>space extends down as far as the </a:t>
            </a:r>
            <a:r>
              <a:rPr lang="en-US" b="1" dirty="0" smtClean="0"/>
              <a:t>second sacral </a:t>
            </a:r>
            <a:r>
              <a:rPr lang="en-US" b="1" dirty="0"/>
              <a:t>vertebra 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Eventually</a:t>
            </a:r>
            <a:r>
              <a:rPr lang="en-US" dirty="0"/>
              <a:t>, the fluid </a:t>
            </a:r>
            <a:r>
              <a:rPr lang="en-US" dirty="0" smtClean="0"/>
              <a:t>enters the </a:t>
            </a:r>
            <a:r>
              <a:rPr lang="en-US" dirty="0"/>
              <a:t>bloodstream by passing into the arachnoid villi and </a:t>
            </a:r>
            <a:r>
              <a:rPr lang="en-US" dirty="0" smtClean="0"/>
              <a:t>diffusing through </a:t>
            </a:r>
            <a:r>
              <a:rPr lang="en-US" dirty="0"/>
              <a:t>their walls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cerebrospinal fluid provides a </a:t>
            </a:r>
            <a:r>
              <a:rPr lang="en-US" dirty="0" smtClean="0"/>
              <a:t>fluid medium </a:t>
            </a:r>
            <a:r>
              <a:rPr lang="en-US" dirty="0"/>
              <a:t>in which the brain floats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mechanism </a:t>
            </a:r>
            <a:r>
              <a:rPr lang="en-US" dirty="0" smtClean="0"/>
              <a:t>effectively protects </a:t>
            </a:r>
            <a:r>
              <a:rPr lang="en-US" dirty="0"/>
              <a:t>the brain from trauma.</a:t>
            </a:r>
          </a:p>
        </p:txBody>
      </p:sp>
    </p:spTree>
    <p:extLst>
      <p:ext uri="{BB962C8B-B14F-4D97-AF65-F5344CB8AC3E}">
        <p14:creationId xmlns:p14="http://schemas.microsoft.com/office/powerpoint/2010/main" val="6740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986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 circulates through the ventricular system and around the brain and spinal cord: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ventricles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Interventricular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foramina (of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ventricle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aqueduct (of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Sylvius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ventricle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subarachnoid space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surrounding the brain and spinal cord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3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27" y="2490788"/>
            <a:ext cx="6629284" cy="3444875"/>
          </a:xfrm>
        </p:spPr>
      </p:pic>
    </p:spTree>
    <p:extLst>
      <p:ext uri="{BB962C8B-B14F-4D97-AF65-F5344CB8AC3E}">
        <p14:creationId xmlns:p14="http://schemas.microsoft.com/office/powerpoint/2010/main" val="14168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skull bones are made up of </a:t>
            </a:r>
            <a:r>
              <a:rPr lang="en-US" b="1" dirty="0"/>
              <a:t>external </a:t>
            </a:r>
            <a:r>
              <a:rPr lang="en-US" dirty="0"/>
              <a:t>and </a:t>
            </a:r>
            <a:r>
              <a:rPr lang="en-US" b="1" dirty="0" smtClean="0"/>
              <a:t>internal tables </a:t>
            </a:r>
            <a:r>
              <a:rPr lang="en-US" dirty="0"/>
              <a:t>of compact bone separated by a layer of spongy </a:t>
            </a:r>
            <a:r>
              <a:rPr lang="en-US" dirty="0" smtClean="0"/>
              <a:t>bone called </a:t>
            </a:r>
            <a:r>
              <a:rPr lang="en-US" dirty="0"/>
              <a:t>the </a:t>
            </a:r>
            <a:r>
              <a:rPr lang="en-US" b="1" dirty="0" err="1" smtClean="0"/>
              <a:t>diploë</a:t>
            </a:r>
            <a:endParaRPr lang="en-US" b="1" dirty="0" smtClean="0"/>
          </a:p>
          <a:p>
            <a:r>
              <a:rPr lang="en-US" dirty="0"/>
              <a:t>The bones are </a:t>
            </a:r>
            <a:r>
              <a:rPr lang="en-US" dirty="0" smtClean="0"/>
              <a:t>covered on </a:t>
            </a:r>
            <a:r>
              <a:rPr lang="en-US" dirty="0"/>
              <a:t>the outer and inner surfaces with periosteum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cranium </a:t>
            </a:r>
            <a:r>
              <a:rPr lang="en-US" dirty="0"/>
              <a:t>consists of the following bones, two </a:t>
            </a:r>
            <a:r>
              <a:rPr lang="en-US" dirty="0" smtClean="0"/>
              <a:t>of which </a:t>
            </a:r>
            <a:r>
              <a:rPr lang="en-US" dirty="0"/>
              <a:t>are </a:t>
            </a:r>
            <a:r>
              <a:rPr lang="en-US" b="1" dirty="0"/>
              <a:t>paired</a:t>
            </a:r>
          </a:p>
        </p:txBody>
      </p:sp>
    </p:spTree>
    <p:extLst>
      <p:ext uri="{BB962C8B-B14F-4D97-AF65-F5344CB8AC3E}">
        <p14:creationId xmlns:p14="http://schemas.microsoft.com/office/powerpoint/2010/main" val="2689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Pia Mater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pia mater is a vascular membrane that closely </a:t>
            </a:r>
            <a:r>
              <a:rPr lang="en-US" dirty="0" smtClean="0"/>
              <a:t>invests the </a:t>
            </a:r>
            <a:r>
              <a:rPr lang="en-US" dirty="0"/>
              <a:t>brain, covering the gyri and descending into the </a:t>
            </a:r>
            <a:r>
              <a:rPr lang="en-US" dirty="0" smtClean="0"/>
              <a:t>deepest sulci.</a:t>
            </a:r>
          </a:p>
          <a:p>
            <a:r>
              <a:rPr lang="en-US" dirty="0"/>
              <a:t>It extends over the cranial nerves </a:t>
            </a:r>
            <a:r>
              <a:rPr lang="en-US" dirty="0" smtClean="0"/>
              <a:t>and fuses </a:t>
            </a:r>
            <a:r>
              <a:rPr lang="en-US" dirty="0"/>
              <a:t>with their epineurium.</a:t>
            </a:r>
            <a:endParaRPr lang="en-US" dirty="0" smtClean="0"/>
          </a:p>
          <a:p>
            <a:r>
              <a:rPr lang="en-US" dirty="0"/>
              <a:t>The cerebral arteries </a:t>
            </a:r>
            <a:r>
              <a:rPr lang="en-US" dirty="0" smtClean="0"/>
              <a:t>entering the </a:t>
            </a:r>
            <a:r>
              <a:rPr lang="en-US" dirty="0"/>
              <a:t>substance of the brain carry a sheath of pia with them.</a:t>
            </a:r>
          </a:p>
        </p:txBody>
      </p:sp>
    </p:spTree>
    <p:extLst>
      <p:ext uri="{BB962C8B-B14F-4D97-AF65-F5344CB8AC3E}">
        <p14:creationId xmlns:p14="http://schemas.microsoft.com/office/powerpoint/2010/main" val="35971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176000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Cranial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Frontal bone: 1</a:t>
            </a:r>
          </a:p>
          <a:p>
            <a:r>
              <a:rPr lang="en-US" dirty="0" smtClean="0"/>
              <a:t>Parietal </a:t>
            </a:r>
            <a:r>
              <a:rPr lang="en-US" dirty="0"/>
              <a:t>bones: 2</a:t>
            </a:r>
          </a:p>
          <a:p>
            <a:r>
              <a:rPr lang="en-US" dirty="0" smtClean="0"/>
              <a:t>Occipital </a:t>
            </a:r>
            <a:r>
              <a:rPr lang="en-US" dirty="0"/>
              <a:t>bone: 1</a:t>
            </a:r>
          </a:p>
          <a:p>
            <a:r>
              <a:rPr lang="en-US" dirty="0" smtClean="0"/>
              <a:t>Temporal </a:t>
            </a:r>
            <a:r>
              <a:rPr lang="en-US" dirty="0"/>
              <a:t>bones: 2</a:t>
            </a:r>
          </a:p>
          <a:p>
            <a:r>
              <a:rPr lang="en-US" dirty="0" smtClean="0"/>
              <a:t>Sphenoid </a:t>
            </a:r>
            <a:r>
              <a:rPr lang="en-US" dirty="0"/>
              <a:t>bone: 1</a:t>
            </a:r>
          </a:p>
          <a:p>
            <a:r>
              <a:rPr lang="en-US" dirty="0" err="1" smtClean="0"/>
              <a:t>Ethmoid</a:t>
            </a:r>
            <a:r>
              <a:rPr lang="en-US" dirty="0" smtClean="0"/>
              <a:t> </a:t>
            </a:r>
            <a:r>
              <a:rPr lang="en-US" dirty="0"/>
              <a:t>bone: 1</a:t>
            </a:r>
          </a:p>
        </p:txBody>
      </p:sp>
    </p:spTree>
    <p:extLst>
      <p:ext uri="{BB962C8B-B14F-4D97-AF65-F5344CB8AC3E}">
        <p14:creationId xmlns:p14="http://schemas.microsoft.com/office/powerpoint/2010/main" val="23567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6096000" cy="3832578"/>
          </a:xfrm>
        </p:spPr>
      </p:pic>
    </p:spTree>
    <p:extLst>
      <p:ext uri="{BB962C8B-B14F-4D97-AF65-F5344CB8AC3E}">
        <p14:creationId xmlns:p14="http://schemas.microsoft.com/office/powerpoint/2010/main" val="152486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Facial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Zygomatic </a:t>
            </a:r>
            <a:r>
              <a:rPr lang="en-US" dirty="0"/>
              <a:t>bones: 2</a:t>
            </a:r>
          </a:p>
          <a:p>
            <a:r>
              <a:rPr lang="en-US" dirty="0" smtClean="0"/>
              <a:t>Maxillae</a:t>
            </a:r>
            <a:r>
              <a:rPr lang="en-US" dirty="0"/>
              <a:t>: 2</a:t>
            </a:r>
          </a:p>
          <a:p>
            <a:r>
              <a:rPr lang="en-US" dirty="0" smtClean="0"/>
              <a:t>Nasal </a:t>
            </a:r>
            <a:r>
              <a:rPr lang="en-US" dirty="0"/>
              <a:t>bones: 2</a:t>
            </a:r>
          </a:p>
          <a:p>
            <a:r>
              <a:rPr lang="en-US" dirty="0" smtClean="0"/>
              <a:t>Lacrimal </a:t>
            </a:r>
            <a:r>
              <a:rPr lang="en-US" dirty="0"/>
              <a:t>bones: 2</a:t>
            </a:r>
          </a:p>
          <a:p>
            <a:r>
              <a:rPr lang="en-US" dirty="0" smtClean="0"/>
              <a:t>Vomer</a:t>
            </a:r>
            <a:r>
              <a:rPr lang="en-US" dirty="0"/>
              <a:t>: 1</a:t>
            </a:r>
          </a:p>
          <a:p>
            <a:r>
              <a:rPr lang="en-US" dirty="0" smtClean="0"/>
              <a:t>Palatine </a:t>
            </a:r>
            <a:r>
              <a:rPr lang="en-US" dirty="0"/>
              <a:t>bones: 2</a:t>
            </a:r>
          </a:p>
          <a:p>
            <a:r>
              <a:rPr lang="en-US" dirty="0" smtClean="0"/>
              <a:t>Inferior </a:t>
            </a:r>
            <a:r>
              <a:rPr lang="en-US" dirty="0"/>
              <a:t>conchae: 2</a:t>
            </a:r>
          </a:p>
          <a:p>
            <a:r>
              <a:rPr lang="en-US" dirty="0" smtClean="0"/>
              <a:t>Mandible</a:t>
            </a:r>
            <a:r>
              <a:rPr lang="en-US" dirty="0"/>
              <a:t>: 1</a:t>
            </a:r>
          </a:p>
        </p:txBody>
      </p:sp>
    </p:spTree>
    <p:extLst>
      <p:ext uri="{BB962C8B-B14F-4D97-AF65-F5344CB8AC3E}">
        <p14:creationId xmlns:p14="http://schemas.microsoft.com/office/powerpoint/2010/main" val="42501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943600" cy="3919728"/>
          </a:xfrm>
        </p:spPr>
      </p:pic>
    </p:spTree>
    <p:extLst>
      <p:ext uri="{BB962C8B-B14F-4D97-AF65-F5344CB8AC3E}">
        <p14:creationId xmlns:p14="http://schemas.microsoft.com/office/powerpoint/2010/main" val="93046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Views of the 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consists of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Anterior view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Lateral view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Posterior view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Inferior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"/>
            <a:ext cx="67151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877</Words>
  <Application>Microsoft Office PowerPoint</Application>
  <PresentationFormat>On-screen Show (4:3)</PresentationFormat>
  <Paragraphs>95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Organic</vt:lpstr>
      <vt:lpstr>Skull, Cranial cavity and meninges</vt:lpstr>
      <vt:lpstr>Bones of Skull</vt:lpstr>
      <vt:lpstr>PowerPoint Presentation</vt:lpstr>
      <vt:lpstr>Cranial Bones</vt:lpstr>
      <vt:lpstr>PowerPoint Presentation</vt:lpstr>
      <vt:lpstr>Facial bones</vt:lpstr>
      <vt:lpstr>PowerPoint Presentation</vt:lpstr>
      <vt:lpstr>External Views of the Skull</vt:lpstr>
      <vt:lpstr>PowerPoint Presentation</vt:lpstr>
      <vt:lpstr>PowerPoint Presentation</vt:lpstr>
      <vt:lpstr>Posterior </vt:lpstr>
      <vt:lpstr>Superior </vt:lpstr>
      <vt:lpstr>PowerPoint Presentation</vt:lpstr>
      <vt:lpstr>The Cranial Cavity</vt:lpstr>
      <vt:lpstr>PowerPoint Presentation</vt:lpstr>
      <vt:lpstr>Vault of the Skull</vt:lpstr>
      <vt:lpstr>Base of the Skull</vt:lpstr>
      <vt:lpstr>PowerPoint Presentation</vt:lpstr>
      <vt:lpstr> Meninges</vt:lpstr>
      <vt:lpstr>Dura Mater of the Brain</vt:lpstr>
      <vt:lpstr>PowerPoint Presentation</vt:lpstr>
      <vt:lpstr>Folds of Dura Matter</vt:lpstr>
      <vt:lpstr>PowerPoint Presentation</vt:lpstr>
      <vt:lpstr>PowerPoint Presentation</vt:lpstr>
      <vt:lpstr>Arachnoid Mater of the Brain</vt:lpstr>
      <vt:lpstr>Cerebrospinal Fluid </vt:lpstr>
      <vt:lpstr>PowerPoint Presentation</vt:lpstr>
      <vt:lpstr>PowerPoint Presentation</vt:lpstr>
      <vt:lpstr>PowerPoint Presentation</vt:lpstr>
      <vt:lpstr>Pia Mater of the Brain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17</cp:revision>
  <dcterms:created xsi:type="dcterms:W3CDTF">2006-08-16T00:00:00Z</dcterms:created>
  <dcterms:modified xsi:type="dcterms:W3CDTF">2026-06-11T04:41:52Z</dcterms:modified>
</cp:coreProperties>
</file>