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>
        <p:scale>
          <a:sx n="75" d="100"/>
          <a:sy n="75" d="100"/>
        </p:scale>
        <p:origin x="-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7BF9-E33E-4DE5-AC15-33590CE2AA2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F73A3-8B8F-494B-A09D-F3FF89E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F73A3-8B8F-494B-A09D-F3FF89EE60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 smtClean="0"/>
              <a:t>Anemia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MLT ,OT , RIT </a:t>
            </a:r>
          </a:p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r>
              <a:rPr lang="x-none" smtClean="0"/>
              <a:t> 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117115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Folate</a:t>
            </a:r>
            <a:r>
              <a:rPr lang="en-US" dirty="0"/>
              <a:t> Deficiency Anemia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Folate</a:t>
            </a:r>
            <a:r>
              <a:rPr lang="en-US" dirty="0"/>
              <a:t> is required for nucleotide synthesis</a:t>
            </a:r>
          </a:p>
          <a:p>
            <a:r>
              <a:rPr lang="en-US" dirty="0"/>
              <a:t>• Deficiency reduces RBC maturation</a:t>
            </a:r>
          </a:p>
          <a:p>
            <a:r>
              <a:rPr lang="en-US" dirty="0"/>
              <a:t>• Common in poor dietary intake or increased demand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Hemolytic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Caused by premature destruction of RBCs</a:t>
            </a:r>
          </a:p>
          <a:p>
            <a:r>
              <a:rPr lang="en-US" dirty="0"/>
              <a:t>• Bone marrow increases RBC production</a:t>
            </a:r>
          </a:p>
          <a:p>
            <a:r>
              <a:rPr lang="en-US" dirty="0"/>
              <a:t>• Increased bilirubin due to </a:t>
            </a:r>
            <a:r>
              <a:rPr lang="en-US" dirty="0" err="1"/>
              <a:t>heme</a:t>
            </a:r>
            <a:r>
              <a:rPr lang="en-US" dirty="0"/>
              <a:t> </a:t>
            </a:r>
            <a:r>
              <a:rPr lang="en-US" dirty="0" err="1"/>
              <a:t>breakdow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7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Hemolytic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/>
              <a:t>• Sickle cell anemia</a:t>
            </a:r>
          </a:p>
          <a:p>
            <a:r>
              <a:rPr lang="en-US" dirty="0"/>
              <a:t>• Thalassemia</a:t>
            </a:r>
          </a:p>
          <a:p>
            <a:r>
              <a:rPr lang="en-US" dirty="0"/>
              <a:t>• Hereditary spherocytosis</a:t>
            </a:r>
          </a:p>
          <a:p>
            <a:endParaRPr lang="en-US" dirty="0"/>
          </a:p>
          <a:p>
            <a:r>
              <a:rPr lang="en-US" dirty="0"/>
              <a:t>Often due to genetic defects in hemoglobin or RBC proteins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Mutation in beta-globin gene</a:t>
            </a:r>
          </a:p>
          <a:p>
            <a:r>
              <a:rPr lang="en-US" dirty="0"/>
              <a:t>• Abnormal hemoglobin </a:t>
            </a:r>
            <a:r>
              <a:rPr lang="en-US" dirty="0" err="1"/>
              <a:t>HbS</a:t>
            </a:r>
            <a:r>
              <a:rPr lang="en-US" dirty="0"/>
              <a:t> formation</a:t>
            </a:r>
          </a:p>
          <a:p>
            <a:r>
              <a:rPr lang="en-US" dirty="0"/>
              <a:t>• RBCs become sickle-shaped</a:t>
            </a:r>
          </a:p>
          <a:p>
            <a:r>
              <a:rPr lang="en-US" dirty="0"/>
              <a:t>• Causes blockage and tissue hypoxia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Genetic disorder of globin chain synthesis</a:t>
            </a:r>
          </a:p>
          <a:p>
            <a:r>
              <a:rPr lang="en-US" dirty="0"/>
              <a:t>• Alpha or beta thalassemia</a:t>
            </a:r>
          </a:p>
          <a:p>
            <a:r>
              <a:rPr lang="en-US" dirty="0"/>
              <a:t>• Reduced hemoglobin production</a:t>
            </a:r>
          </a:p>
          <a:p>
            <a:r>
              <a:rPr lang="en-US" dirty="0"/>
              <a:t>• Microcytic anemia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Aplastic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Bone marrow failure</a:t>
            </a:r>
          </a:p>
          <a:p>
            <a:r>
              <a:rPr lang="en-US" dirty="0"/>
              <a:t>• Reduced production of RBCs, WBCs and platelets</a:t>
            </a:r>
          </a:p>
          <a:p>
            <a:r>
              <a:rPr lang="en-US" dirty="0"/>
              <a:t>• Causes include drugs, toxins, radiation and immune factors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3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of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Fatigue and weakness</a:t>
            </a:r>
          </a:p>
          <a:p>
            <a:r>
              <a:rPr lang="en-US" dirty="0"/>
              <a:t>• Pale skin</a:t>
            </a:r>
          </a:p>
          <a:p>
            <a:r>
              <a:rPr lang="en-US" dirty="0"/>
              <a:t>• Shortness of breath</a:t>
            </a:r>
          </a:p>
          <a:p>
            <a:r>
              <a:rPr lang="en-US" dirty="0"/>
              <a:t>• Dizziness</a:t>
            </a:r>
          </a:p>
          <a:p>
            <a:r>
              <a:rPr lang="en-US" dirty="0"/>
              <a:t>• Rapid heartbeat</a:t>
            </a:r>
          </a:p>
          <a:p>
            <a:r>
              <a:rPr lang="en-US" dirty="0"/>
              <a:t>• Reduced exercise tolerance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0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Complete blood count (CBC)</a:t>
            </a:r>
          </a:p>
          <a:p>
            <a:r>
              <a:rPr lang="en-US" dirty="0"/>
              <a:t>• Hemoglobin and hematocrit</a:t>
            </a:r>
          </a:p>
          <a:p>
            <a:r>
              <a:rPr lang="en-US" dirty="0"/>
              <a:t>• RBC indices (MCV, MCH, MCHC)</a:t>
            </a:r>
          </a:p>
          <a:p>
            <a:r>
              <a:rPr lang="en-US" dirty="0"/>
              <a:t>• Peripheral blood smear</a:t>
            </a:r>
          </a:p>
          <a:p>
            <a:r>
              <a:rPr lang="en-US" dirty="0"/>
              <a:t>• Iron studies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9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Treat underlying cause</a:t>
            </a:r>
          </a:p>
          <a:p>
            <a:r>
              <a:rPr lang="en-US" dirty="0"/>
              <a:t>• Iron supplementation for iron deficiency</a:t>
            </a:r>
          </a:p>
          <a:p>
            <a:r>
              <a:rPr lang="en-US" dirty="0"/>
              <a:t>• Vitamin B12/</a:t>
            </a:r>
            <a:r>
              <a:rPr lang="en-US" dirty="0" err="1"/>
              <a:t>folate</a:t>
            </a:r>
            <a:r>
              <a:rPr lang="en-US" dirty="0"/>
              <a:t> replacement when deficient</a:t>
            </a:r>
          </a:p>
          <a:p>
            <a:r>
              <a:rPr lang="en-US" dirty="0"/>
              <a:t>• Management of genetic and chronic causes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4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Anemia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Anemia is a condition in which blood has reduced oxygen-carrying capacity</a:t>
            </a:r>
          </a:p>
          <a:p>
            <a:r>
              <a:rPr lang="en-US" dirty="0"/>
              <a:t>• Usually due to decreased RBC count, hemoglobin concentration, or hematocrit</a:t>
            </a:r>
          </a:p>
          <a:p>
            <a:r>
              <a:rPr lang="en-US" dirty="0"/>
              <a:t>• Results in reduced oxygen delivery to tissues</a:t>
            </a:r>
          </a:p>
          <a:p>
            <a:pPr>
              <a:defRPr sz="2000"/>
            </a:pP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71721"/>
            <a:ext cx="619762" cy="673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60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Normal RBC and Hemoglobin Overview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RBCs transport oxygen through hemoglobin</a:t>
            </a:r>
          </a:p>
          <a:p>
            <a:r>
              <a:rPr lang="en-US" dirty="0"/>
              <a:t>• Normal RBC lifespan: about 120 days</a:t>
            </a:r>
          </a:p>
          <a:p>
            <a:r>
              <a:rPr lang="en-US" dirty="0"/>
              <a:t>• Hemoglobin contains </a:t>
            </a:r>
            <a:r>
              <a:rPr lang="en-US" dirty="0" err="1"/>
              <a:t>heme</a:t>
            </a:r>
            <a:r>
              <a:rPr lang="en-US" dirty="0"/>
              <a:t> (iron) + globin protein</a:t>
            </a:r>
          </a:p>
          <a:p>
            <a:r>
              <a:rPr lang="en-US" dirty="0"/>
              <a:t>• </a:t>
            </a:r>
            <a:r>
              <a:rPr lang="en-US" dirty="0" err="1"/>
              <a:t>Heme</a:t>
            </a:r>
            <a:r>
              <a:rPr lang="en-US" dirty="0"/>
              <a:t> synthesis is essential for oxygen transport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083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Anemia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108220"/>
            <a:ext cx="619762" cy="6737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Anemia can be classified by:</a:t>
            </a:r>
          </a:p>
          <a:p>
            <a:r>
              <a:rPr lang="en-US" dirty="0"/>
              <a:t>• Morphology (cell size and color)</a:t>
            </a:r>
          </a:p>
          <a:p>
            <a:r>
              <a:rPr lang="en-US" dirty="0"/>
              <a:t>• Cause/mechanism</a:t>
            </a:r>
          </a:p>
          <a:p>
            <a:r>
              <a:rPr lang="en-US" dirty="0"/>
              <a:t>• Genetic or acquired origin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Classification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Microcytic anemia: small RBCs, low MCV</a:t>
            </a:r>
          </a:p>
          <a:p>
            <a:r>
              <a:rPr lang="en-US" dirty="0"/>
              <a:t>• Normocytic anemia: normal size RBCs</a:t>
            </a:r>
          </a:p>
          <a:p>
            <a:r>
              <a:rPr lang="en-US" dirty="0"/>
              <a:t>• Macrocytic anemia: large RBCs, high MCV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Most common anemia worldwide</a:t>
            </a:r>
          </a:p>
          <a:p>
            <a:r>
              <a:rPr lang="en-US" dirty="0"/>
              <a:t>• Caused by insufficient iron availability</a:t>
            </a:r>
          </a:p>
          <a:p>
            <a:r>
              <a:rPr lang="en-US" dirty="0"/>
              <a:t>• Reduced </a:t>
            </a:r>
            <a:r>
              <a:rPr lang="en-US" dirty="0" err="1"/>
              <a:t>heme</a:t>
            </a:r>
            <a:r>
              <a:rPr lang="en-US" dirty="0"/>
              <a:t> synthesis</a:t>
            </a:r>
          </a:p>
          <a:p>
            <a:r>
              <a:rPr lang="en-US" dirty="0"/>
              <a:t>• Produces microcytic hypochromic RBCs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Deficiency: Biochemical Changes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↓ Serum iron</a:t>
            </a:r>
          </a:p>
          <a:p>
            <a:r>
              <a:rPr lang="en-US" dirty="0"/>
              <a:t>• ↓ Ferritin stores</a:t>
            </a:r>
          </a:p>
          <a:p>
            <a:r>
              <a:rPr lang="en-US" dirty="0"/>
              <a:t>• ↑ Total iron-binding capacity</a:t>
            </a:r>
          </a:p>
          <a:p>
            <a:r>
              <a:rPr lang="en-US" dirty="0"/>
              <a:t>• ↓ Hemoglobin synthesis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Megaloblastic</a:t>
            </a:r>
            <a:r>
              <a:rPr lang="en-US" dirty="0"/>
              <a:t> Anemia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Due to impaired DNA synthesis</a:t>
            </a:r>
          </a:p>
          <a:p>
            <a:r>
              <a:rPr lang="en-US" dirty="0"/>
              <a:t>• Commonly caused by vitamin B12 or </a:t>
            </a:r>
            <a:r>
              <a:rPr lang="en-US" dirty="0" err="1"/>
              <a:t>folate</a:t>
            </a:r>
            <a:r>
              <a:rPr lang="en-US" dirty="0"/>
              <a:t> deficiency</a:t>
            </a:r>
          </a:p>
          <a:p>
            <a:r>
              <a:rPr lang="en-US" dirty="0"/>
              <a:t>• Produces large immature RBCs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B12 Deficiency Anemia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Impaired DNA replication in bone marrow</a:t>
            </a:r>
          </a:p>
          <a:p>
            <a:r>
              <a:rPr lang="en-US" dirty="0"/>
              <a:t>• Causes </a:t>
            </a:r>
            <a:r>
              <a:rPr lang="en-US" dirty="0" err="1"/>
              <a:t>megaloblastic</a:t>
            </a:r>
            <a:r>
              <a:rPr lang="en-US" dirty="0"/>
              <a:t> changes</a:t>
            </a:r>
          </a:p>
          <a:p>
            <a:r>
              <a:rPr lang="en-US" dirty="0"/>
              <a:t>• May cause neurological symptoms</a:t>
            </a:r>
          </a:p>
          <a:p>
            <a:r>
              <a:rPr lang="en-US" dirty="0"/>
              <a:t>• Increased </a:t>
            </a:r>
            <a:r>
              <a:rPr lang="en-US" dirty="0" err="1"/>
              <a:t>methylmalonic</a:t>
            </a:r>
            <a:r>
              <a:rPr lang="en-US" dirty="0"/>
              <a:t> acid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441</Words>
  <Application>Microsoft Office PowerPoint</Application>
  <PresentationFormat>Custom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Anemia</vt:lpstr>
      <vt:lpstr>Introduction to Anemia</vt:lpstr>
      <vt:lpstr>Normal RBC and Hemoglobin Overview</vt:lpstr>
      <vt:lpstr>Classification of Anemia</vt:lpstr>
      <vt:lpstr>Morphological Classification</vt:lpstr>
      <vt:lpstr>Iron Deficiency Anemia</vt:lpstr>
      <vt:lpstr>Iron Deficiency: Biochemical Changes</vt:lpstr>
      <vt:lpstr>Megaloblastic Anemia</vt:lpstr>
      <vt:lpstr>Vitamin B12 Deficiency Anemia</vt:lpstr>
      <vt:lpstr>Folate Deficiency Anemia</vt:lpstr>
      <vt:lpstr>Hemolytic Anemia</vt:lpstr>
      <vt:lpstr>Inherited Hemolytic Anemia</vt:lpstr>
      <vt:lpstr>Sickle Cell Anemia</vt:lpstr>
      <vt:lpstr>Thalassemia</vt:lpstr>
      <vt:lpstr>Aplastic Anemia</vt:lpstr>
      <vt:lpstr>Clinical Features of Anemia</vt:lpstr>
      <vt:lpstr>Laboratory Diagnosis</vt:lpstr>
      <vt:lpstr>Treatment Principles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Lipids</dc:title>
  <dc:creator>MAC</dc:creator>
  <cp:lastModifiedBy>Bismillah computers</cp:lastModifiedBy>
  <cp:revision>5</cp:revision>
  <dcterms:created xsi:type="dcterms:W3CDTF">2025-09-15T17:01:40Z</dcterms:created>
  <dcterms:modified xsi:type="dcterms:W3CDTF">2026-06-13T04:09:02Z</dcterms:modified>
</cp:coreProperties>
</file>