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Ethical considerations</a:t>
            </a:r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endParaRPr lang="en-US" dirty="0" smtClean="0"/>
          </a:p>
          <a:p>
            <a:r>
              <a:rPr lang="en-US" dirty="0" smtClean="0"/>
              <a:t>DPT (doctor of </a:t>
            </a:r>
            <a:r>
              <a:rPr lang="en-US" dirty="0" err="1" smtClean="0"/>
              <a:t>psiotherpay</a:t>
            </a:r>
            <a:r>
              <a:rPr lang="en-US" dirty="0" smtClean="0"/>
              <a:t>), </a:t>
            </a:r>
            <a:r>
              <a:rPr lang="en-US" smtClean="0"/>
              <a:t>BS 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Credible </a:t>
            </a:r>
            <a:r>
              <a:rPr lang="en-US" dirty="0" err="1"/>
              <a:t>vs</a:t>
            </a:r>
            <a:r>
              <a:rPr lang="en-US" dirty="0"/>
              <a:t> Non-Credible Sources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Credible</a:t>
            </a:r>
          </a:p>
          <a:p>
            <a:r>
              <a:rPr lang="en-US" dirty="0"/>
              <a:t>Scholarly journals</a:t>
            </a:r>
          </a:p>
          <a:p>
            <a:r>
              <a:rPr lang="en-US" dirty="0"/>
              <a:t>Government reports</a:t>
            </a:r>
          </a:p>
          <a:p>
            <a:r>
              <a:rPr lang="en-US" dirty="0"/>
              <a:t>University publications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Non-Credible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Anonymous </a:t>
            </a:r>
            <a:r>
              <a:rPr lang="en-US" dirty="0" smtClean="0"/>
              <a:t>websites</a:t>
            </a:r>
          </a:p>
          <a:p>
            <a:r>
              <a:rPr lang="en-US" dirty="0" smtClean="0"/>
              <a:t>Unverified blogs</a:t>
            </a:r>
          </a:p>
          <a:p>
            <a:r>
              <a:rPr lang="en-US" dirty="0"/>
              <a:t>Social media posts without evidence</a:t>
            </a:r>
          </a:p>
        </p:txBody>
      </p:sp>
    </p:spTree>
    <p:extLst>
      <p:ext uri="{BB962C8B-B14F-4D97-AF65-F5344CB8AC3E}">
        <p14:creationId xmlns:p14="http://schemas.microsoft.com/office/powerpoint/2010/main" val="414399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CITATION AND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Citation</a:t>
            </a:r>
          </a:p>
          <a:p>
            <a:r>
              <a:rPr lang="en-US" dirty="0"/>
              <a:t>Acknowledging sources within the text.</a:t>
            </a:r>
          </a:p>
          <a:p>
            <a:r>
              <a:rPr lang="en-US" b="1" dirty="0"/>
              <a:t>Reference</a:t>
            </a:r>
          </a:p>
          <a:p>
            <a:r>
              <a:rPr lang="en-US" dirty="0"/>
              <a:t>Providing complete source details at the end of the document.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9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Citation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Gives credit to original </a:t>
            </a:r>
            <a:r>
              <a:rPr lang="en-US" dirty="0" smtClean="0"/>
              <a:t>authors Supports </a:t>
            </a:r>
            <a:r>
              <a:rPr lang="en-US" dirty="0"/>
              <a:t>academic </a:t>
            </a:r>
            <a:r>
              <a:rPr lang="en-US" dirty="0" smtClean="0"/>
              <a:t>honesty, Avoids plagiarism , Strengthens arguments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4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Common Citation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Major styles include</a:t>
            </a:r>
            <a:r>
              <a:rPr lang="en-US" dirty="0"/>
              <a:t>:</a:t>
            </a:r>
          </a:p>
          <a:p>
            <a:r>
              <a:rPr lang="en-US" dirty="0"/>
              <a:t>APA</a:t>
            </a:r>
          </a:p>
          <a:p>
            <a:r>
              <a:rPr lang="en-US" dirty="0"/>
              <a:t>MLA</a:t>
            </a:r>
          </a:p>
          <a:p>
            <a:r>
              <a:rPr lang="en-US" dirty="0"/>
              <a:t>Chicago</a:t>
            </a:r>
          </a:p>
          <a:p>
            <a:r>
              <a:rPr lang="en-US" dirty="0"/>
              <a:t>Harvard</a:t>
            </a:r>
          </a:p>
          <a:p>
            <a:r>
              <a:rPr lang="en-US" dirty="0"/>
              <a:t>Different disciplines require different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In-Text Citation</a:t>
            </a:r>
          </a:p>
          <a:p>
            <a:r>
              <a:rPr lang="en-US" dirty="0"/>
              <a:t>(Smith, 2024)</a:t>
            </a:r>
          </a:p>
          <a:p>
            <a:r>
              <a:rPr lang="en-US" b="1" dirty="0"/>
              <a:t>Direct Quote</a:t>
            </a:r>
          </a:p>
          <a:p>
            <a:r>
              <a:rPr lang="en-US" dirty="0"/>
              <a:t>(Smith, 2024, p. 15)</a:t>
            </a:r>
          </a:p>
          <a:p>
            <a:r>
              <a:rPr lang="en-US" b="1" dirty="0"/>
              <a:t>Reference</a:t>
            </a:r>
          </a:p>
          <a:p>
            <a:r>
              <a:rPr lang="en-US" dirty="0"/>
              <a:t>Smith, J. (2024). Academic Writing Skills. Oxford University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3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MLA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In-Text Citation</a:t>
            </a:r>
          </a:p>
          <a:p>
            <a:r>
              <a:rPr lang="en-US" dirty="0"/>
              <a:t>(Smith 15)</a:t>
            </a:r>
          </a:p>
          <a:p>
            <a:r>
              <a:rPr lang="en-US" b="1" dirty="0"/>
              <a:t>Works Cited Entry</a:t>
            </a:r>
          </a:p>
          <a:p>
            <a:r>
              <a:rPr lang="en-US" dirty="0"/>
              <a:t>Smith, John. Academic Writing Skills. Oxford University Press, 2024</a:t>
            </a:r>
            <a:r>
              <a:rPr lang="en-US" dirty="0" smtClean="0"/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3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INTEGRATING QUOTES AND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Importance of </a:t>
            </a:r>
            <a:r>
              <a:rPr lang="en-US" b="1" dirty="0" smtClean="0"/>
              <a:t>Evidence</a:t>
            </a:r>
          </a:p>
          <a:p>
            <a:r>
              <a:rPr lang="en-US" dirty="0"/>
              <a:t>Evidence:</a:t>
            </a:r>
          </a:p>
          <a:p>
            <a:r>
              <a:rPr lang="en-US" dirty="0"/>
              <a:t>Supports claims</a:t>
            </a:r>
          </a:p>
          <a:p>
            <a:r>
              <a:rPr lang="en-US" dirty="0"/>
              <a:t>Enhances credibility</a:t>
            </a:r>
          </a:p>
          <a:p>
            <a:r>
              <a:rPr lang="en-US" dirty="0"/>
              <a:t>Demonstrates research</a:t>
            </a:r>
          </a:p>
          <a:p>
            <a:r>
              <a:rPr lang="en-US" dirty="0"/>
              <a:t>Persuades readers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5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Quotations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Research findings</a:t>
            </a:r>
          </a:p>
          <a:p>
            <a:r>
              <a:rPr lang="en-US" dirty="0"/>
              <a:t>Expert opinions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4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Using the exact words of an author.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According to Smith (2024),</a:t>
            </a:r>
            <a:br>
              <a:rPr lang="en-US" dirty="0"/>
            </a:br>
            <a:r>
              <a:rPr lang="en-US" dirty="0"/>
              <a:t>“Academic integrity is the foundation of quality education” (p. 12).</a:t>
            </a:r>
          </a:p>
          <a:p>
            <a:r>
              <a:rPr lang="en-US" b="1" dirty="0"/>
              <a:t>Rules</a:t>
            </a:r>
          </a:p>
          <a:p>
            <a:r>
              <a:rPr lang="en-US" dirty="0"/>
              <a:t>Use quotation marks.</a:t>
            </a:r>
          </a:p>
          <a:p>
            <a:r>
              <a:rPr lang="en-US" dirty="0"/>
              <a:t>Include citation.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Academic writing is based on:</a:t>
            </a:r>
          </a:p>
          <a:p>
            <a:r>
              <a:rPr lang="en-US" dirty="0"/>
              <a:t>Honesty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Accuracy</a:t>
            </a:r>
          </a:p>
          <a:p>
            <a:r>
              <a:rPr lang="en-US" dirty="0"/>
              <a:t>Accountability</a:t>
            </a:r>
          </a:p>
          <a:p>
            <a:r>
              <a:rPr lang="en-US" dirty="0"/>
              <a:t>Ethical writing strengthens the quality and credibility of research.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Paraphrasing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Restating information in your own words while preserving the original meaning.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Original:</a:t>
            </a:r>
            <a:br>
              <a:rPr lang="en-US" dirty="0"/>
            </a:br>
            <a:r>
              <a:rPr lang="en-US" dirty="0"/>
              <a:t>“Academic integrity is essential for quality education.”</a:t>
            </a:r>
          </a:p>
          <a:p>
            <a:r>
              <a:rPr lang="en-US" dirty="0"/>
              <a:t>Paraphrased:</a:t>
            </a:r>
            <a:br>
              <a:rPr lang="en-US" dirty="0"/>
            </a:br>
            <a:r>
              <a:rPr lang="en-US" dirty="0"/>
              <a:t>Maintaining honesty in academic work is necessary for educational excellence (Smith, 2024).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3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Condensing the main ideas of a source into a shorter form.</a:t>
            </a:r>
          </a:p>
          <a:p>
            <a:r>
              <a:rPr lang="en-US" dirty="0"/>
              <a:t>Useful for:</a:t>
            </a:r>
          </a:p>
          <a:p>
            <a:r>
              <a:rPr lang="en-US" dirty="0"/>
              <a:t>Literature reviews</a:t>
            </a:r>
          </a:p>
          <a:p>
            <a:r>
              <a:rPr lang="en-US" dirty="0"/>
              <a:t>Research papers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Citation is still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87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AVOIDING 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smtClean="0"/>
              <a:t>Plagiarism :</a:t>
            </a:r>
            <a:endParaRPr lang="en-US" b="1" dirty="0"/>
          </a:p>
          <a:p>
            <a:r>
              <a:rPr lang="en-US" dirty="0"/>
              <a:t>Plagiarism is presenting another person's words, ideas, or work as your own without proper acknowledgment.</a:t>
            </a:r>
          </a:p>
          <a:p>
            <a:r>
              <a:rPr lang="en-US" dirty="0"/>
              <a:t>It is a serious academic offense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24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smtClean="0"/>
              <a:t>Plagiarism ,Mosaic Plagiarism ,Self-Plagiarism ,Accidental Plagiarism ,Source-Based </a:t>
            </a:r>
            <a:r>
              <a:rPr lang="en-US" dirty="0"/>
              <a:t>Plagiarism</a:t>
            </a:r>
          </a:p>
        </p:txBody>
      </p:sp>
    </p:spTree>
    <p:extLst>
      <p:ext uri="{BB962C8B-B14F-4D97-AF65-F5344CB8AC3E}">
        <p14:creationId xmlns:p14="http://schemas.microsoft.com/office/powerpoint/2010/main" val="1835869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to Avoid 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✓ Keep detailed research notes.</a:t>
            </a:r>
            <a:br>
              <a:rPr lang="en-US" dirty="0"/>
            </a:br>
            <a:r>
              <a:rPr lang="en-US" dirty="0"/>
              <a:t>✓ Cite every source.</a:t>
            </a:r>
            <a:br>
              <a:rPr lang="en-US" dirty="0"/>
            </a:br>
            <a:r>
              <a:rPr lang="en-US" dirty="0"/>
              <a:t>✓ Use quotation marks correctly.</a:t>
            </a:r>
            <a:br>
              <a:rPr lang="en-US" dirty="0"/>
            </a:br>
            <a:r>
              <a:rPr lang="en-US" dirty="0"/>
              <a:t>✓ Paraphrase effectively.</a:t>
            </a:r>
            <a:br>
              <a:rPr lang="en-US" dirty="0"/>
            </a:br>
            <a:r>
              <a:rPr lang="en-US" dirty="0"/>
              <a:t>✓ Create a complete reference list.</a:t>
            </a:r>
            <a:br>
              <a:rPr lang="en-US" dirty="0"/>
            </a:br>
            <a:r>
              <a:rPr lang="en-US" dirty="0"/>
              <a:t>✓ Use plagiarism-checking software.</a:t>
            </a:r>
          </a:p>
        </p:txBody>
      </p:sp>
    </p:spTree>
    <p:extLst>
      <p:ext uri="{BB962C8B-B14F-4D97-AF65-F5344CB8AC3E}">
        <p14:creationId xmlns:p14="http://schemas.microsoft.com/office/powerpoint/2010/main" val="232150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Ethical </a:t>
            </a:r>
            <a:r>
              <a:rPr lang="en-US" dirty="0" smtClean="0"/>
              <a:t>Considerations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Ethical considerations are standards that guide responsible academic and research writing.</a:t>
            </a:r>
          </a:p>
          <a:p>
            <a:r>
              <a:rPr lang="en-US" dirty="0"/>
              <a:t>They involve:</a:t>
            </a:r>
          </a:p>
          <a:p>
            <a:r>
              <a:rPr lang="en-US" dirty="0"/>
              <a:t>Respecting intellectual property</a:t>
            </a:r>
          </a:p>
          <a:p>
            <a:r>
              <a:rPr lang="en-US" dirty="0"/>
              <a:t>Presenting truthful information</a:t>
            </a:r>
          </a:p>
          <a:p>
            <a:r>
              <a:rPr lang="en-US" dirty="0"/>
              <a:t>Acknowledging sources</a:t>
            </a:r>
          </a:p>
          <a:p>
            <a:r>
              <a:rPr lang="en-US" dirty="0"/>
              <a:t>Avoiding academic dishonesty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Academic integrity means maintaining honesty and responsibility in all academic work.</a:t>
            </a:r>
          </a:p>
          <a:p>
            <a:r>
              <a:rPr lang="en-US" b="1" dirty="0"/>
              <a:t>Core Values</a:t>
            </a:r>
          </a:p>
          <a:p>
            <a:r>
              <a:rPr lang="en-US" dirty="0"/>
              <a:t>Honesty</a:t>
            </a:r>
          </a:p>
          <a:p>
            <a:r>
              <a:rPr lang="en-US" dirty="0"/>
              <a:t>Trust</a:t>
            </a:r>
          </a:p>
          <a:p>
            <a:r>
              <a:rPr lang="en-US" dirty="0"/>
              <a:t>Fairness</a:t>
            </a:r>
          </a:p>
          <a:p>
            <a:r>
              <a:rPr lang="en-US" dirty="0"/>
              <a:t>Respect</a:t>
            </a:r>
          </a:p>
          <a:p>
            <a:r>
              <a:rPr lang="en-US" dirty="0"/>
              <a:t>Responsibility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Original Writing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Original writing means:</a:t>
            </a:r>
          </a:p>
          <a:p>
            <a:r>
              <a:rPr lang="en-US" dirty="0"/>
              <a:t>Producing your own work</a:t>
            </a:r>
          </a:p>
          <a:p>
            <a:r>
              <a:rPr lang="en-US" dirty="0"/>
              <a:t>Developing independent ideas</a:t>
            </a:r>
          </a:p>
          <a:p>
            <a:r>
              <a:rPr lang="en-US" dirty="0"/>
              <a:t>Analyzing information critically</a:t>
            </a:r>
          </a:p>
          <a:p>
            <a:r>
              <a:rPr lang="en-US" dirty="0"/>
              <a:t>Giving credit to sources used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Original Writing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writing:</a:t>
            </a:r>
          </a:p>
          <a:p>
            <a:r>
              <a:rPr lang="en-US" dirty="0"/>
              <a:t>Demonstrates critical thinking</a:t>
            </a:r>
          </a:p>
          <a:p>
            <a:r>
              <a:rPr lang="en-US" dirty="0"/>
              <a:t>Shows understanding of concepts</a:t>
            </a:r>
          </a:p>
          <a:p>
            <a:r>
              <a:rPr lang="en-US" dirty="0"/>
              <a:t>Builds academic credibility</a:t>
            </a:r>
          </a:p>
          <a:p>
            <a:r>
              <a:rPr lang="en-US" dirty="0"/>
              <a:t>Prevents plagiarism</a:t>
            </a:r>
          </a:p>
          <a:p>
            <a:endParaRPr lang="en-US" b="1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Credible Source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Reliable sources include:</a:t>
            </a:r>
          </a:p>
          <a:p>
            <a:r>
              <a:rPr lang="en-US" dirty="0"/>
              <a:t>Peer-reviewed journals</a:t>
            </a:r>
          </a:p>
          <a:p>
            <a:r>
              <a:rPr lang="en-US" dirty="0"/>
              <a:t>Academic books</a:t>
            </a:r>
          </a:p>
          <a:p>
            <a:r>
              <a:rPr lang="en-US" dirty="0"/>
              <a:t>Government publications</a:t>
            </a:r>
          </a:p>
          <a:p>
            <a:r>
              <a:rPr lang="en-US" dirty="0"/>
              <a:t>University websites</a:t>
            </a:r>
          </a:p>
          <a:p>
            <a:r>
              <a:rPr lang="en-US" dirty="0"/>
              <a:t>Professional organizations</a:t>
            </a:r>
          </a:p>
          <a:p>
            <a:r>
              <a:rPr lang="en-US" dirty="0"/>
              <a:t>Examples: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Scholar, JSTOR ,PubMed are examples .</a:t>
            </a: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Sources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CRAAP Test</a:t>
            </a:r>
          </a:p>
          <a:p>
            <a:r>
              <a:rPr lang="en-US" dirty="0"/>
              <a:t>C = Currency</a:t>
            </a:r>
            <a:br>
              <a:rPr lang="en-US" dirty="0"/>
            </a:br>
            <a:r>
              <a:rPr lang="en-US" dirty="0"/>
              <a:t>R = Relevance</a:t>
            </a:r>
            <a:br>
              <a:rPr lang="en-US" dirty="0"/>
            </a:br>
            <a:r>
              <a:rPr lang="en-US" dirty="0"/>
              <a:t>A = Authority</a:t>
            </a:r>
            <a:br>
              <a:rPr lang="en-US" dirty="0"/>
            </a:br>
            <a:r>
              <a:rPr lang="en-US" dirty="0"/>
              <a:t>A = Accuracy</a:t>
            </a:r>
            <a:br>
              <a:rPr lang="en-US" dirty="0"/>
            </a:br>
            <a:r>
              <a:rPr lang="en-US" dirty="0"/>
              <a:t>P = Purpose</a:t>
            </a:r>
          </a:p>
          <a:p>
            <a:r>
              <a:rPr lang="en-US" dirty="0"/>
              <a:t>Use these criteria before using any source.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443</Words>
  <Application>Microsoft Office PowerPoint</Application>
  <PresentationFormat>Custom</PresentationFormat>
  <Paragraphs>129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Organic</vt:lpstr>
      <vt:lpstr>Ethical considerations </vt:lpstr>
      <vt:lpstr>Introduction</vt:lpstr>
      <vt:lpstr>What Are Ethical Considerations</vt:lpstr>
      <vt:lpstr>Academic Integrity</vt:lpstr>
      <vt:lpstr>What is Original Writing</vt:lpstr>
      <vt:lpstr>Importance of Original Writing</vt:lpstr>
      <vt:lpstr>Finding Credible Source</vt:lpstr>
      <vt:lpstr>PowerPoint Presentation</vt:lpstr>
      <vt:lpstr>Evaluating Sources</vt:lpstr>
      <vt:lpstr>Credible vs Non-Credible Sources</vt:lpstr>
      <vt:lpstr> Non-Credible </vt:lpstr>
      <vt:lpstr> CITATION AND REFERENCING</vt:lpstr>
      <vt:lpstr>Why Citation Matters</vt:lpstr>
      <vt:lpstr> Common Citation Styles</vt:lpstr>
      <vt:lpstr>APA Style</vt:lpstr>
      <vt:lpstr>MLA Style</vt:lpstr>
      <vt:lpstr>INTEGRATING QUOTES AND EVIDENCE</vt:lpstr>
      <vt:lpstr>TYPES</vt:lpstr>
      <vt:lpstr>Quoting</vt:lpstr>
      <vt:lpstr>Paraphrasing</vt:lpstr>
      <vt:lpstr>Summarizing</vt:lpstr>
      <vt:lpstr>AVOIDING PLAGIARISM</vt:lpstr>
      <vt:lpstr>Types of Plagiarism</vt:lpstr>
      <vt:lpstr>Best Practices to Avoid Plagiarism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considerations</dc:title>
  <dc:creator>MAC</dc:creator>
  <cp:lastModifiedBy>Bismillah computers</cp:lastModifiedBy>
  <cp:revision>5</cp:revision>
  <dcterms:created xsi:type="dcterms:W3CDTF">2025-09-15T17:01:40Z</dcterms:created>
  <dcterms:modified xsi:type="dcterms:W3CDTF">2026-06-10T09:45:15Z</dcterms:modified>
</cp:coreProperties>
</file>