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4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Nutrition and Dietetics</a:t>
            </a:r>
            <a:r>
              <a:rPr lang="x-none" smtClean="0"/>
              <a:t> 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Saman Naveed</a:t>
            </a:r>
          </a:p>
          <a:p>
            <a:r>
              <a:rPr lang="en-US" dirty="0" smtClean="0"/>
              <a:t>BS MLT,OT,RIT</a:t>
            </a:r>
            <a:endParaRPr lang="x-none" dirty="0"/>
          </a:p>
          <a:p>
            <a:r>
              <a:rPr lang="en-US" dirty="0" smtClean="0"/>
              <a:t>Biochemistry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/>
              <a:t>Functions of Carbohydrates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Primary Functions</a:t>
            </a:r>
          </a:p>
          <a:p>
            <a:r>
              <a:rPr lang="en-US" dirty="0"/>
              <a:t>Main source of energy </a:t>
            </a:r>
          </a:p>
          <a:p>
            <a:pPr lvl="1"/>
            <a:r>
              <a:rPr lang="en-US" dirty="0"/>
              <a:t>4 kcal/g </a:t>
            </a:r>
          </a:p>
          <a:p>
            <a:r>
              <a:rPr lang="en-US" dirty="0"/>
              <a:t>Glucose supply to brain and RBCs </a:t>
            </a:r>
          </a:p>
          <a:p>
            <a:r>
              <a:rPr lang="en-US" dirty="0"/>
              <a:t>Protein sparing action </a:t>
            </a:r>
          </a:p>
          <a:p>
            <a:r>
              <a:rPr lang="en-US" dirty="0"/>
              <a:t>Prevention of ketosis </a:t>
            </a:r>
          </a:p>
          <a:p>
            <a:endParaRPr lang="en-US" dirty="0"/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4182" y="1537259"/>
            <a:ext cx="85898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Formation of </a:t>
            </a:r>
            <a:r>
              <a:rPr lang="en-US" b="1" dirty="0" err="1"/>
              <a:t>glycoconjugates</a:t>
            </a:r>
            <a:r>
              <a:rPr lang="en-US" b="1" dirty="0"/>
              <a:t> </a:t>
            </a:r>
          </a:p>
          <a:p>
            <a:r>
              <a:rPr lang="en-US" b="1" dirty="0"/>
              <a:t>Storage as glycogen in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Liver </a:t>
            </a:r>
          </a:p>
          <a:p>
            <a:pPr lvl="1"/>
            <a:r>
              <a:rPr lang="en-US" dirty="0"/>
              <a:t>Skeletal muscles </a:t>
            </a:r>
          </a:p>
        </p:txBody>
      </p:sp>
    </p:spTree>
    <p:extLst>
      <p:ext uri="{BB962C8B-B14F-4D97-AF65-F5344CB8AC3E}">
        <p14:creationId xmlns:p14="http://schemas.microsoft.com/office/powerpoint/2010/main" val="216964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Dietary Sources of Carbohydrates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Natural Sources</a:t>
            </a:r>
          </a:p>
          <a:p>
            <a:r>
              <a:rPr lang="en-US" dirty="0"/>
              <a:t>Cereals (wheat, rice, corn) </a:t>
            </a:r>
          </a:p>
          <a:p>
            <a:r>
              <a:rPr lang="en-US" dirty="0"/>
              <a:t>Bread </a:t>
            </a:r>
          </a:p>
          <a:p>
            <a:r>
              <a:rPr lang="en-US" dirty="0"/>
              <a:t>Pasta </a:t>
            </a:r>
          </a:p>
          <a:p>
            <a:r>
              <a:rPr lang="en-US" dirty="0"/>
              <a:t>Potatoes </a:t>
            </a:r>
          </a:p>
          <a:p>
            <a:r>
              <a:rPr lang="en-US" dirty="0"/>
              <a:t>Fruits </a:t>
            </a:r>
          </a:p>
          <a:p>
            <a:r>
              <a:rPr lang="en-US" dirty="0"/>
              <a:t>Vegetables </a:t>
            </a:r>
          </a:p>
          <a:p>
            <a:r>
              <a:rPr lang="en-US" dirty="0"/>
              <a:t>Honey </a:t>
            </a:r>
          </a:p>
          <a:p>
            <a:r>
              <a:rPr lang="en-US" dirty="0"/>
              <a:t>Milk (lactose)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451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Carbohydrates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Whole </a:t>
            </a:r>
            <a:r>
              <a:rPr lang="en-US" dirty="0" smtClean="0"/>
              <a:t>,grains, </a:t>
            </a:r>
            <a:r>
              <a:rPr lang="en-US" dirty="0"/>
              <a:t>Legumes </a:t>
            </a:r>
            <a:r>
              <a:rPr lang="en-US" dirty="0" smtClean="0"/>
              <a:t>,Oats</a:t>
            </a:r>
          </a:p>
          <a:p>
            <a:r>
              <a:rPr lang="en-US" b="1" dirty="0"/>
              <a:t>Dietary Fiber </a:t>
            </a:r>
            <a:r>
              <a:rPr lang="en-US" b="1" dirty="0" smtClean="0"/>
              <a:t>Sources</a:t>
            </a:r>
          </a:p>
          <a:p>
            <a:r>
              <a:rPr lang="en-US" dirty="0"/>
              <a:t>Fruits </a:t>
            </a:r>
          </a:p>
          <a:p>
            <a:r>
              <a:rPr lang="en-US" dirty="0"/>
              <a:t>Vegetables </a:t>
            </a:r>
          </a:p>
          <a:p>
            <a:r>
              <a:rPr lang="en-US" dirty="0"/>
              <a:t>Bran </a:t>
            </a:r>
          </a:p>
          <a:p>
            <a:r>
              <a:rPr lang="en-US" dirty="0"/>
              <a:t>Pulses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247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Carbohydrate Metabolism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Digestion</a:t>
            </a:r>
          </a:p>
          <a:p>
            <a:r>
              <a:rPr lang="en-US" dirty="0"/>
              <a:t>Carbohydrates</a:t>
            </a:r>
            <a:br>
              <a:rPr lang="en-US" dirty="0"/>
            </a:br>
            <a:r>
              <a:rPr lang="en-US" dirty="0"/>
              <a:t>↓</a:t>
            </a:r>
            <a:br>
              <a:rPr lang="en-US" dirty="0"/>
            </a:br>
            <a:r>
              <a:rPr lang="en-US" dirty="0" err="1"/>
              <a:t>Monosaccharides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↓</a:t>
            </a:r>
            <a:br>
              <a:rPr lang="en-US" dirty="0"/>
            </a:br>
            <a:r>
              <a:rPr lang="en-US" dirty="0"/>
              <a:t>Absorption</a:t>
            </a:r>
            <a:br>
              <a:rPr lang="en-US" dirty="0"/>
            </a:br>
            <a:r>
              <a:rPr lang="en-US" dirty="0"/>
              <a:t>↓</a:t>
            </a:r>
            <a:br>
              <a:rPr lang="en-US" dirty="0"/>
            </a:br>
            <a:r>
              <a:rPr lang="en-US" dirty="0"/>
              <a:t>Blood Glucose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482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Metabolic Pathways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Glycolysis </a:t>
            </a:r>
            <a:endParaRPr lang="en-US" dirty="0"/>
          </a:p>
          <a:p>
            <a:r>
              <a:rPr lang="en-US" dirty="0"/>
              <a:t>Glycogenesis </a:t>
            </a:r>
          </a:p>
          <a:p>
            <a:r>
              <a:rPr lang="en-US" dirty="0"/>
              <a:t>Glycogenolysis </a:t>
            </a:r>
          </a:p>
          <a:p>
            <a:r>
              <a:rPr lang="en-US" dirty="0"/>
              <a:t>Gluconeogenesis </a:t>
            </a:r>
          </a:p>
          <a:p>
            <a:r>
              <a:rPr lang="en-US" dirty="0"/>
              <a:t>Pentose Phosphate Pathway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721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Lipids (Fats)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Hydrophobic organic molecules composed mainly of carbon, hydrogen, and oxygen.</a:t>
            </a:r>
          </a:p>
          <a:p>
            <a:r>
              <a:rPr lang="en-US" b="1" dirty="0"/>
              <a:t>Types</a:t>
            </a:r>
          </a:p>
          <a:p>
            <a:r>
              <a:rPr lang="en-US" dirty="0"/>
              <a:t>Simple Lipids </a:t>
            </a:r>
          </a:p>
          <a:p>
            <a:pPr lvl="1"/>
            <a:r>
              <a:rPr lang="en-US" dirty="0"/>
              <a:t>Triglycerides </a:t>
            </a:r>
          </a:p>
          <a:p>
            <a:r>
              <a:rPr lang="en-US" dirty="0"/>
              <a:t>Compound Lipids </a:t>
            </a:r>
          </a:p>
          <a:p>
            <a:pPr lvl="1"/>
            <a:r>
              <a:rPr lang="en-US" dirty="0"/>
              <a:t>Phospholipids </a:t>
            </a:r>
          </a:p>
          <a:p>
            <a:pPr lvl="1"/>
            <a:r>
              <a:rPr lang="en-US" dirty="0"/>
              <a:t>Glycolipids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606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Derived Lipids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Cholesterol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Steroid hormones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835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Functions of Fats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Energy Storage</a:t>
            </a:r>
          </a:p>
          <a:p>
            <a:r>
              <a:rPr lang="en-US" dirty="0"/>
              <a:t>9 kcal/g </a:t>
            </a:r>
          </a:p>
          <a:p>
            <a:r>
              <a:rPr lang="en-US" dirty="0"/>
              <a:t>Most concentrated energy source </a:t>
            </a:r>
          </a:p>
          <a:p>
            <a:r>
              <a:rPr lang="en-US" b="1" dirty="0"/>
              <a:t>Other Functions</a:t>
            </a:r>
          </a:p>
          <a:p>
            <a:r>
              <a:rPr lang="en-US" dirty="0"/>
              <a:t>✓ Thermal insulation</a:t>
            </a:r>
          </a:p>
          <a:p>
            <a:r>
              <a:rPr lang="en-US" dirty="0"/>
              <a:t>✓ Mechanical protection</a:t>
            </a:r>
          </a:p>
          <a:p>
            <a:r>
              <a:rPr lang="en-US" dirty="0"/>
              <a:t>✓ Cell membrane structure</a:t>
            </a:r>
          </a:p>
          <a:p>
            <a:r>
              <a:rPr lang="en-US" dirty="0"/>
              <a:t>✓ Transport of fat-soluble vitamins</a:t>
            </a:r>
          </a:p>
          <a:p>
            <a:r>
              <a:rPr lang="en-US" dirty="0"/>
              <a:t>✓ Hormone synthesis</a:t>
            </a:r>
          </a:p>
          <a:p>
            <a:r>
              <a:rPr lang="en-US" dirty="0"/>
              <a:t>✓ Essential fatty acid supply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383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Dietary Sources of Fats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Plant Sources</a:t>
            </a:r>
          </a:p>
          <a:p>
            <a:r>
              <a:rPr lang="en-US" dirty="0"/>
              <a:t>Olive oil </a:t>
            </a:r>
          </a:p>
          <a:p>
            <a:r>
              <a:rPr lang="en-US" dirty="0"/>
              <a:t>Sunflower oil </a:t>
            </a:r>
          </a:p>
          <a:p>
            <a:r>
              <a:rPr lang="en-US" dirty="0"/>
              <a:t>Canola oil </a:t>
            </a:r>
          </a:p>
          <a:p>
            <a:r>
              <a:rPr lang="en-US" dirty="0"/>
              <a:t>Nuts </a:t>
            </a:r>
          </a:p>
          <a:p>
            <a:r>
              <a:rPr lang="en-US" dirty="0"/>
              <a:t>Seeds </a:t>
            </a:r>
          </a:p>
          <a:p>
            <a:r>
              <a:rPr lang="en-US" dirty="0"/>
              <a:t>Avocado </a:t>
            </a:r>
          </a:p>
        </p:txBody>
      </p:sp>
    </p:spTree>
    <p:extLst>
      <p:ext uri="{BB962C8B-B14F-4D97-AF65-F5344CB8AC3E}">
        <p14:creationId xmlns:p14="http://schemas.microsoft.com/office/powerpoint/2010/main" val="2983098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Nutrition and Dietetics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Nutrition</a:t>
            </a:r>
          </a:p>
          <a:p>
            <a:r>
              <a:rPr lang="en-US" dirty="0"/>
              <a:t>The science that studies nutrients in food and their effects on growth, metabolism, health, and disease.</a:t>
            </a:r>
          </a:p>
          <a:p>
            <a:r>
              <a:rPr lang="en-US" b="1" dirty="0"/>
              <a:t>Dietetics</a:t>
            </a:r>
          </a:p>
          <a:p>
            <a:r>
              <a:rPr lang="en-US" dirty="0"/>
              <a:t>The application of nutritional principles in planning and managing diets for health promotion and disease prevention.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Animal Sources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Butter , Ghee,, </a:t>
            </a:r>
            <a:r>
              <a:rPr lang="en-US" dirty="0"/>
              <a:t>Meat </a:t>
            </a:r>
            <a:r>
              <a:rPr lang="en-US" dirty="0" smtClean="0"/>
              <a:t>,Fish ,Eggs, Dairy, </a:t>
            </a:r>
            <a:r>
              <a:rPr lang="en-US" dirty="0"/>
              <a:t>products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74618" y="3429000"/>
            <a:ext cx="80356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Healthy Fat Sources</a:t>
            </a:r>
          </a:p>
          <a:p>
            <a:r>
              <a:rPr lang="en-US" dirty="0"/>
              <a:t>Salmon </a:t>
            </a:r>
          </a:p>
          <a:p>
            <a:r>
              <a:rPr lang="en-US" dirty="0"/>
              <a:t>Walnuts </a:t>
            </a:r>
          </a:p>
          <a:p>
            <a:r>
              <a:rPr lang="en-US" dirty="0"/>
              <a:t>Flaxseeds</a:t>
            </a:r>
          </a:p>
        </p:txBody>
      </p:sp>
    </p:spTree>
    <p:extLst>
      <p:ext uri="{BB962C8B-B14F-4D97-AF65-F5344CB8AC3E}">
        <p14:creationId xmlns:p14="http://schemas.microsoft.com/office/powerpoint/2010/main" val="3184921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Lipid Metabolism 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Digestion</a:t>
            </a:r>
          </a:p>
          <a:p>
            <a:r>
              <a:rPr lang="en-US" dirty="0"/>
              <a:t>Triglycerides</a:t>
            </a:r>
            <a:br>
              <a:rPr lang="en-US" dirty="0"/>
            </a:br>
            <a:r>
              <a:rPr lang="en-US" dirty="0"/>
              <a:t>↓</a:t>
            </a:r>
            <a:br>
              <a:rPr lang="en-US" dirty="0"/>
            </a:br>
            <a:r>
              <a:rPr lang="en-US" dirty="0"/>
              <a:t>Fatty acids + Glycerol</a:t>
            </a:r>
            <a:br>
              <a:rPr lang="en-US" dirty="0"/>
            </a:br>
            <a:r>
              <a:rPr lang="en-US" dirty="0"/>
              <a:t>↓</a:t>
            </a:r>
            <a:br>
              <a:rPr lang="en-US" dirty="0"/>
            </a:br>
            <a:r>
              <a:rPr lang="en-US" dirty="0"/>
              <a:t>Absorption</a:t>
            </a:r>
            <a:br>
              <a:rPr lang="en-US" dirty="0"/>
            </a:br>
            <a:r>
              <a:rPr lang="en-US" dirty="0"/>
              <a:t>↓</a:t>
            </a:r>
            <a:br>
              <a:rPr lang="en-US" dirty="0"/>
            </a:br>
            <a:r>
              <a:rPr lang="en-US" dirty="0"/>
              <a:t>Chylomicrons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029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Processes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Lipogenesis</a:t>
            </a:r>
            <a:r>
              <a:rPr lang="en-US" dirty="0"/>
              <a:t> Lipolysis </a:t>
            </a:r>
            <a:r>
              <a:rPr lang="el-GR" dirty="0"/>
              <a:t>β-</a:t>
            </a:r>
            <a:r>
              <a:rPr lang="en-US" dirty="0"/>
              <a:t>Oxidation </a:t>
            </a:r>
            <a:r>
              <a:rPr lang="en-US" dirty="0" err="1"/>
              <a:t>Ketogenesis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2654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 </a:t>
            </a:r>
            <a:r>
              <a:rPr lang="en-US" b="1" dirty="0"/>
              <a:t>Proteins – Introduction</a:t>
            </a:r>
            <a:br>
              <a:rPr lang="en-US" b="1" dirty="0"/>
            </a:br>
            <a:r>
              <a:rPr lang="en-US" b="1" dirty="0"/>
              <a:t>Definition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Proteins are polymers of amino acids linked by peptide bonds.</a:t>
            </a:r>
          </a:p>
          <a:p>
            <a:r>
              <a:rPr lang="en-US" b="1" dirty="0"/>
              <a:t>Amino Acids</a:t>
            </a:r>
          </a:p>
          <a:p>
            <a:r>
              <a:rPr lang="en-US" dirty="0"/>
              <a:t>20 standard amino acids </a:t>
            </a:r>
          </a:p>
          <a:p>
            <a:r>
              <a:rPr lang="en-US" dirty="0"/>
              <a:t>9 essential amino acids in adults </a:t>
            </a:r>
          </a:p>
          <a:p>
            <a:r>
              <a:rPr lang="en-US" b="1" dirty="0"/>
              <a:t>Energy Value</a:t>
            </a:r>
          </a:p>
          <a:p>
            <a:r>
              <a:rPr lang="en-US" dirty="0"/>
              <a:t>4 kcal/g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8778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Functional Roles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✓ </a:t>
            </a:r>
            <a:r>
              <a:rPr lang="en-US" dirty="0"/>
              <a:t>Enzymes</a:t>
            </a:r>
          </a:p>
          <a:p>
            <a:r>
              <a:rPr lang="en-US" dirty="0"/>
              <a:t>✓ Hormones</a:t>
            </a:r>
          </a:p>
          <a:p>
            <a:r>
              <a:rPr lang="en-US" dirty="0"/>
              <a:t>✓ Transport proteins</a:t>
            </a:r>
          </a:p>
          <a:p>
            <a:r>
              <a:rPr lang="en-US" dirty="0"/>
              <a:t>✓ Antibodies</a:t>
            </a:r>
          </a:p>
          <a:p>
            <a:r>
              <a:rPr lang="en-US" dirty="0"/>
              <a:t>✓ Muscle contraction</a:t>
            </a:r>
          </a:p>
          <a:p>
            <a:r>
              <a:rPr lang="en-US" dirty="0"/>
              <a:t>✓ Tissue repair and growth</a:t>
            </a:r>
          </a:p>
          <a:p>
            <a:r>
              <a:rPr lang="en-US" dirty="0"/>
              <a:t>✓ Acid-base balance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277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Dietary Sources of Proteins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Animal </a:t>
            </a:r>
            <a:r>
              <a:rPr lang="en-US" b="1" dirty="0"/>
              <a:t>Sources (High Biological Value</a:t>
            </a:r>
            <a:r>
              <a:rPr lang="en-US" dirty="0" smtClean="0"/>
              <a:t>)</a:t>
            </a:r>
          </a:p>
          <a:p>
            <a:r>
              <a:rPr lang="en-US" dirty="0" smtClean="0"/>
              <a:t>Eggs, </a:t>
            </a:r>
            <a:r>
              <a:rPr lang="en-US" dirty="0"/>
              <a:t>Fish </a:t>
            </a:r>
            <a:r>
              <a:rPr lang="en-US" dirty="0" smtClean="0"/>
              <a:t>,Poultry, Meat, </a:t>
            </a:r>
            <a:r>
              <a:rPr lang="en-US" dirty="0"/>
              <a:t>Milk </a:t>
            </a:r>
            <a:r>
              <a:rPr lang="en-US" dirty="0" smtClean="0"/>
              <a:t>,Cheese</a:t>
            </a:r>
          </a:p>
          <a:p>
            <a:r>
              <a:rPr lang="en-US" b="1" dirty="0"/>
              <a:t>Plant Sources</a:t>
            </a:r>
          </a:p>
          <a:p>
            <a:r>
              <a:rPr lang="en-US" dirty="0"/>
              <a:t>Beans </a:t>
            </a:r>
          </a:p>
          <a:p>
            <a:r>
              <a:rPr lang="en-US" dirty="0"/>
              <a:t>Lentils </a:t>
            </a:r>
          </a:p>
          <a:p>
            <a:r>
              <a:rPr lang="en-US" dirty="0"/>
              <a:t>Chickpeas </a:t>
            </a:r>
          </a:p>
          <a:p>
            <a:r>
              <a:rPr lang="en-US" dirty="0"/>
              <a:t>Soybeans </a:t>
            </a:r>
          </a:p>
          <a:p>
            <a:r>
              <a:rPr lang="en-US" dirty="0"/>
              <a:t>Nuts </a:t>
            </a:r>
          </a:p>
          <a:p>
            <a:r>
              <a:rPr lang="en-US" dirty="0"/>
              <a:t>Seeds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4211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6638" y="2743200"/>
            <a:ext cx="9601196" cy="3603723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Plant Sources</a:t>
            </a:r>
          </a:p>
          <a:p>
            <a:r>
              <a:rPr lang="en-US" dirty="0"/>
              <a:t>Beans </a:t>
            </a:r>
          </a:p>
          <a:p>
            <a:r>
              <a:rPr lang="en-US" dirty="0"/>
              <a:t>Lentils </a:t>
            </a:r>
          </a:p>
          <a:p>
            <a:r>
              <a:rPr lang="en-US" dirty="0"/>
              <a:t>Chickpeas </a:t>
            </a:r>
          </a:p>
          <a:p>
            <a:r>
              <a:rPr lang="en-US" dirty="0"/>
              <a:t>Soybeans </a:t>
            </a:r>
          </a:p>
          <a:p>
            <a:r>
              <a:rPr lang="en-US" dirty="0"/>
              <a:t>Nuts </a:t>
            </a:r>
          </a:p>
          <a:p>
            <a:r>
              <a:rPr lang="en-US" dirty="0"/>
              <a:t>Seeds </a:t>
            </a:r>
          </a:p>
          <a:p>
            <a:r>
              <a:rPr lang="en-US" b="1" dirty="0"/>
              <a:t>Complete Protein Example</a:t>
            </a:r>
          </a:p>
          <a:p>
            <a:r>
              <a:rPr lang="en-US" dirty="0"/>
              <a:t>Soy protein </a:t>
            </a:r>
          </a:p>
          <a:p>
            <a:r>
              <a:rPr lang="en-US" dirty="0"/>
              <a:t>Eggs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1007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Macronutrients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4829226"/>
              </p:ext>
            </p:extLst>
          </p:nvPr>
        </p:nvGraphicFramePr>
        <p:xfrm>
          <a:off x="1295400" y="3302000"/>
          <a:ext cx="9601200" cy="1828800"/>
        </p:xfrm>
        <a:graphic>
          <a:graphicData uri="http://schemas.openxmlformats.org/drawingml/2006/table">
            <a:tbl>
              <a:tblPr/>
              <a:tblGrid>
                <a:gridCol w="2400300"/>
                <a:gridCol w="2400300"/>
                <a:gridCol w="2400300"/>
                <a:gridCol w="2400300"/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Feature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Carbohydrates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Fats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Proteins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Energy (kcal/g)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Main Function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Energy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Energy storage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Growth &amp; repair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Storage Form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Glycogen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Triglycerides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 specialized storage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Major Unit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Monosaccharide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Fatty acid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Amino acid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59960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Consequences of Nutrient Deficiencies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Carbohydrate Deficiency</a:t>
            </a:r>
          </a:p>
          <a:p>
            <a:r>
              <a:rPr lang="en-US" dirty="0"/>
              <a:t>Fatigue </a:t>
            </a:r>
          </a:p>
          <a:p>
            <a:r>
              <a:rPr lang="en-US" dirty="0"/>
              <a:t>Ketosis </a:t>
            </a:r>
          </a:p>
          <a:p>
            <a:r>
              <a:rPr lang="en-US" dirty="0"/>
              <a:t>Weight loss </a:t>
            </a:r>
          </a:p>
          <a:p>
            <a:r>
              <a:rPr lang="en-US" b="1" dirty="0"/>
              <a:t>Fat Deficiency</a:t>
            </a:r>
          </a:p>
          <a:p>
            <a:r>
              <a:rPr lang="en-US" dirty="0"/>
              <a:t>Dry skin </a:t>
            </a:r>
          </a:p>
          <a:p>
            <a:r>
              <a:rPr lang="en-US" dirty="0"/>
              <a:t>Hormonal disturbances </a:t>
            </a:r>
          </a:p>
          <a:p>
            <a:r>
              <a:rPr lang="en-US" dirty="0"/>
              <a:t>Poor absorption of vitamins A, D, E, 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675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Protein Deficiency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Muscle </a:t>
            </a:r>
            <a:r>
              <a:rPr lang="en-US" dirty="0"/>
              <a:t>wasting </a:t>
            </a:r>
          </a:p>
          <a:p>
            <a:r>
              <a:rPr lang="en-US" dirty="0"/>
              <a:t>Growth retardation </a:t>
            </a:r>
          </a:p>
          <a:p>
            <a:r>
              <a:rPr lang="en-US" dirty="0"/>
              <a:t>Edema </a:t>
            </a:r>
          </a:p>
          <a:p>
            <a:r>
              <a:rPr lang="en-US" dirty="0"/>
              <a:t>Impaired immunity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593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Growth and development </a:t>
            </a:r>
          </a:p>
          <a:p>
            <a:r>
              <a:rPr lang="en-US" dirty="0"/>
              <a:t>Energy production </a:t>
            </a:r>
          </a:p>
          <a:p>
            <a:r>
              <a:rPr lang="en-US" dirty="0"/>
              <a:t>Tissue maintenance and repair </a:t>
            </a:r>
          </a:p>
          <a:p>
            <a:r>
              <a:rPr lang="en-US" dirty="0"/>
              <a:t>Immune function </a:t>
            </a:r>
          </a:p>
          <a:p>
            <a:r>
              <a:rPr lang="en-US" dirty="0"/>
              <a:t>Disease prevention 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Malnutrition and Public Health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/>
              <a:t>Undernutrition</a:t>
            </a:r>
            <a:endParaRPr lang="en-US" b="1" dirty="0"/>
          </a:p>
          <a:p>
            <a:r>
              <a:rPr lang="en-US" dirty="0"/>
              <a:t>Protein-energy malnutrition </a:t>
            </a:r>
          </a:p>
          <a:p>
            <a:r>
              <a:rPr lang="en-US" dirty="0"/>
              <a:t>Micronutrient deficiencies </a:t>
            </a:r>
          </a:p>
          <a:p>
            <a:r>
              <a:rPr lang="en-US" b="1" dirty="0" err="1"/>
              <a:t>Overnutrition</a:t>
            </a:r>
            <a:endParaRPr lang="en-US" b="1" dirty="0"/>
          </a:p>
          <a:p>
            <a:r>
              <a:rPr lang="en-US" dirty="0"/>
              <a:t>Obesity </a:t>
            </a:r>
          </a:p>
          <a:p>
            <a:r>
              <a:rPr lang="en-US" dirty="0"/>
              <a:t>Diabetes mellitus </a:t>
            </a:r>
          </a:p>
          <a:p>
            <a:r>
              <a:rPr lang="en-US" dirty="0"/>
              <a:t>Cardiovascular diseases </a:t>
            </a:r>
          </a:p>
          <a:p>
            <a:r>
              <a:rPr lang="en-US" dirty="0"/>
              <a:t>Metabolic syndrome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406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9091" y="1496292"/>
            <a:ext cx="81049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Prevention</a:t>
            </a:r>
          </a:p>
          <a:p>
            <a:r>
              <a:rPr lang="en-US" dirty="0"/>
              <a:t>Balanced diet </a:t>
            </a:r>
          </a:p>
          <a:p>
            <a:r>
              <a:rPr lang="en-US" dirty="0"/>
              <a:t>Nutrition education </a:t>
            </a:r>
          </a:p>
          <a:p>
            <a:r>
              <a:rPr lang="en-US" dirty="0"/>
              <a:t>Lifestyle modification </a:t>
            </a:r>
          </a:p>
        </p:txBody>
      </p:sp>
    </p:spTree>
    <p:extLst>
      <p:ext uri="{BB962C8B-B14F-4D97-AF65-F5344CB8AC3E}">
        <p14:creationId xmlns:p14="http://schemas.microsoft.com/office/powerpoint/2010/main" val="3301522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Nutrients and Their Classification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Macronutrients</a:t>
            </a:r>
          </a:p>
          <a:p>
            <a:r>
              <a:rPr lang="en-US" dirty="0"/>
              <a:t>Required in large amounts:</a:t>
            </a:r>
          </a:p>
          <a:p>
            <a:r>
              <a:rPr lang="en-US" dirty="0"/>
              <a:t>Carbohydrates </a:t>
            </a:r>
          </a:p>
          <a:p>
            <a:r>
              <a:rPr lang="en-US" dirty="0"/>
              <a:t>Proteins </a:t>
            </a:r>
          </a:p>
          <a:p>
            <a:r>
              <a:rPr lang="en-US" dirty="0"/>
              <a:t>Fats (Lipids) </a:t>
            </a:r>
          </a:p>
          <a:p>
            <a:r>
              <a:rPr lang="en-US" b="1" dirty="0"/>
              <a:t>Micronutrients</a:t>
            </a:r>
          </a:p>
          <a:p>
            <a:r>
              <a:rPr lang="en-US" dirty="0"/>
              <a:t>Required in small amounts:</a:t>
            </a:r>
          </a:p>
          <a:p>
            <a:r>
              <a:rPr lang="en-US" dirty="0"/>
              <a:t>Vitamins </a:t>
            </a:r>
          </a:p>
          <a:p>
            <a:r>
              <a:rPr lang="en-US" dirty="0"/>
              <a:t>Minerals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Essential Components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/>
          </a:p>
          <a:p>
            <a:r>
              <a:rPr lang="en-US" dirty="0"/>
              <a:t>Water </a:t>
            </a:r>
          </a:p>
          <a:p>
            <a:r>
              <a:rPr lang="en-US" dirty="0"/>
              <a:t>Dietary fiber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Balanced Diet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b="1" dirty="0"/>
          </a:p>
          <a:p>
            <a:r>
              <a:rPr lang="en-US" dirty="0"/>
              <a:t>A balanced diet contains all essential nutrients in appropriate quantities to maintain health, growth, and physiological functions.</a:t>
            </a:r>
          </a:p>
          <a:p>
            <a:r>
              <a:rPr lang="en-US" b="1" dirty="0"/>
              <a:t>Characteristics</a:t>
            </a:r>
          </a:p>
          <a:p>
            <a:r>
              <a:rPr lang="en-US" dirty="0"/>
              <a:t>✓ Adequate energy supply</a:t>
            </a:r>
            <a:br>
              <a:rPr lang="en-US" dirty="0"/>
            </a:br>
            <a:r>
              <a:rPr lang="en-US" dirty="0"/>
              <a:t>✓ Proper nutrient proportions</a:t>
            </a:r>
            <a:br>
              <a:rPr lang="en-US" dirty="0"/>
            </a:br>
            <a:r>
              <a:rPr lang="en-US" dirty="0"/>
              <a:t>✓ Variety of foods</a:t>
            </a:r>
            <a:br>
              <a:rPr lang="en-US" dirty="0"/>
            </a:br>
            <a:r>
              <a:rPr lang="en-US" dirty="0"/>
              <a:t>✓ Safe and hygienic</a:t>
            </a:r>
            <a:br>
              <a:rPr lang="en-US" dirty="0"/>
            </a:br>
            <a:r>
              <a:rPr lang="en-US" dirty="0"/>
              <a:t>✓ Meets age and physiological needs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Components of a Balanced Diet</a:t>
            </a:r>
            <a:br>
              <a:rPr lang="en-US" b="1" dirty="0"/>
            </a:b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/>
          </a:p>
          <a:p>
            <a:endParaRPr lang="x-none" b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0"/>
            <a:ext cx="619762" cy="7620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236339"/>
              </p:ext>
            </p:extLst>
          </p:nvPr>
        </p:nvGraphicFramePr>
        <p:xfrm>
          <a:off x="1295400" y="3119120"/>
          <a:ext cx="9601200" cy="2225040"/>
        </p:xfrm>
        <a:graphic>
          <a:graphicData uri="http://schemas.openxmlformats.org/drawingml/2006/table">
            <a:tbl>
              <a:tblPr/>
              <a:tblGrid>
                <a:gridCol w="4800600"/>
                <a:gridCol w="48006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2000" b="1" dirty="0"/>
                        <a:t>Nutrient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Recommended Contribution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Carbohydrates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45–65% of total calories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Fats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20–35% of total calories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Proteins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10–35% of total calories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Vitamins &amp; Minerals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Adequate intake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Water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2–3 L/day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Carbohydrates 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Organic compounds composed of carbon, hydrogen, and oxygen.</a:t>
            </a:r>
          </a:p>
          <a:p>
            <a:r>
              <a:rPr lang="en-US" dirty="0"/>
              <a:t>General Formula:</a:t>
            </a:r>
          </a:p>
          <a:p>
            <a:r>
              <a:rPr lang="en-US" dirty="0"/>
              <a:t>(CH2O)n(CH_2O)_n(CH2​O)n​</a:t>
            </a:r>
          </a:p>
          <a:p>
            <a:r>
              <a:rPr lang="en-US" b="1" dirty="0" err="1" smtClean="0"/>
              <a:t>Monosaccharide</a:t>
            </a:r>
            <a:r>
              <a:rPr lang="en-US" dirty="0" err="1" smtClean="0"/>
              <a:t>s</a:t>
            </a:r>
            <a:endParaRPr lang="en-US" dirty="0"/>
          </a:p>
          <a:p>
            <a:r>
              <a:rPr lang="en-US" dirty="0"/>
              <a:t>Glucose </a:t>
            </a:r>
          </a:p>
          <a:p>
            <a:r>
              <a:rPr lang="en-US" dirty="0"/>
              <a:t>Fructose </a:t>
            </a:r>
          </a:p>
          <a:p>
            <a:r>
              <a:rPr lang="en-US" dirty="0" err="1"/>
              <a:t>Galactose</a:t>
            </a:r>
            <a:endParaRPr lang="en-US" dirty="0"/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Classifications 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Disaccharides Sucrose </a:t>
            </a:r>
          </a:p>
          <a:p>
            <a:r>
              <a:rPr lang="en-US" dirty="0"/>
              <a:t>Lactose </a:t>
            </a:r>
          </a:p>
          <a:p>
            <a:r>
              <a:rPr lang="en-US" dirty="0"/>
              <a:t>Maltose </a:t>
            </a:r>
          </a:p>
          <a:p>
            <a:r>
              <a:rPr lang="en-US" b="1" dirty="0"/>
              <a:t>Polysaccharides Starch </a:t>
            </a:r>
          </a:p>
          <a:p>
            <a:r>
              <a:rPr lang="en-US" dirty="0"/>
              <a:t>Glycogen </a:t>
            </a:r>
          </a:p>
          <a:p>
            <a:r>
              <a:rPr lang="en-US" dirty="0"/>
              <a:t>Cellulose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344" y="0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66</TotalTime>
  <Words>592</Words>
  <Application>Microsoft Office PowerPoint</Application>
  <PresentationFormat>Custom</PresentationFormat>
  <Paragraphs>227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Organic</vt:lpstr>
      <vt:lpstr>Nutrition and Dietetics </vt:lpstr>
      <vt:lpstr>Introduction to Nutrition and Dietetics</vt:lpstr>
      <vt:lpstr>Importance</vt:lpstr>
      <vt:lpstr>Nutrients and Their Classification</vt:lpstr>
      <vt:lpstr>Other Essential Components</vt:lpstr>
      <vt:lpstr>Balanced Diet</vt:lpstr>
      <vt:lpstr>Components of a Balanced Diet </vt:lpstr>
      <vt:lpstr>Carbohydrates </vt:lpstr>
      <vt:lpstr>Classifications </vt:lpstr>
      <vt:lpstr> Functions of Carbohydrates</vt:lpstr>
      <vt:lpstr>PowerPoint Presentation</vt:lpstr>
      <vt:lpstr> Dietary Sources of Carbohydrates</vt:lpstr>
      <vt:lpstr>Complex Carbohydrates</vt:lpstr>
      <vt:lpstr>Carbohydrate Metabolism Overview</vt:lpstr>
      <vt:lpstr>Metabolic Pathways </vt:lpstr>
      <vt:lpstr>Lipids (Fats)</vt:lpstr>
      <vt:lpstr>Derived Lipids </vt:lpstr>
      <vt:lpstr> Functions of Fats</vt:lpstr>
      <vt:lpstr>Dietary Sources of Fats</vt:lpstr>
      <vt:lpstr>  Animal Sources </vt:lpstr>
      <vt:lpstr>Lipid Metabolism Overview</vt:lpstr>
      <vt:lpstr>Major Processes</vt:lpstr>
      <vt:lpstr> Proteins – Introduction Definition </vt:lpstr>
      <vt:lpstr>Functional Roles </vt:lpstr>
      <vt:lpstr>Dietary Sources of Proteins</vt:lpstr>
      <vt:lpstr>sources</vt:lpstr>
      <vt:lpstr>Comparison of Macronutrients</vt:lpstr>
      <vt:lpstr>Consequences of Nutrient Deficiencies</vt:lpstr>
      <vt:lpstr>Protein Deficiency </vt:lpstr>
      <vt:lpstr>Malnutrition and Public Health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Nutrition and Dietetics</dc:title>
  <dc:creator>MAC</dc:creator>
  <cp:lastModifiedBy>Bismillah computers</cp:lastModifiedBy>
  <cp:revision>6</cp:revision>
  <dcterms:created xsi:type="dcterms:W3CDTF">2025-09-15T17:01:40Z</dcterms:created>
  <dcterms:modified xsi:type="dcterms:W3CDTF">2026-06-10T07:49:57Z</dcterms:modified>
</cp:coreProperties>
</file>