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05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Hemolytic Disease of Fetus and Newborn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Erythroblastosis</a:t>
            </a:r>
            <a:r>
              <a:rPr lang="en-US" b="1" dirty="0"/>
              <a:t> </a:t>
            </a:r>
            <a:r>
              <a:rPr lang="en-US" b="1" dirty="0" err="1"/>
              <a:t>Fetalis</a:t>
            </a:r>
            <a:endParaRPr lang="en-US" b="1" dirty="0"/>
          </a:p>
          <a:p>
            <a:r>
              <a:rPr lang="en-US" dirty="0"/>
              <a:t>Hemolytic disease in fetus and newborn caused by Rh incompatibility.</a:t>
            </a:r>
          </a:p>
          <a:p>
            <a:r>
              <a:rPr lang="en-US" b="1" dirty="0"/>
              <a:t>Basic Cause</a:t>
            </a:r>
          </a:p>
          <a:p>
            <a:r>
              <a:rPr lang="en-US" dirty="0"/>
              <a:t>Mother is Rh negative</a:t>
            </a:r>
          </a:p>
          <a:p>
            <a:r>
              <a:rPr lang="en-US" dirty="0"/>
              <a:t>Fetus is Rh positive</a:t>
            </a:r>
          </a:p>
          <a:p>
            <a:r>
              <a:rPr lang="en-US" dirty="0"/>
              <a:t>Rh factor inherited from father</a:t>
            </a:r>
          </a:p>
          <a:p>
            <a:r>
              <a:rPr lang="en-US" b="1" dirty="0"/>
              <a:t>Important Point</a:t>
            </a:r>
          </a:p>
          <a:p>
            <a:r>
              <a:rPr lang="en-US" dirty="0"/>
              <a:t>Usually the first child escapes severe complications.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01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Mechanism of Erythroblastosis Fetalis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First Pregnancy</a:t>
            </a:r>
          </a:p>
          <a:p>
            <a:r>
              <a:rPr lang="en-US" dirty="0"/>
              <a:t>Rh antigen usually does not cross placenta</a:t>
            </a:r>
          </a:p>
          <a:p>
            <a:r>
              <a:rPr lang="en-US" dirty="0"/>
              <a:t>At delivery, fetal Rh-positive blood enters maternal circulation</a:t>
            </a:r>
          </a:p>
          <a:p>
            <a:r>
              <a:rPr lang="en-US" dirty="0"/>
              <a:t>Mother develops Rh antibodies during postpartum period</a:t>
            </a:r>
          </a:p>
          <a:p>
            <a:r>
              <a:rPr lang="en-US" b="1" dirty="0"/>
              <a:t>Second Pregnancy</a:t>
            </a:r>
          </a:p>
          <a:p>
            <a:r>
              <a:rPr lang="en-US" dirty="0"/>
              <a:t>Maternal Rh antibodies cross placenta</a:t>
            </a:r>
          </a:p>
          <a:p>
            <a:r>
              <a:rPr lang="en-US" dirty="0"/>
              <a:t>Fetal RBCs undergo agglutination and hemolysis</a:t>
            </a:r>
          </a:p>
          <a:p>
            <a:r>
              <a:rPr lang="en-US" b="1" dirty="0"/>
              <a:t>Important Principle</a:t>
            </a:r>
          </a:p>
          <a:p>
            <a:r>
              <a:rPr lang="en-US" dirty="0"/>
              <a:t>Rh antigen cannot cross placenta</a:t>
            </a:r>
          </a:p>
          <a:p>
            <a:r>
              <a:rPr lang="en-US" dirty="0"/>
              <a:t>Rh antibody can cross </a:t>
            </a:r>
            <a:r>
              <a:rPr lang="en-US" dirty="0" smtClean="0"/>
              <a:t>placenta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1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Pathophysiology of </a:t>
            </a:r>
            <a:r>
              <a:rPr lang="en-US" dirty="0" err="1"/>
              <a:t>Erythroblastosis</a:t>
            </a:r>
            <a:r>
              <a:rPr lang="en-US" dirty="0"/>
              <a:t> </a:t>
            </a:r>
            <a:r>
              <a:rPr lang="en-US" dirty="0" err="1"/>
              <a:t>Fetalis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Effects of Hemolysis</a:t>
            </a:r>
          </a:p>
          <a:p>
            <a:r>
              <a:rPr lang="en-US" dirty="0"/>
              <a:t>Severe destruction of fetal RBCs</a:t>
            </a:r>
          </a:p>
          <a:p>
            <a:r>
              <a:rPr lang="en-US" dirty="0"/>
              <a:t>Severe fetal jaundice develops</a:t>
            </a:r>
          </a:p>
          <a:p>
            <a:r>
              <a:rPr lang="en-US" dirty="0"/>
              <a:t>Bone marrow, spleen, and liver increase RBC production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Large immature erythroblasts are released into circulation.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7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Major Complications of Erythroblastosis Fetalis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Severe Complications</a:t>
            </a:r>
          </a:p>
          <a:p>
            <a:r>
              <a:rPr lang="en-US" dirty="0"/>
              <a:t>Severe anemia</a:t>
            </a:r>
          </a:p>
          <a:p>
            <a:r>
              <a:rPr lang="en-US" dirty="0"/>
              <a:t>Hydrops </a:t>
            </a:r>
            <a:r>
              <a:rPr lang="en-US" dirty="0" err="1"/>
              <a:t>fetalis</a:t>
            </a:r>
            <a:endParaRPr lang="en-US" dirty="0"/>
          </a:p>
          <a:p>
            <a:r>
              <a:rPr lang="en-US" dirty="0"/>
              <a:t>Kernicterus</a:t>
            </a:r>
          </a:p>
          <a:p>
            <a:r>
              <a:rPr lang="en-US" b="1" dirty="0"/>
              <a:t>Consequences</a:t>
            </a:r>
          </a:p>
          <a:p>
            <a:r>
              <a:rPr lang="en-US" dirty="0"/>
              <a:t>Cardiac failure</a:t>
            </a:r>
          </a:p>
          <a:p>
            <a:r>
              <a:rPr lang="en-US" dirty="0"/>
              <a:t>Brain damage</a:t>
            </a:r>
          </a:p>
          <a:p>
            <a:r>
              <a:rPr lang="en-US" dirty="0"/>
              <a:t>Intrauterine death</a:t>
            </a:r>
          </a:p>
          <a:p>
            <a:r>
              <a:rPr lang="en-US" dirty="0"/>
              <a:t>Neonatal </a:t>
            </a:r>
            <a:r>
              <a:rPr lang="en-US" dirty="0" smtClean="0"/>
              <a:t>death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97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Severe Anemia and Hydrops </a:t>
            </a:r>
            <a:r>
              <a:rPr lang="en-US" dirty="0" err="1"/>
              <a:t>Fetalis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Severe Anemia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Excessive hemolysis destroys fetal RBCs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hypoxia develops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Infant may die if anemia becomes severe</a:t>
            </a:r>
          </a:p>
          <a:p>
            <a:r>
              <a:rPr lang="en-US" b="1" dirty="0"/>
              <a:t>Hydrops </a:t>
            </a:r>
            <a:r>
              <a:rPr lang="en-US" b="1" dirty="0" err="1" smtClean="0"/>
              <a:t>Fetalis</a:t>
            </a:r>
            <a:r>
              <a:rPr lang="en-US" b="1" dirty="0" smtClean="0"/>
              <a:t>: </a:t>
            </a:r>
            <a:r>
              <a:rPr lang="en-US" dirty="0" smtClean="0"/>
              <a:t>A </a:t>
            </a:r>
            <a:r>
              <a:rPr lang="en-US" dirty="0"/>
              <a:t>serious fetal condition characterized by edema.</a:t>
            </a:r>
          </a:p>
          <a:p>
            <a:r>
              <a:rPr lang="en-US" b="1" dirty="0"/>
              <a:t>Features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Generalized edema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Enlarged liver and spleen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Cardiac failure</a:t>
            </a:r>
          </a:p>
          <a:p>
            <a:r>
              <a:rPr lang="en-US" b="1" dirty="0" smtClean="0"/>
              <a:t>Complication: </a:t>
            </a:r>
            <a:r>
              <a:rPr lang="en-US" dirty="0" smtClean="0"/>
              <a:t>May </a:t>
            </a:r>
            <a:r>
              <a:rPr lang="en-US" dirty="0"/>
              <a:t>lead to intrauterine death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54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Kernicterus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Kernicterus is brain damage caused by severe jaundice and high bilirubin levels.</a:t>
            </a:r>
          </a:p>
          <a:p>
            <a:r>
              <a:rPr lang="en-US" b="1" dirty="0"/>
              <a:t>Why Infants Are </a:t>
            </a:r>
            <a:r>
              <a:rPr lang="en-US" b="1" dirty="0" smtClean="0"/>
              <a:t>Vulnerable: </a:t>
            </a:r>
            <a:r>
              <a:rPr lang="en-US" dirty="0" smtClean="0"/>
              <a:t>Blood-brain </a:t>
            </a:r>
            <a:r>
              <a:rPr lang="en-US" dirty="0"/>
              <a:t>barrier is not fully developed.</a:t>
            </a:r>
          </a:p>
          <a:p>
            <a:r>
              <a:rPr lang="en-US" b="1" dirty="0"/>
              <a:t>Commonly Affected Areas</a:t>
            </a:r>
          </a:p>
          <a:p>
            <a:r>
              <a:rPr lang="en-US" dirty="0"/>
              <a:t>Basal ganglia</a:t>
            </a:r>
          </a:p>
          <a:p>
            <a:r>
              <a:rPr lang="en-US" dirty="0"/>
              <a:t>Hippocampus</a:t>
            </a:r>
          </a:p>
          <a:p>
            <a:r>
              <a:rPr lang="en-US" dirty="0"/>
              <a:t>Cerebellum</a:t>
            </a:r>
          </a:p>
          <a:p>
            <a:r>
              <a:rPr lang="en-US" dirty="0"/>
              <a:t>Cranial nerve </a:t>
            </a:r>
            <a:r>
              <a:rPr lang="en-US" dirty="0" smtClean="0"/>
              <a:t>nuclei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58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of Kernicterus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Early </a:t>
            </a:r>
            <a:r>
              <a:rPr lang="en-US" b="1" dirty="0" smtClean="0"/>
              <a:t>Signs: </a:t>
            </a:r>
            <a:r>
              <a:rPr lang="en-US" dirty="0" smtClean="0"/>
              <a:t>Lethargy</a:t>
            </a:r>
            <a:endParaRPr lang="en-US" dirty="0"/>
          </a:p>
          <a:p>
            <a:r>
              <a:rPr lang="en-US" dirty="0" smtClean="0"/>
              <a:t>Sleepiness, High-pitched cry, </a:t>
            </a:r>
            <a:r>
              <a:rPr lang="en-US" dirty="0" err="1" smtClean="0"/>
              <a:t>Hypotonia</a:t>
            </a:r>
            <a:endParaRPr lang="en-US" dirty="0"/>
          </a:p>
          <a:p>
            <a:r>
              <a:rPr lang="en-US" b="1" dirty="0"/>
              <a:t>Progressive Features</a:t>
            </a:r>
          </a:p>
          <a:p>
            <a:r>
              <a:rPr lang="en-US" dirty="0" smtClean="0"/>
              <a:t>Hypertonia, </a:t>
            </a:r>
            <a:r>
              <a:rPr lang="en-US" dirty="0" err="1" smtClean="0"/>
              <a:t>Opisthotonus</a:t>
            </a:r>
            <a:endParaRPr lang="en-US" dirty="0"/>
          </a:p>
          <a:p>
            <a:r>
              <a:rPr lang="en-US" dirty="0" smtClean="0"/>
              <a:t>Irritability, Poor </a:t>
            </a:r>
            <a:r>
              <a:rPr lang="en-US" dirty="0"/>
              <a:t>feeding</a:t>
            </a:r>
          </a:p>
          <a:p>
            <a:r>
              <a:rPr lang="en-US" b="1" dirty="0"/>
              <a:t>Advanced Features</a:t>
            </a:r>
          </a:p>
          <a:p>
            <a:r>
              <a:rPr lang="en-US" dirty="0" smtClean="0"/>
              <a:t>Seizures, Spasticity</a:t>
            </a:r>
            <a:endParaRPr lang="en-US" dirty="0"/>
          </a:p>
          <a:p>
            <a:r>
              <a:rPr lang="en-US" dirty="0" smtClean="0"/>
              <a:t>Fever, Coma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089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Prevention and Treatment of </a:t>
            </a:r>
            <a:r>
              <a:rPr lang="en-US" dirty="0" err="1"/>
              <a:t>Erythroblastosis</a:t>
            </a:r>
            <a:r>
              <a:rPr lang="en-US" dirty="0"/>
              <a:t> </a:t>
            </a:r>
            <a:r>
              <a:rPr lang="en-US" dirty="0" err="1"/>
              <a:t>Fetalis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Anti-D Immunoglobulin</a:t>
            </a:r>
          </a:p>
          <a:p>
            <a:r>
              <a:rPr lang="en-US" dirty="0"/>
              <a:t>Given to Rh-negative mother:</a:t>
            </a:r>
          </a:p>
          <a:p>
            <a:r>
              <a:rPr lang="en-US" dirty="0"/>
              <a:t>At 28 weeks gestation</a:t>
            </a:r>
          </a:p>
          <a:p>
            <a:r>
              <a:rPr lang="en-US" dirty="0"/>
              <a:t>At 34 weeks gestation</a:t>
            </a:r>
          </a:p>
          <a:p>
            <a:r>
              <a:rPr lang="en-US" dirty="0"/>
              <a:t>Within 48 hours after delivery of Rh-positive baby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Produces passive immunity and prevents formation of maternal Rh antibodies.</a:t>
            </a:r>
          </a:p>
          <a:p>
            <a:r>
              <a:rPr lang="en-US" b="1" dirty="0" smtClean="0"/>
              <a:t>Treatment: </a:t>
            </a:r>
            <a:r>
              <a:rPr lang="en-US" dirty="0" smtClean="0"/>
              <a:t>Exchange </a:t>
            </a:r>
            <a:r>
              <a:rPr lang="en-US" dirty="0"/>
              <a:t>transfusion using Rh-negative blood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26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Blood Group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Lewis Blood Group</a:t>
            </a:r>
          </a:p>
          <a:p>
            <a:r>
              <a:rPr lang="en-US" dirty="0"/>
              <a:t>Lewis antigens are secretor antigens</a:t>
            </a:r>
          </a:p>
          <a:p>
            <a:r>
              <a:rPr lang="en-US" dirty="0"/>
              <a:t>Present in saliva and gastric juice</a:t>
            </a:r>
          </a:p>
          <a:p>
            <a:r>
              <a:rPr lang="en-US" dirty="0"/>
              <a:t>Sometimes causes transfusion reactions</a:t>
            </a:r>
          </a:p>
          <a:p>
            <a:r>
              <a:rPr lang="en-US" b="1" dirty="0"/>
              <a:t>MNS Blood Group</a:t>
            </a:r>
          </a:p>
          <a:p>
            <a:r>
              <a:rPr lang="en-US" dirty="0"/>
              <a:t>Determined by reactions with:</a:t>
            </a:r>
          </a:p>
          <a:p>
            <a:r>
              <a:rPr lang="en-US" dirty="0"/>
              <a:t>Anti-M</a:t>
            </a:r>
          </a:p>
          <a:p>
            <a:r>
              <a:rPr lang="en-US" dirty="0"/>
              <a:t>Anti-N</a:t>
            </a:r>
          </a:p>
          <a:p>
            <a:r>
              <a:rPr lang="en-US" dirty="0"/>
              <a:t>Anti-S</a:t>
            </a:r>
          </a:p>
          <a:p>
            <a:r>
              <a:rPr lang="en-US" dirty="0"/>
              <a:t>Usually does not cause severe hemolysis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95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Knowing Blood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Medical Importance</a:t>
            </a:r>
          </a:p>
          <a:p>
            <a:r>
              <a:rPr lang="en-US" dirty="0"/>
              <a:t>Safe blood transfusion</a:t>
            </a:r>
          </a:p>
          <a:p>
            <a:r>
              <a:rPr lang="en-US" dirty="0"/>
              <a:t>Tissue transplantation</a:t>
            </a:r>
          </a:p>
          <a:p>
            <a:r>
              <a:rPr lang="en-US" dirty="0"/>
              <a:t>Prevention of Rh incompatibility</a:t>
            </a:r>
          </a:p>
          <a:p>
            <a:r>
              <a:rPr lang="en-US" b="1" dirty="0"/>
              <a:t>Social Importance</a:t>
            </a:r>
          </a:p>
          <a:p>
            <a:r>
              <a:rPr lang="en-US" dirty="0"/>
              <a:t>Encourages blood donation during emergencies</a:t>
            </a:r>
          </a:p>
          <a:p>
            <a:r>
              <a:rPr lang="en-US" b="1" dirty="0"/>
              <a:t>Judicial Importance</a:t>
            </a:r>
          </a:p>
          <a:p>
            <a:r>
              <a:rPr lang="en-US" dirty="0"/>
              <a:t>Helpful in medico-legal and parental dispute cases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0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Complications of blood transfusion with reference to ABO &amp; RH incompatibility</a:t>
            </a:r>
            <a:r>
              <a:rPr lang="en-US" dirty="0"/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Blood </a:t>
            </a:r>
            <a:r>
              <a:rPr lang="en-US" dirty="0"/>
              <a:t>transfusion is the intravenous administration of whole blood or blood components from a donor to a recipient.</a:t>
            </a:r>
          </a:p>
          <a:p>
            <a:r>
              <a:rPr lang="en-US" b="1" dirty="0"/>
              <a:t>Purpose of Blood </a:t>
            </a:r>
            <a:r>
              <a:rPr lang="en-US" b="1" dirty="0" smtClean="0"/>
              <a:t>Transfusion: </a:t>
            </a:r>
            <a:r>
              <a:rPr lang="en-US" dirty="0" smtClean="0"/>
              <a:t>Restore </a:t>
            </a:r>
            <a:r>
              <a:rPr lang="en-US" dirty="0"/>
              <a:t>blood </a:t>
            </a:r>
            <a:r>
              <a:rPr lang="en-US" dirty="0" smtClean="0"/>
              <a:t>volume, Improve </a:t>
            </a:r>
            <a:r>
              <a:rPr lang="en-US" dirty="0"/>
              <a:t>oxygen-carrying </a:t>
            </a:r>
            <a:r>
              <a:rPr lang="en-US" dirty="0" smtClean="0"/>
              <a:t>capacity, Replace </a:t>
            </a:r>
            <a:r>
              <a:rPr lang="en-US" dirty="0"/>
              <a:t>clotting factors</a:t>
            </a:r>
          </a:p>
          <a:p>
            <a:r>
              <a:rPr lang="en-US" dirty="0"/>
              <a:t>Treat severe anemia</a:t>
            </a:r>
          </a:p>
          <a:p>
            <a:r>
              <a:rPr lang="en-US" dirty="0"/>
              <a:t>Manage massive hemorrhage</a:t>
            </a:r>
          </a:p>
          <a:p>
            <a:r>
              <a:rPr lang="en-US" b="1" dirty="0"/>
              <a:t>Important </a:t>
            </a:r>
            <a:r>
              <a:rPr lang="en-US" b="1" dirty="0" smtClean="0"/>
              <a:t>Principle: </a:t>
            </a:r>
            <a:r>
              <a:rPr lang="en-US" dirty="0" smtClean="0"/>
              <a:t>Compatibility </a:t>
            </a:r>
            <a:r>
              <a:rPr lang="en-US" dirty="0"/>
              <a:t>between donor and recipient blood is essential to avoid life-threatening transfusion reactions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2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 Blood Group System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87" y="2557463"/>
            <a:ext cx="5035826" cy="3317875"/>
          </a:xfrm>
        </p:spPr>
      </p:pic>
    </p:spTree>
    <p:extLst>
      <p:ext uri="{BB962C8B-B14F-4D97-AF65-F5344CB8AC3E}">
        <p14:creationId xmlns:p14="http://schemas.microsoft.com/office/powerpoint/2010/main" val="3827628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 Blood Group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Rh Factor</a:t>
            </a:r>
          </a:p>
          <a:p>
            <a:r>
              <a:rPr lang="en-US" dirty="0"/>
              <a:t>Most important antigen is D antigen</a:t>
            </a:r>
          </a:p>
          <a:p>
            <a:r>
              <a:rPr lang="en-US" dirty="0"/>
              <a:t>Rh positive → D antigen present</a:t>
            </a:r>
          </a:p>
          <a:p>
            <a:r>
              <a:rPr lang="en-US" dirty="0"/>
              <a:t>Rh negative → D antigen absent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Rh antibodies are mainly IgG</a:t>
            </a:r>
          </a:p>
          <a:p>
            <a:r>
              <a:rPr lang="en-US" dirty="0"/>
              <a:t>No naturally occurring antibodies</a:t>
            </a:r>
          </a:p>
          <a:p>
            <a:r>
              <a:rPr lang="en-US" dirty="0"/>
              <a:t>Antibodies develop after sensitization</a:t>
            </a:r>
          </a:p>
          <a:p>
            <a:r>
              <a:rPr lang="en-US" dirty="0"/>
              <a:t>Rh antibodies can cross </a:t>
            </a:r>
            <a:r>
              <a:rPr lang="en-US" dirty="0" smtClean="0"/>
              <a:t>placenta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26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 Incompatibility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Mechanism: </a:t>
            </a:r>
            <a:r>
              <a:rPr lang="en-US" dirty="0" smtClean="0"/>
              <a:t>Occurs </a:t>
            </a:r>
            <a:r>
              <a:rPr lang="en-US" dirty="0"/>
              <a:t>when recipient antibodies react with donor RBC antigens.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Group A patient receives Group B blood</a:t>
            </a:r>
          </a:p>
          <a:p>
            <a:r>
              <a:rPr lang="en-US" dirty="0"/>
              <a:t>Anti-B antibodies attack donor RBCs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Agglutination of RBCs</a:t>
            </a:r>
          </a:p>
          <a:p>
            <a:r>
              <a:rPr lang="en-US" dirty="0"/>
              <a:t>Complement activation</a:t>
            </a:r>
          </a:p>
          <a:p>
            <a:r>
              <a:rPr lang="en-US" dirty="0"/>
              <a:t>Rapid intravascular hemolysis</a:t>
            </a:r>
          </a:p>
          <a:p>
            <a:r>
              <a:rPr lang="en-US" b="1" dirty="0" smtClean="0"/>
              <a:t>Severity: </a:t>
            </a:r>
            <a:r>
              <a:rPr lang="en-US" dirty="0" smtClean="0"/>
              <a:t>Potentially </a:t>
            </a:r>
            <a:r>
              <a:rPr lang="en-US" dirty="0"/>
              <a:t>fatal emergency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867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Pathophysiology of ABO Mismatched Transfusion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Sequence of Events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Incompatible blood transfused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Antigen-antibody reaction occurs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RBC agglutination develops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Complement system activated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Intravascular hemolysis occurs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Hemoglobin released into plasma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Renal damage and shock develop</a:t>
            </a:r>
          </a:p>
          <a:p>
            <a:r>
              <a:rPr lang="en-US" b="1" dirty="0"/>
              <a:t>Major </a:t>
            </a:r>
            <a:r>
              <a:rPr lang="en-US" b="1" dirty="0" smtClean="0"/>
              <a:t>Consequences: </a:t>
            </a:r>
            <a:r>
              <a:rPr lang="en-US" dirty="0" err="1" smtClean="0"/>
              <a:t>Hemoglobinemia</a:t>
            </a:r>
            <a:r>
              <a:rPr lang="en-US" dirty="0" smtClean="0"/>
              <a:t>, Hemoglobinuria, Acute </a:t>
            </a:r>
            <a:r>
              <a:rPr lang="en-US" dirty="0"/>
              <a:t>kidney </a:t>
            </a:r>
            <a:r>
              <a:rPr lang="en-US" dirty="0" smtClean="0"/>
              <a:t>injury, Disseminated </a:t>
            </a:r>
            <a:r>
              <a:rPr lang="en-US" dirty="0"/>
              <a:t>intravascular coagulation (DIC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of ABO Incompatibility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Early </a:t>
            </a:r>
            <a:r>
              <a:rPr lang="en-US" b="1" dirty="0" smtClean="0"/>
              <a:t>Symptoms: </a:t>
            </a:r>
            <a:r>
              <a:rPr lang="en-US" dirty="0" smtClean="0"/>
              <a:t>Fever </a:t>
            </a:r>
            <a:r>
              <a:rPr lang="en-US" dirty="0"/>
              <a:t>and chills</a:t>
            </a:r>
          </a:p>
          <a:p>
            <a:r>
              <a:rPr lang="en-US" dirty="0"/>
              <a:t>Chest </a:t>
            </a:r>
            <a:r>
              <a:rPr lang="en-US" dirty="0" smtClean="0"/>
              <a:t>pain, Back pain, Restlessness</a:t>
            </a:r>
            <a:endParaRPr lang="en-US" dirty="0"/>
          </a:p>
          <a:p>
            <a:r>
              <a:rPr lang="en-US" b="1" dirty="0"/>
              <a:t>Severe </a:t>
            </a:r>
            <a:r>
              <a:rPr lang="en-US" b="1" dirty="0" smtClean="0"/>
              <a:t>Features: </a:t>
            </a:r>
            <a:r>
              <a:rPr lang="en-US" dirty="0" smtClean="0"/>
              <a:t>Hypotension</a:t>
            </a:r>
            <a:endParaRPr lang="en-US" dirty="0"/>
          </a:p>
          <a:p>
            <a:r>
              <a:rPr lang="en-US" dirty="0" smtClean="0"/>
              <a:t>Tachycardia, Dyspnea</a:t>
            </a:r>
            <a:endParaRPr lang="en-US" dirty="0"/>
          </a:p>
          <a:p>
            <a:r>
              <a:rPr lang="en-US" dirty="0" smtClean="0"/>
              <a:t>Hemoglobinuria, Oliguria, Shock</a:t>
            </a:r>
            <a:endParaRPr lang="en-US" dirty="0"/>
          </a:p>
          <a:p>
            <a:r>
              <a:rPr lang="en-US" b="1" dirty="0"/>
              <a:t>Fatal </a:t>
            </a:r>
            <a:r>
              <a:rPr lang="en-US" b="1" dirty="0" smtClean="0"/>
              <a:t>Complications: </a:t>
            </a:r>
            <a:r>
              <a:rPr lang="en-US" dirty="0" smtClean="0"/>
              <a:t>Acute </a:t>
            </a:r>
            <a:r>
              <a:rPr lang="en-US" dirty="0"/>
              <a:t>renal </a:t>
            </a:r>
            <a:r>
              <a:rPr lang="en-US" dirty="0" smtClean="0"/>
              <a:t>failure, DIC, Multi-organ </a:t>
            </a:r>
            <a:r>
              <a:rPr lang="en-US" dirty="0"/>
              <a:t>failure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5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Management and Prevention of ABO Incompatibility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Immediate Management</a:t>
            </a:r>
          </a:p>
          <a:p>
            <a:r>
              <a:rPr lang="en-US" dirty="0"/>
              <a:t>Stop transfusion immediately</a:t>
            </a:r>
          </a:p>
          <a:p>
            <a:r>
              <a:rPr lang="en-US" dirty="0"/>
              <a:t>Maintain IV fluids</a:t>
            </a:r>
          </a:p>
          <a:p>
            <a:r>
              <a:rPr lang="en-US" dirty="0"/>
              <a:t>Inform blood bank</a:t>
            </a:r>
          </a:p>
          <a:p>
            <a:r>
              <a:rPr lang="en-US" dirty="0"/>
              <a:t>Monitor urine output and blood pressure</a:t>
            </a:r>
          </a:p>
          <a:p>
            <a:r>
              <a:rPr lang="en-US" b="1" dirty="0"/>
              <a:t>Prevention</a:t>
            </a:r>
          </a:p>
          <a:p>
            <a:r>
              <a:rPr lang="en-US" dirty="0"/>
              <a:t>Proper blood grouping</a:t>
            </a:r>
          </a:p>
          <a:p>
            <a:r>
              <a:rPr lang="en-US" dirty="0"/>
              <a:t>Cross-matching</a:t>
            </a:r>
          </a:p>
          <a:p>
            <a:r>
              <a:rPr lang="en-US" dirty="0"/>
              <a:t>Correct patient identification</a:t>
            </a:r>
          </a:p>
          <a:p>
            <a:r>
              <a:rPr lang="en-US" dirty="0"/>
              <a:t>Blood bank safety </a:t>
            </a:r>
            <a:r>
              <a:rPr lang="en-US" dirty="0" smtClean="0"/>
              <a:t>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9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 Incompatibility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Rh Incompatibility During Transfusion</a:t>
            </a:r>
          </a:p>
          <a:p>
            <a:r>
              <a:rPr lang="en-US" dirty="0"/>
              <a:t>When an Rh-negative person receives Rh-positive blood for the first time, severe reactions usually do not occur immediately.</a:t>
            </a:r>
          </a:p>
          <a:p>
            <a:r>
              <a:rPr lang="en-US" b="1" dirty="0"/>
              <a:t>First Exposure</a:t>
            </a:r>
          </a:p>
          <a:p>
            <a:r>
              <a:rPr lang="en-US" dirty="0"/>
              <a:t>Rh antibodies develop within one </a:t>
            </a:r>
            <a:r>
              <a:rPr lang="en-US" dirty="0" smtClean="0"/>
              <a:t>month. Delayed </a:t>
            </a:r>
            <a:r>
              <a:rPr lang="en-US" dirty="0"/>
              <a:t>transfusion reaction </a:t>
            </a:r>
            <a:r>
              <a:rPr lang="en-US" dirty="0" err="1" smtClean="0"/>
              <a:t>occurs.Usually</a:t>
            </a:r>
            <a:r>
              <a:rPr lang="en-US" dirty="0" smtClean="0"/>
              <a:t> </a:t>
            </a:r>
            <a:r>
              <a:rPr lang="en-US" dirty="0"/>
              <a:t>mild</a:t>
            </a:r>
          </a:p>
          <a:p>
            <a:r>
              <a:rPr lang="en-US" b="1" dirty="0"/>
              <a:t>Second Exposure</a:t>
            </a:r>
          </a:p>
          <a:p>
            <a:r>
              <a:rPr lang="en-US" dirty="0"/>
              <a:t>Antibodies remain forever</a:t>
            </a:r>
          </a:p>
          <a:p>
            <a:r>
              <a:rPr lang="en-US" dirty="0"/>
              <a:t>Donor RBCs are rapidly agglutinated</a:t>
            </a:r>
          </a:p>
          <a:p>
            <a:r>
              <a:rPr lang="en-US" dirty="0"/>
              <a:t>Severe transfusion reactions occur </a:t>
            </a:r>
            <a:r>
              <a:rPr lang="en-US" dirty="0" smtClean="0"/>
              <a:t>immediately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91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739</Words>
  <Application>Microsoft Office PowerPoint</Application>
  <PresentationFormat>Widescreen</PresentationFormat>
  <Paragraphs>162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Physiology</vt:lpstr>
      <vt:lpstr>Complications of blood transfusion with reference to ABO &amp; RH incompatibility. </vt:lpstr>
      <vt:lpstr>ABO Blood Group System</vt:lpstr>
      <vt:lpstr>Rh Blood Group System</vt:lpstr>
      <vt:lpstr>ABO Incompatibility</vt:lpstr>
      <vt:lpstr>Pathophysiology of ABO Mismatched Transfusion</vt:lpstr>
      <vt:lpstr>Clinical Features of ABO Incompatibility</vt:lpstr>
      <vt:lpstr>Management and Prevention of ABO Incompatibility</vt:lpstr>
      <vt:lpstr>Rh Incompatibility</vt:lpstr>
      <vt:lpstr>Hemolytic Disease of Fetus and Newborn</vt:lpstr>
      <vt:lpstr>Mechanism of Erythroblastosis Fetalis</vt:lpstr>
      <vt:lpstr>Pathophysiology of Erythroblastosis Fetalis</vt:lpstr>
      <vt:lpstr>Major Complications of Erythroblastosis Fetalis</vt:lpstr>
      <vt:lpstr>Severe Anemia and Hydrops Fetalis</vt:lpstr>
      <vt:lpstr>Kernicterus</vt:lpstr>
      <vt:lpstr>Clinical Features of Kernicterus</vt:lpstr>
      <vt:lpstr>Prevention and Treatment of Erythroblastosis Fetalis</vt:lpstr>
      <vt:lpstr>Other Blood Group Systems</vt:lpstr>
      <vt:lpstr>Importance of Knowing Blood Group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2</cp:revision>
  <dcterms:created xsi:type="dcterms:W3CDTF">2026-05-27T22:55:38Z</dcterms:created>
  <dcterms:modified xsi:type="dcterms:W3CDTF">2026-05-27T23:10:12Z</dcterms:modified>
</cp:coreProperties>
</file>