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72" r:id="rId15"/>
    <p:sldId id="268" r:id="rId16"/>
    <p:sldId id="273" r:id="rId17"/>
    <p:sldId id="269" r:id="rId18"/>
    <p:sldId id="274" r:id="rId19"/>
    <p:sldId id="270" r:id="rId20"/>
    <p:sldId id="275" r:id="rId21"/>
    <p:sldId id="276" r:id="rId22"/>
    <p:sldId id="292" r:id="rId23"/>
    <p:sldId id="277" r:id="rId24"/>
    <p:sldId id="279" r:id="rId25"/>
    <p:sldId id="278" r:id="rId26"/>
    <p:sldId id="293" r:id="rId27"/>
    <p:sldId id="280" r:id="rId28"/>
    <p:sldId id="281" r:id="rId29"/>
    <p:sldId id="282" r:id="rId30"/>
    <p:sldId id="294" r:id="rId31"/>
    <p:sldId id="283" r:id="rId32"/>
    <p:sldId id="295" r:id="rId33"/>
    <p:sldId id="284" r:id="rId34"/>
    <p:sldId id="285" r:id="rId35"/>
    <p:sldId id="286" r:id="rId36"/>
    <p:sldId id="296" r:id="rId37"/>
    <p:sldId id="287" r:id="rId38"/>
    <p:sldId id="297" r:id="rId39"/>
    <p:sldId id="288" r:id="rId40"/>
    <p:sldId id="289" r:id="rId41"/>
    <p:sldId id="290" r:id="rId42"/>
    <p:sldId id="298" r:id="rId43"/>
    <p:sldId id="29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HISTOLOGY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9" y="1399430"/>
            <a:ext cx="623639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0" y="492981"/>
            <a:ext cx="11187485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0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Stratum </a:t>
            </a:r>
            <a:r>
              <a:rPr lang="en-US" b="1" dirty="0" err="1"/>
              <a:t>Spinosum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</a:t>
            </a:r>
            <a:r>
              <a:rPr lang="en-US" dirty="0"/>
              <a:t>layers of polygonal cells </a:t>
            </a:r>
          </a:p>
          <a:p>
            <a:r>
              <a:rPr lang="en-US" dirty="0"/>
              <a:t>Prominent </a:t>
            </a:r>
            <a:r>
              <a:rPr lang="en-US" dirty="0" err="1"/>
              <a:t>desmosomal</a:t>
            </a:r>
            <a:r>
              <a:rPr lang="en-US" dirty="0"/>
              <a:t> connections </a:t>
            </a:r>
          </a:p>
          <a:p>
            <a:r>
              <a:rPr lang="en-US" dirty="0"/>
              <a:t>Appears “spiny” under microscope </a:t>
            </a:r>
          </a:p>
          <a:p>
            <a:r>
              <a:rPr lang="en-US" dirty="0"/>
              <a:t>Contains Langerhans cells </a:t>
            </a:r>
          </a:p>
          <a:p>
            <a:r>
              <a:rPr lang="en-US" dirty="0"/>
              <a:t>Active keratin synthesis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5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0" y="492981"/>
            <a:ext cx="11187485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Stratum Granulosum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3–5 </a:t>
            </a:r>
            <a:r>
              <a:rPr lang="en-US" dirty="0"/>
              <a:t>layers of flattened cells </a:t>
            </a:r>
          </a:p>
          <a:p>
            <a:r>
              <a:rPr lang="en-US" dirty="0"/>
              <a:t>Contains </a:t>
            </a:r>
            <a:r>
              <a:rPr lang="en-US" dirty="0" err="1"/>
              <a:t>keratohyalin</a:t>
            </a:r>
            <a:r>
              <a:rPr lang="en-US" dirty="0"/>
              <a:t> granules </a:t>
            </a:r>
          </a:p>
          <a:p>
            <a:r>
              <a:rPr lang="en-US" dirty="0"/>
              <a:t>Cells begin degeneration </a:t>
            </a:r>
          </a:p>
          <a:p>
            <a:r>
              <a:rPr lang="en-US" dirty="0"/>
              <a:t>Important for keratinization 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0" y="492981"/>
            <a:ext cx="11187485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9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Stratum </a:t>
            </a:r>
            <a:r>
              <a:rPr lang="en-US" b="1" dirty="0" err="1"/>
              <a:t>Lucidum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</a:t>
            </a:r>
            <a:r>
              <a:rPr lang="en-US" dirty="0"/>
              <a:t>only in thick skin </a:t>
            </a:r>
          </a:p>
          <a:p>
            <a:r>
              <a:rPr lang="en-US" dirty="0"/>
              <a:t>Thin translucent layer </a:t>
            </a:r>
          </a:p>
          <a:p>
            <a:r>
              <a:rPr lang="en-US" dirty="0"/>
              <a:t>Found in palms and soles </a:t>
            </a:r>
          </a:p>
          <a:p>
            <a:r>
              <a:rPr lang="en-US" dirty="0"/>
              <a:t>Consists of dead flattened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79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0" y="492981"/>
            <a:ext cx="11187485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3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Stratum </a:t>
            </a:r>
            <a:r>
              <a:rPr lang="en-US" b="1" dirty="0" err="1"/>
              <a:t>Corneum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Outermost </a:t>
            </a:r>
            <a:r>
              <a:rPr lang="en-US" dirty="0"/>
              <a:t>layer </a:t>
            </a:r>
          </a:p>
          <a:p>
            <a:r>
              <a:rPr lang="en-US" dirty="0"/>
              <a:t>Many layers of dead keratinized cells </a:t>
            </a:r>
          </a:p>
          <a:p>
            <a:r>
              <a:rPr lang="en-US" dirty="0"/>
              <a:t>Provides protection </a:t>
            </a:r>
          </a:p>
          <a:p>
            <a:r>
              <a:rPr lang="en-US" dirty="0"/>
              <a:t>Continuously shed and replaced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2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0" y="492981"/>
            <a:ext cx="11187485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50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Cells of Epidermis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Keratinocytes</a:t>
            </a:r>
            <a:endParaRPr lang="en-US" b="1" dirty="0"/>
          </a:p>
          <a:p>
            <a:r>
              <a:rPr lang="en-US" dirty="0"/>
              <a:t>Most abundant cells </a:t>
            </a:r>
          </a:p>
          <a:p>
            <a:r>
              <a:rPr lang="en-US" dirty="0"/>
              <a:t>Produce keratin </a:t>
            </a:r>
          </a:p>
          <a:p>
            <a:r>
              <a:rPr lang="en-US" b="1" dirty="0"/>
              <a:t>Melanocytes</a:t>
            </a:r>
          </a:p>
          <a:p>
            <a:r>
              <a:rPr lang="en-US" dirty="0"/>
              <a:t>Produce melanin pigment </a:t>
            </a:r>
          </a:p>
          <a:p>
            <a:r>
              <a:rPr lang="en-US" dirty="0"/>
              <a:t>Located in stratum </a:t>
            </a:r>
            <a:r>
              <a:rPr lang="en-US" dirty="0" err="1"/>
              <a:t>basale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5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 and Its Appendages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</a:t>
            </a:r>
            <a:r>
              <a:rPr lang="en-US" dirty="0"/>
              <a:t>organ of the body </a:t>
            </a:r>
          </a:p>
          <a:p>
            <a:r>
              <a:rPr lang="en-US" dirty="0"/>
              <a:t>Forms the external covering of the body </a:t>
            </a:r>
          </a:p>
          <a:p>
            <a:r>
              <a:rPr lang="en-US" dirty="0"/>
              <a:t>Provides protection and sensory perception </a:t>
            </a:r>
          </a:p>
          <a:p>
            <a:r>
              <a:rPr lang="en-US" dirty="0"/>
              <a:t>Contains specialized appendages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94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Langerhans Cells</a:t>
            </a:r>
          </a:p>
          <a:p>
            <a:r>
              <a:rPr lang="en-US" dirty="0"/>
              <a:t>Antigen-presenting cells </a:t>
            </a:r>
          </a:p>
          <a:p>
            <a:r>
              <a:rPr lang="en-US" dirty="0"/>
              <a:t>Immune defense </a:t>
            </a:r>
          </a:p>
          <a:p>
            <a:r>
              <a:rPr lang="en-US" b="1" dirty="0"/>
              <a:t>Merkel Cells</a:t>
            </a:r>
          </a:p>
          <a:p>
            <a:r>
              <a:rPr lang="en-US" dirty="0"/>
              <a:t>Sensory receptors </a:t>
            </a:r>
          </a:p>
          <a:p>
            <a:r>
              <a:rPr lang="en-US" dirty="0"/>
              <a:t>Associated with touch sensation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4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Dermis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Two layers:</a:t>
            </a:r>
          </a:p>
          <a:p>
            <a:r>
              <a:rPr lang="en-US" dirty="0"/>
              <a:t>Papillary layer </a:t>
            </a:r>
          </a:p>
          <a:p>
            <a:r>
              <a:rPr lang="en-US" dirty="0"/>
              <a:t>Reticular layer </a:t>
            </a:r>
          </a:p>
          <a:p>
            <a:r>
              <a:rPr lang="en-US" b="1" dirty="0"/>
              <a:t>Contains:</a:t>
            </a:r>
          </a:p>
          <a:p>
            <a:r>
              <a:rPr lang="en-US" dirty="0"/>
              <a:t>Blood vessels </a:t>
            </a:r>
          </a:p>
          <a:p>
            <a:r>
              <a:rPr lang="en-US" dirty="0"/>
              <a:t>Nerves </a:t>
            </a:r>
          </a:p>
          <a:p>
            <a:r>
              <a:rPr lang="en-US" dirty="0"/>
              <a:t>Hair follicles </a:t>
            </a:r>
          </a:p>
          <a:p>
            <a:r>
              <a:rPr lang="en-US" dirty="0"/>
              <a:t>Glands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7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92981"/>
            <a:ext cx="11147728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Papillary Layer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Superficial </a:t>
            </a:r>
            <a:r>
              <a:rPr lang="en-US" dirty="0"/>
              <a:t>layer </a:t>
            </a:r>
          </a:p>
          <a:p>
            <a:r>
              <a:rPr lang="en-US" dirty="0"/>
              <a:t>Loose connective tissue </a:t>
            </a:r>
          </a:p>
          <a:p>
            <a:r>
              <a:rPr lang="en-US" dirty="0"/>
              <a:t>Forms dermal papillae </a:t>
            </a:r>
          </a:p>
          <a:p>
            <a:r>
              <a:rPr lang="en-US" dirty="0"/>
              <a:t>Rich in capillaries </a:t>
            </a:r>
          </a:p>
          <a:p>
            <a:r>
              <a:rPr lang="en-US" dirty="0"/>
              <a:t>Contains sensory nerve endings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45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3" y="492981"/>
            <a:ext cx="11290853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0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Reticular Layer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</a:t>
            </a:r>
            <a:r>
              <a:rPr lang="en-US" dirty="0"/>
              <a:t>layer </a:t>
            </a:r>
          </a:p>
          <a:p>
            <a:r>
              <a:rPr lang="en-US" dirty="0"/>
              <a:t>Dense irregular connective tissue </a:t>
            </a:r>
          </a:p>
          <a:p>
            <a:r>
              <a:rPr lang="en-US" dirty="0"/>
              <a:t>Rich in collagen and elastic fibers </a:t>
            </a:r>
          </a:p>
          <a:p>
            <a:r>
              <a:rPr lang="en-US" dirty="0"/>
              <a:t>Provides strength and elasticity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3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3" y="492981"/>
            <a:ext cx="11290853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43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Thick and Thin 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Thick </a:t>
            </a:r>
            <a:r>
              <a:rPr lang="en-US" b="1" dirty="0"/>
              <a:t>Skin</a:t>
            </a:r>
          </a:p>
          <a:p>
            <a:r>
              <a:rPr lang="en-US" dirty="0"/>
              <a:t>Palms and soles </a:t>
            </a:r>
          </a:p>
          <a:p>
            <a:r>
              <a:rPr lang="en-US" dirty="0"/>
              <a:t>Thick epidermis </a:t>
            </a:r>
          </a:p>
          <a:p>
            <a:r>
              <a:rPr lang="en-US" dirty="0"/>
              <a:t>Stratum </a:t>
            </a:r>
            <a:r>
              <a:rPr lang="en-US" dirty="0" err="1"/>
              <a:t>lucidum</a:t>
            </a:r>
            <a:r>
              <a:rPr lang="en-US" dirty="0"/>
              <a:t> present </a:t>
            </a:r>
          </a:p>
          <a:p>
            <a:r>
              <a:rPr lang="en-US" dirty="0"/>
              <a:t>No hair follicles </a:t>
            </a:r>
          </a:p>
          <a:p>
            <a:r>
              <a:rPr lang="en-US" dirty="0"/>
              <a:t>Numerous sweat glands </a:t>
            </a:r>
          </a:p>
          <a:p>
            <a:r>
              <a:rPr lang="en-US" b="1" dirty="0"/>
              <a:t>Thin Skin</a:t>
            </a:r>
          </a:p>
          <a:p>
            <a:r>
              <a:rPr lang="en-US" dirty="0"/>
              <a:t>Covers most of body </a:t>
            </a:r>
          </a:p>
          <a:p>
            <a:r>
              <a:rPr lang="en-US" dirty="0"/>
              <a:t>Thin epidermis </a:t>
            </a:r>
          </a:p>
          <a:p>
            <a:r>
              <a:rPr lang="en-US" dirty="0"/>
              <a:t>Hair follicles present </a:t>
            </a:r>
          </a:p>
          <a:p>
            <a:r>
              <a:rPr lang="en-US" dirty="0"/>
              <a:t>Fewer sweat glands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12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 Appendages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Hair </a:t>
            </a:r>
            <a:r>
              <a:rPr lang="en-US" dirty="0"/>
              <a:t>follicles </a:t>
            </a:r>
          </a:p>
          <a:p>
            <a:r>
              <a:rPr lang="en-US" dirty="0"/>
              <a:t>Sebaceous glands </a:t>
            </a:r>
          </a:p>
          <a:p>
            <a:r>
              <a:rPr lang="en-US" dirty="0"/>
              <a:t>Sweat glands </a:t>
            </a:r>
          </a:p>
          <a:p>
            <a:r>
              <a:rPr lang="en-US" dirty="0"/>
              <a:t>Nails </a:t>
            </a:r>
          </a:p>
          <a:p>
            <a:r>
              <a:rPr lang="en-US" b="1" dirty="0"/>
              <a:t>Derived from epidermis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42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Hair Follicle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Invagination </a:t>
            </a:r>
            <a:r>
              <a:rPr lang="en-US" dirty="0"/>
              <a:t>of epidermis into dermis </a:t>
            </a:r>
          </a:p>
          <a:p>
            <a:r>
              <a:rPr lang="en-US" dirty="0"/>
              <a:t>Produces hair shaft </a:t>
            </a:r>
          </a:p>
          <a:p>
            <a:r>
              <a:rPr lang="en-US" dirty="0"/>
              <a:t>Surrounded by connective tissue sheath </a:t>
            </a:r>
          </a:p>
          <a:p>
            <a:r>
              <a:rPr lang="en-US" b="1" dirty="0"/>
              <a:t>Parts:</a:t>
            </a:r>
          </a:p>
          <a:p>
            <a:r>
              <a:rPr lang="en-US" dirty="0"/>
              <a:t>Hair bulb </a:t>
            </a:r>
          </a:p>
          <a:p>
            <a:r>
              <a:rPr lang="en-US" dirty="0"/>
              <a:t>Hair root </a:t>
            </a:r>
          </a:p>
          <a:p>
            <a:r>
              <a:rPr lang="en-US" dirty="0"/>
              <a:t>Hair shaft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Protection </a:t>
            </a:r>
            <a:r>
              <a:rPr lang="en-US" dirty="0"/>
              <a:t>against mechanical injury </a:t>
            </a:r>
          </a:p>
          <a:p>
            <a:r>
              <a:rPr lang="en-US" dirty="0"/>
              <a:t>Barrier against microorganisms </a:t>
            </a:r>
          </a:p>
          <a:p>
            <a:r>
              <a:rPr lang="en-US" dirty="0"/>
              <a:t>Prevention of water loss </a:t>
            </a:r>
          </a:p>
          <a:p>
            <a:r>
              <a:rPr lang="en-US" dirty="0"/>
              <a:t>Regulation of body temperature </a:t>
            </a:r>
          </a:p>
          <a:p>
            <a:r>
              <a:rPr lang="en-US" dirty="0"/>
              <a:t>Sensory reception </a:t>
            </a:r>
          </a:p>
          <a:p>
            <a:r>
              <a:rPr lang="en-US" dirty="0"/>
              <a:t>Vitamin D synthesis </a:t>
            </a:r>
          </a:p>
          <a:p>
            <a:r>
              <a:rPr lang="en-US" dirty="0"/>
              <a:t>Excretion through sweat glands </a:t>
            </a:r>
          </a:p>
          <a:p>
            <a:r>
              <a:rPr lang="en-US" dirty="0"/>
              <a:t>Storage of fat in subcutaneous tissue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20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92981"/>
            <a:ext cx="11147728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01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Hair Bulb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Expanded </a:t>
            </a:r>
            <a:r>
              <a:rPr lang="en-US" dirty="0"/>
              <a:t>base of follicle </a:t>
            </a:r>
          </a:p>
          <a:p>
            <a:r>
              <a:rPr lang="en-US" dirty="0"/>
              <a:t>Contains hair matrix </a:t>
            </a:r>
          </a:p>
          <a:p>
            <a:r>
              <a:rPr lang="en-US" dirty="0"/>
              <a:t>Site of active cell division </a:t>
            </a:r>
          </a:p>
          <a:p>
            <a:r>
              <a:rPr lang="en-US" dirty="0"/>
              <a:t>Surrounds dermal papilla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72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92981"/>
            <a:ext cx="11147728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6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Arrector</a:t>
            </a:r>
            <a:r>
              <a:rPr lang="en-US" b="1" dirty="0"/>
              <a:t> Pili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 </a:t>
            </a:r>
            <a:r>
              <a:rPr lang="en-US" dirty="0"/>
              <a:t>muscle attached to hair follicle </a:t>
            </a:r>
          </a:p>
          <a:p>
            <a:r>
              <a:rPr lang="en-US" dirty="0"/>
              <a:t>Causes hair to stand erect </a:t>
            </a:r>
          </a:p>
          <a:p>
            <a:r>
              <a:rPr lang="en-US" dirty="0"/>
              <a:t>Responsible for “goose bumps”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80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1"/>
            <a:ext cx="11235192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40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Sebaceous Glands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Branched </a:t>
            </a:r>
            <a:r>
              <a:rPr lang="en-US" dirty="0"/>
              <a:t>alveolar glands </a:t>
            </a:r>
          </a:p>
          <a:p>
            <a:r>
              <a:rPr lang="en-US" dirty="0"/>
              <a:t>Usually associated with hair follicles </a:t>
            </a:r>
          </a:p>
          <a:p>
            <a:r>
              <a:rPr lang="en-US" dirty="0"/>
              <a:t>Secrete sebum </a:t>
            </a:r>
          </a:p>
          <a:p>
            <a:r>
              <a:rPr lang="en-US" b="1" dirty="0"/>
              <a:t>Functions:</a:t>
            </a:r>
          </a:p>
          <a:p>
            <a:r>
              <a:rPr lang="en-US" dirty="0"/>
              <a:t>Lubricates skin and hair </a:t>
            </a:r>
          </a:p>
          <a:p>
            <a:r>
              <a:rPr lang="en-US" dirty="0"/>
              <a:t>Prevents drying </a:t>
            </a:r>
          </a:p>
          <a:p>
            <a:r>
              <a:rPr lang="en-US" b="1" dirty="0"/>
              <a:t>Mode of secretion:</a:t>
            </a:r>
          </a:p>
          <a:p>
            <a:r>
              <a:rPr lang="en-US" dirty="0" err="1"/>
              <a:t>Holocrine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84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1"/>
            <a:ext cx="11235192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14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Sweat </a:t>
            </a:r>
            <a:r>
              <a:rPr lang="en-US" b="1" dirty="0" smtClean="0"/>
              <a:t>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Types:</a:t>
            </a:r>
          </a:p>
          <a:p>
            <a:r>
              <a:rPr lang="en-US" dirty="0"/>
              <a:t>Eccrine sweat glands </a:t>
            </a:r>
          </a:p>
          <a:p>
            <a:r>
              <a:rPr lang="en-US" dirty="0"/>
              <a:t>Apocrine sweat glands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3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1"/>
            <a:ext cx="11235192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02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Eccrine Sweat Glands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Simple </a:t>
            </a:r>
            <a:r>
              <a:rPr lang="en-US" dirty="0"/>
              <a:t>coiled tubular glands </a:t>
            </a:r>
          </a:p>
          <a:p>
            <a:r>
              <a:rPr lang="en-US" dirty="0"/>
              <a:t>Distributed throughout body </a:t>
            </a:r>
          </a:p>
          <a:p>
            <a:r>
              <a:rPr lang="en-US" dirty="0"/>
              <a:t>Most numerous on palms and soles </a:t>
            </a:r>
          </a:p>
          <a:p>
            <a:r>
              <a:rPr lang="en-US" dirty="0"/>
              <a:t>Open directly onto skin surface </a:t>
            </a:r>
          </a:p>
          <a:p>
            <a:r>
              <a:rPr lang="en-US" b="1" dirty="0"/>
              <a:t>Functions:</a:t>
            </a:r>
          </a:p>
          <a:p>
            <a:r>
              <a:rPr lang="en-US" dirty="0"/>
              <a:t>Thermoregulation </a:t>
            </a:r>
          </a:p>
          <a:p>
            <a:r>
              <a:rPr lang="en-US" dirty="0"/>
              <a:t>Excretion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9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Layers of 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Skin </a:t>
            </a:r>
            <a:r>
              <a:rPr lang="en-US" b="1" dirty="0"/>
              <a:t>consists of:</a:t>
            </a:r>
          </a:p>
          <a:p>
            <a:r>
              <a:rPr lang="en-US" dirty="0"/>
              <a:t>Epidermis </a:t>
            </a:r>
          </a:p>
          <a:p>
            <a:r>
              <a:rPr lang="en-US" dirty="0"/>
              <a:t>Dermis </a:t>
            </a:r>
          </a:p>
          <a:p>
            <a:r>
              <a:rPr lang="en-US" b="1" dirty="0"/>
              <a:t>Beneath the skin:</a:t>
            </a:r>
          </a:p>
          <a:p>
            <a:r>
              <a:rPr lang="en-US" dirty="0"/>
              <a:t>Hypodermis (subcutaneous tissue) </a:t>
            </a:r>
          </a:p>
          <a:p>
            <a:pPr lvl="1"/>
            <a:r>
              <a:rPr lang="en-US" dirty="0"/>
              <a:t>Not considered part of skin proper </a:t>
            </a:r>
          </a:p>
          <a:p>
            <a:pPr lvl="1"/>
            <a:r>
              <a:rPr lang="en-US" dirty="0"/>
              <a:t>Contains adipose tissue and large blood vessels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54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Apocrine Sweat Glands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</a:t>
            </a:r>
            <a:r>
              <a:rPr lang="en-US" dirty="0"/>
              <a:t>than eccrine glands </a:t>
            </a:r>
          </a:p>
          <a:p>
            <a:r>
              <a:rPr lang="en-US" dirty="0"/>
              <a:t>Found in axilla, areola, and perineum </a:t>
            </a:r>
          </a:p>
          <a:p>
            <a:r>
              <a:rPr lang="en-US" dirty="0"/>
              <a:t>Open into hair follicles </a:t>
            </a:r>
          </a:p>
          <a:p>
            <a:r>
              <a:rPr lang="en-US" dirty="0"/>
              <a:t>Become active at puberty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0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Hard </a:t>
            </a:r>
            <a:r>
              <a:rPr lang="en-US" dirty="0"/>
              <a:t>keratin plates </a:t>
            </a:r>
          </a:p>
          <a:p>
            <a:r>
              <a:rPr lang="en-US" dirty="0"/>
              <a:t>Protect distal ends of digits </a:t>
            </a:r>
          </a:p>
          <a:p>
            <a:r>
              <a:rPr lang="en-US" b="1" dirty="0"/>
              <a:t>Components:</a:t>
            </a:r>
          </a:p>
          <a:p>
            <a:r>
              <a:rPr lang="en-US" dirty="0"/>
              <a:t>Nail plate </a:t>
            </a:r>
          </a:p>
          <a:p>
            <a:r>
              <a:rPr lang="en-US" dirty="0"/>
              <a:t>Nail bed </a:t>
            </a:r>
          </a:p>
          <a:p>
            <a:r>
              <a:rPr lang="en-US" dirty="0"/>
              <a:t>Nail root </a:t>
            </a:r>
          </a:p>
          <a:p>
            <a:r>
              <a:rPr lang="en-US" dirty="0"/>
              <a:t>Nail matrix </a:t>
            </a:r>
          </a:p>
          <a:p>
            <a:r>
              <a:rPr lang="en-US" dirty="0" err="1"/>
              <a:t>Lunula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16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2"/>
            <a:ext cx="11235193" cy="589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19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92981"/>
            <a:ext cx="11266998" cy="589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0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92981"/>
            <a:ext cx="11147728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8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Epidermis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Surface </a:t>
            </a:r>
            <a:r>
              <a:rPr lang="en-US" dirty="0"/>
              <a:t>epithelial layer </a:t>
            </a:r>
          </a:p>
          <a:p>
            <a:r>
              <a:rPr lang="en-US" dirty="0"/>
              <a:t>Keratinized stratified squamous epithelium </a:t>
            </a:r>
          </a:p>
          <a:p>
            <a:r>
              <a:rPr lang="en-US" dirty="0"/>
              <a:t>Avascular </a:t>
            </a:r>
          </a:p>
          <a:p>
            <a:r>
              <a:rPr lang="en-US" dirty="0"/>
              <a:t>Nourished by diffusion from dermis </a:t>
            </a:r>
          </a:p>
          <a:p>
            <a:r>
              <a:rPr lang="en-US" dirty="0"/>
              <a:t>Mainly composed of keratinocytes </a:t>
            </a:r>
          </a:p>
          <a:p>
            <a:r>
              <a:rPr lang="en-US" b="1" dirty="0"/>
              <a:t>Other cells:</a:t>
            </a:r>
          </a:p>
          <a:p>
            <a:r>
              <a:rPr lang="en-US" dirty="0"/>
              <a:t>Melanocytes </a:t>
            </a:r>
          </a:p>
          <a:p>
            <a:r>
              <a:rPr lang="en-US" dirty="0"/>
              <a:t>Langerhans cells </a:t>
            </a:r>
          </a:p>
          <a:p>
            <a:r>
              <a:rPr lang="en-US" dirty="0"/>
              <a:t>Merkel cells</a:t>
            </a:r>
          </a:p>
        </p:txBody>
      </p:sp>
    </p:spTree>
    <p:extLst>
      <p:ext uri="{BB962C8B-B14F-4D97-AF65-F5344CB8AC3E}">
        <p14:creationId xmlns:p14="http://schemas.microsoft.com/office/powerpoint/2010/main" val="248539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2981"/>
            <a:ext cx="11243144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0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Layers of Epidermis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From deep to superficial:</a:t>
            </a:r>
          </a:p>
          <a:p>
            <a:r>
              <a:rPr lang="en-US" dirty="0"/>
              <a:t>Stratum </a:t>
            </a:r>
            <a:r>
              <a:rPr lang="en-US" dirty="0" err="1"/>
              <a:t>basale</a:t>
            </a:r>
            <a:r>
              <a:rPr lang="en-US" dirty="0"/>
              <a:t> </a:t>
            </a:r>
          </a:p>
          <a:p>
            <a:r>
              <a:rPr lang="en-US" dirty="0"/>
              <a:t>Stratum </a:t>
            </a:r>
            <a:r>
              <a:rPr lang="en-US" dirty="0" err="1"/>
              <a:t>spinosum</a:t>
            </a:r>
            <a:r>
              <a:rPr lang="en-US" dirty="0"/>
              <a:t> </a:t>
            </a:r>
          </a:p>
          <a:p>
            <a:r>
              <a:rPr lang="en-US" dirty="0"/>
              <a:t>Stratum granulosum </a:t>
            </a:r>
          </a:p>
          <a:p>
            <a:r>
              <a:rPr lang="en-US" dirty="0"/>
              <a:t>Stratum </a:t>
            </a:r>
            <a:r>
              <a:rPr lang="en-US" dirty="0" err="1"/>
              <a:t>lucidum</a:t>
            </a:r>
            <a:r>
              <a:rPr lang="en-US" dirty="0"/>
              <a:t> (only in thick skin) </a:t>
            </a:r>
          </a:p>
          <a:p>
            <a:r>
              <a:rPr lang="en-US" dirty="0"/>
              <a:t>Stratum </a:t>
            </a:r>
            <a:r>
              <a:rPr lang="en-US" dirty="0" err="1"/>
              <a:t>corneum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9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Stratum </a:t>
            </a:r>
            <a:r>
              <a:rPr lang="en-US" b="1" dirty="0" err="1"/>
              <a:t>Basale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/>
              <a:t>layer of cuboidal or columnar cells </a:t>
            </a:r>
          </a:p>
          <a:p>
            <a:r>
              <a:rPr lang="en-US" dirty="0"/>
              <a:t>Mitotically active </a:t>
            </a:r>
          </a:p>
          <a:p>
            <a:r>
              <a:rPr lang="en-US" dirty="0"/>
              <a:t>Produces new keratinocytes </a:t>
            </a:r>
          </a:p>
          <a:p>
            <a:r>
              <a:rPr lang="en-US" dirty="0"/>
              <a:t>Contains melanocytes and Merkel cells </a:t>
            </a:r>
          </a:p>
          <a:p>
            <a:r>
              <a:rPr lang="en-US" dirty="0"/>
              <a:t>Attached to basement membrane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2363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4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537</Words>
  <Application>Microsoft Office PowerPoint</Application>
  <PresentationFormat>Widescreen</PresentationFormat>
  <Paragraphs>175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Garamond</vt:lpstr>
      <vt:lpstr>Organic</vt:lpstr>
      <vt:lpstr>HISTOLOGY</vt:lpstr>
      <vt:lpstr>Skin and Its Appendages</vt:lpstr>
      <vt:lpstr>Functions of Skin</vt:lpstr>
      <vt:lpstr>Layers of Skin</vt:lpstr>
      <vt:lpstr>PowerPoint Presentation</vt:lpstr>
      <vt:lpstr>Epidermis</vt:lpstr>
      <vt:lpstr>PowerPoint Presentation</vt:lpstr>
      <vt:lpstr>Layers of Epidermis</vt:lpstr>
      <vt:lpstr>Stratum Basale</vt:lpstr>
      <vt:lpstr>PowerPoint Presentation</vt:lpstr>
      <vt:lpstr>Stratum Spinosum</vt:lpstr>
      <vt:lpstr>PowerPoint Presentation</vt:lpstr>
      <vt:lpstr>Stratum Granulosum</vt:lpstr>
      <vt:lpstr>PowerPoint Presentation</vt:lpstr>
      <vt:lpstr>Stratum Lucidum</vt:lpstr>
      <vt:lpstr>PowerPoint Presentation</vt:lpstr>
      <vt:lpstr>Stratum Corneum</vt:lpstr>
      <vt:lpstr>PowerPoint Presentation</vt:lpstr>
      <vt:lpstr>Cells of Epidermis</vt:lpstr>
      <vt:lpstr>CONTINUED </vt:lpstr>
      <vt:lpstr>Dermis</vt:lpstr>
      <vt:lpstr>PowerPoint Presentation</vt:lpstr>
      <vt:lpstr>Papillary Layer</vt:lpstr>
      <vt:lpstr>PowerPoint Presentation</vt:lpstr>
      <vt:lpstr>Reticular Layer</vt:lpstr>
      <vt:lpstr>PowerPoint Presentation</vt:lpstr>
      <vt:lpstr>Thick and Thin Skin</vt:lpstr>
      <vt:lpstr>Skin Appendages</vt:lpstr>
      <vt:lpstr>Hair Follicle</vt:lpstr>
      <vt:lpstr>PowerPoint Presentation</vt:lpstr>
      <vt:lpstr>Hair Bulb</vt:lpstr>
      <vt:lpstr>PowerPoint Presentation</vt:lpstr>
      <vt:lpstr>Arrector Pili Muscle</vt:lpstr>
      <vt:lpstr>PowerPoint Presentation</vt:lpstr>
      <vt:lpstr>Sebaceous Glands</vt:lpstr>
      <vt:lpstr>PowerPoint Presentation</vt:lpstr>
      <vt:lpstr>Sweat Glands</vt:lpstr>
      <vt:lpstr>PowerPoint Presentation</vt:lpstr>
      <vt:lpstr>Eccrine Sweat Glands</vt:lpstr>
      <vt:lpstr>Apocrine Sweat Glands</vt:lpstr>
      <vt:lpstr>Nails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</dc:title>
  <dc:creator>Moorche</dc:creator>
  <cp:lastModifiedBy>Moorche</cp:lastModifiedBy>
  <cp:revision>3</cp:revision>
  <dcterms:created xsi:type="dcterms:W3CDTF">2026-06-11T15:06:55Z</dcterms:created>
  <dcterms:modified xsi:type="dcterms:W3CDTF">2026-06-11T15:33:18Z</dcterms:modified>
</cp:coreProperties>
</file>