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8" r:id="rId14"/>
    <p:sldId id="269" r:id="rId15"/>
    <p:sldId id="270" r:id="rId16"/>
    <p:sldId id="279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80" r:id="rId25"/>
    <p:sldId id="281" r:id="rId26"/>
    <p:sldId id="288" r:id="rId27"/>
    <p:sldId id="282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399429"/>
            <a:ext cx="707384" cy="47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SURGICAL </a:t>
            </a:r>
            <a:br>
              <a:rPr lang="en-US" b="1" dirty="0" smtClean="0"/>
            </a:b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  <a:endParaRPr lang="en-US" b="1" dirty="0" smtClean="0"/>
          </a:p>
          <a:p>
            <a:r>
              <a:rPr lang="en-US" b="1" dirty="0" smtClean="0"/>
              <a:t>DR </a:t>
            </a:r>
            <a:r>
              <a:rPr lang="en-US" b="1" dirty="0" smtClean="0"/>
              <a:t>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1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Anatomical </a:t>
            </a:r>
            <a:r>
              <a:rPr lang="en-US" b="1" dirty="0" smtClean="0"/>
              <a:t>Neck:</a:t>
            </a:r>
            <a:endParaRPr lang="en-US" b="1" dirty="0"/>
          </a:p>
          <a:p>
            <a:r>
              <a:rPr lang="en-US" dirty="0"/>
              <a:t>Slight constriction around the head</a:t>
            </a:r>
          </a:p>
          <a:p>
            <a:r>
              <a:rPr lang="en-US" dirty="0"/>
              <a:t>Capsule of shoulder joint attaches here</a:t>
            </a:r>
          </a:p>
          <a:p>
            <a:r>
              <a:rPr lang="en-US" dirty="0"/>
              <a:t>Common site for fractures (especially in elderly)</a:t>
            </a:r>
          </a:p>
        </p:txBody>
      </p:sp>
    </p:spTree>
    <p:extLst>
      <p:ext uri="{BB962C8B-B14F-4D97-AF65-F5344CB8AC3E}">
        <p14:creationId xmlns:p14="http://schemas.microsoft.com/office/powerpoint/2010/main" val="264836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171583" cy="581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Greater Tubercle</a:t>
            </a:r>
          </a:p>
          <a:p>
            <a:r>
              <a:rPr lang="en-US" dirty="0"/>
              <a:t>Large, roughened projection</a:t>
            </a:r>
          </a:p>
          <a:p>
            <a:r>
              <a:rPr lang="en-US" dirty="0"/>
              <a:t>Located </a:t>
            </a:r>
            <a:r>
              <a:rPr lang="en-US" b="1" dirty="0"/>
              <a:t>lateral</a:t>
            </a:r>
            <a:r>
              <a:rPr lang="en-US" dirty="0"/>
              <a:t> to the head</a:t>
            </a:r>
          </a:p>
          <a:p>
            <a:r>
              <a:rPr lang="en-US" dirty="0"/>
              <a:t>Muscle attachments:</a:t>
            </a:r>
          </a:p>
          <a:p>
            <a:pPr lvl="1"/>
            <a:r>
              <a:rPr lang="en-US" b="1" dirty="0"/>
              <a:t>Supraspinatus</a:t>
            </a:r>
            <a:endParaRPr lang="en-US" dirty="0"/>
          </a:p>
          <a:p>
            <a:pPr lvl="1"/>
            <a:r>
              <a:rPr lang="en-US" b="1" dirty="0"/>
              <a:t>Infraspinatus</a:t>
            </a:r>
            <a:endParaRPr lang="en-US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minor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2980"/>
            <a:ext cx="11155680" cy="5836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Lesser Tubercle</a:t>
            </a:r>
          </a:p>
          <a:p>
            <a:r>
              <a:rPr lang="en-US" dirty="0"/>
              <a:t>Smaller projection</a:t>
            </a:r>
          </a:p>
          <a:p>
            <a:r>
              <a:rPr lang="en-US" dirty="0"/>
              <a:t>Located </a:t>
            </a:r>
            <a:r>
              <a:rPr lang="en-US" b="1" dirty="0"/>
              <a:t>anteriorly</a:t>
            </a:r>
            <a:endParaRPr lang="en-US" dirty="0"/>
          </a:p>
          <a:p>
            <a:r>
              <a:rPr lang="en-US" dirty="0"/>
              <a:t>Muscle attachment:</a:t>
            </a:r>
          </a:p>
          <a:p>
            <a:pPr lvl="1"/>
            <a:r>
              <a:rPr lang="en-US" b="1" dirty="0"/>
              <a:t>Subscapularis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2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195437" cy="5923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7419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Intertubercular</a:t>
            </a:r>
            <a:r>
              <a:rPr lang="en-US" b="1" dirty="0"/>
              <a:t> (Bicipital) Groove</a:t>
            </a:r>
          </a:p>
          <a:p>
            <a:r>
              <a:rPr lang="en-US" dirty="0"/>
              <a:t>Lies between greater and lesser tubercles</a:t>
            </a:r>
          </a:p>
          <a:p>
            <a:r>
              <a:rPr lang="en-US" dirty="0"/>
              <a:t>Contains tendon of:</a:t>
            </a:r>
          </a:p>
          <a:p>
            <a:pPr lvl="1"/>
            <a:r>
              <a:rPr lang="en-US" b="1" dirty="0"/>
              <a:t>Long head of biceps </a:t>
            </a:r>
            <a:r>
              <a:rPr lang="en-US" b="1" dirty="0" err="1"/>
              <a:t>brachii</a:t>
            </a:r>
            <a:endParaRPr lang="en-US" dirty="0"/>
          </a:p>
          <a:p>
            <a:r>
              <a:rPr lang="en-US" dirty="0"/>
              <a:t>Muscle attachments:</a:t>
            </a:r>
          </a:p>
          <a:p>
            <a:pPr lvl="1"/>
            <a:r>
              <a:rPr lang="en-US" b="1" dirty="0"/>
              <a:t>Pectoralis major</a:t>
            </a:r>
            <a:endParaRPr lang="en-US" dirty="0"/>
          </a:p>
          <a:p>
            <a:pPr lvl="1"/>
            <a:r>
              <a:rPr lang="en-US" b="1" dirty="0"/>
              <a:t>Latissimus </a:t>
            </a:r>
            <a:r>
              <a:rPr lang="en-US" b="1" dirty="0" err="1"/>
              <a:t>dorsi</a:t>
            </a:r>
            <a:endParaRPr lang="en-US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major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 err="1"/>
              <a:t>humerus</a:t>
            </a:r>
            <a:r>
              <a:rPr lang="en-US" dirty="0"/>
              <a:t> is the </a:t>
            </a:r>
            <a:r>
              <a:rPr lang="en-US" b="1" dirty="0"/>
              <a:t>longest bone of the upper limb</a:t>
            </a:r>
            <a:endParaRPr lang="en-US" dirty="0"/>
          </a:p>
          <a:p>
            <a:r>
              <a:rPr lang="en-US" dirty="0"/>
              <a:t>Located in the </a:t>
            </a:r>
            <a:r>
              <a:rPr lang="en-US" b="1" dirty="0"/>
              <a:t>arm (brachium)</a:t>
            </a:r>
            <a:endParaRPr lang="en-US" dirty="0"/>
          </a:p>
          <a:p>
            <a:r>
              <a:rPr lang="en-US" dirty="0"/>
              <a:t>Forms joints at:</a:t>
            </a:r>
          </a:p>
          <a:p>
            <a:pPr lvl="1"/>
            <a:r>
              <a:rPr lang="en-US" b="1" dirty="0"/>
              <a:t>Proximally</a:t>
            </a:r>
            <a:r>
              <a:rPr lang="en-US" dirty="0"/>
              <a:t> → Shoulder (</a:t>
            </a:r>
            <a:r>
              <a:rPr lang="en-US" dirty="0" err="1"/>
              <a:t>glenohumeral</a:t>
            </a:r>
            <a:r>
              <a:rPr lang="en-US" dirty="0"/>
              <a:t> joint)</a:t>
            </a:r>
          </a:p>
          <a:p>
            <a:pPr lvl="1"/>
            <a:r>
              <a:rPr lang="en-US" b="1" dirty="0"/>
              <a:t>Distally</a:t>
            </a:r>
            <a:r>
              <a:rPr lang="en-US" dirty="0"/>
              <a:t> → Elbow joint</a:t>
            </a:r>
          </a:p>
          <a:p>
            <a:r>
              <a:rPr lang="en-US" dirty="0"/>
              <a:t>Divided into </a:t>
            </a:r>
            <a:r>
              <a:rPr lang="en-US" b="1" dirty="0"/>
              <a:t>three main regions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Proximal extremity</a:t>
            </a:r>
            <a:endParaRPr lang="en-US" dirty="0"/>
          </a:p>
          <a:p>
            <a:pPr lvl="1"/>
            <a:r>
              <a:rPr lang="en-US" b="1" dirty="0"/>
              <a:t>Body (shaft)</a:t>
            </a:r>
            <a:endParaRPr lang="en-US" dirty="0"/>
          </a:p>
          <a:p>
            <a:pPr lvl="1"/>
            <a:r>
              <a:rPr lang="en-US" b="1" dirty="0"/>
              <a:t>Distal extremity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54157"/>
            <a:ext cx="11227241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203388" cy="589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Surgical Neck</a:t>
            </a:r>
          </a:p>
          <a:p>
            <a:r>
              <a:rPr lang="en-US" dirty="0"/>
              <a:t>Narrow region below tubercles</a:t>
            </a:r>
          </a:p>
          <a:p>
            <a:r>
              <a:rPr lang="en-US" dirty="0"/>
              <a:t>Common fracture site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BODY (SHAFT)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Deltoid </a:t>
            </a:r>
            <a:r>
              <a:rPr lang="en-US" b="1" dirty="0" smtClean="0"/>
              <a:t>Tuberosity:</a:t>
            </a:r>
            <a:endParaRPr lang="en-US" b="1" dirty="0"/>
          </a:p>
          <a:p>
            <a:r>
              <a:rPr lang="en-US" dirty="0"/>
              <a:t>Rough triangular area on lateral surface</a:t>
            </a:r>
          </a:p>
          <a:p>
            <a:r>
              <a:rPr lang="en-US" dirty="0"/>
              <a:t>Attachment of </a:t>
            </a:r>
            <a:r>
              <a:rPr lang="en-US" b="1" dirty="0"/>
              <a:t>deltoid muscle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6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0"/>
            <a:ext cx="11235193" cy="589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Radial (Spiral) Groove</a:t>
            </a:r>
          </a:p>
          <a:p>
            <a:r>
              <a:rPr lang="en-US" dirty="0"/>
              <a:t>Oblique groove on posterior surface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b="1" dirty="0"/>
              <a:t>Radial nerve</a:t>
            </a:r>
            <a:endParaRPr lang="en-US" dirty="0"/>
          </a:p>
          <a:p>
            <a:pPr lvl="1"/>
            <a:r>
              <a:rPr lang="en-US" b="1" dirty="0" err="1"/>
              <a:t>Profunda</a:t>
            </a:r>
            <a:r>
              <a:rPr lang="en-US" b="1" dirty="0"/>
              <a:t> </a:t>
            </a:r>
            <a:r>
              <a:rPr lang="en-US" b="1" dirty="0" err="1"/>
              <a:t>brachii</a:t>
            </a:r>
            <a:r>
              <a:rPr lang="en-US" b="1" dirty="0"/>
              <a:t> vessels</a:t>
            </a:r>
            <a:endParaRPr lang="en-US" dirty="0"/>
          </a:p>
          <a:p>
            <a:r>
              <a:rPr lang="en-US" dirty="0"/>
              <a:t>Fractures here may injure radial nerve → wrist drop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0"/>
            <a:ext cx="11235193" cy="5899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2980"/>
            <a:ext cx="11155679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Borders and </a:t>
            </a:r>
            <a:r>
              <a:rPr lang="en-US" b="1" dirty="0" smtClean="0"/>
              <a:t>Surfaces:</a:t>
            </a:r>
            <a:endParaRPr lang="en-US" b="1" dirty="0"/>
          </a:p>
          <a:p>
            <a:r>
              <a:rPr lang="en-US" b="1" dirty="0"/>
              <a:t>Medial supracondylar ridge</a:t>
            </a:r>
            <a:endParaRPr lang="en-US" dirty="0"/>
          </a:p>
          <a:p>
            <a:r>
              <a:rPr lang="en-US" b="1" dirty="0"/>
              <a:t>Lateral supracondylar ridge</a:t>
            </a:r>
            <a:endParaRPr lang="en-US" dirty="0"/>
          </a:p>
          <a:p>
            <a:r>
              <a:rPr lang="en-US" dirty="0"/>
              <a:t>Serve as attachment sites for muscles of arm and forearm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9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2980"/>
            <a:ext cx="11179533" cy="584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ARTICULATIONS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Proximal </a:t>
            </a:r>
            <a:r>
              <a:rPr lang="en-US" b="1" dirty="0"/>
              <a:t>articulation</a:t>
            </a:r>
            <a:endParaRPr lang="en-US" dirty="0"/>
          </a:p>
          <a:p>
            <a:pPr lvl="1"/>
            <a:r>
              <a:rPr lang="en-US" dirty="0"/>
              <a:t>Head of </a:t>
            </a:r>
            <a:r>
              <a:rPr lang="en-US" dirty="0" err="1"/>
              <a:t>humerus</a:t>
            </a:r>
            <a:r>
              <a:rPr lang="en-US" dirty="0"/>
              <a:t> articulates with </a:t>
            </a:r>
            <a:r>
              <a:rPr lang="en-US" b="1" dirty="0"/>
              <a:t>glenoid cavity of </a:t>
            </a:r>
            <a:r>
              <a:rPr lang="en-US" b="1" dirty="0" smtClean="0"/>
              <a:t>scapula.</a:t>
            </a:r>
            <a:endParaRPr lang="en-US" dirty="0"/>
          </a:p>
          <a:p>
            <a:pPr lvl="1"/>
            <a:r>
              <a:rPr lang="en-US" dirty="0"/>
              <a:t>Forms the </a:t>
            </a:r>
            <a:r>
              <a:rPr lang="en-US" b="1" dirty="0"/>
              <a:t>shoulder (</a:t>
            </a:r>
            <a:r>
              <a:rPr lang="en-US" b="1" dirty="0" err="1"/>
              <a:t>glenohumeral</a:t>
            </a:r>
            <a:r>
              <a:rPr lang="en-US" b="1" dirty="0"/>
              <a:t>) </a:t>
            </a:r>
            <a:r>
              <a:rPr lang="en-US" b="1" dirty="0" smtClean="0"/>
              <a:t>joint.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92980"/>
            <a:ext cx="11131825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8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0"/>
            <a:ext cx="11211339" cy="585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0"/>
            <a:ext cx="11179532" cy="5828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Distal articulation</a:t>
            </a:r>
            <a:endParaRPr lang="en-US" dirty="0"/>
          </a:p>
          <a:p>
            <a:pPr lvl="1"/>
            <a:r>
              <a:rPr lang="en-US" b="1" dirty="0" err="1"/>
              <a:t>Capitulum</a:t>
            </a:r>
            <a:r>
              <a:rPr lang="en-US" dirty="0"/>
              <a:t> → articulates with head of radius</a:t>
            </a:r>
          </a:p>
          <a:p>
            <a:pPr lvl="1"/>
            <a:r>
              <a:rPr lang="en-US" b="1" dirty="0"/>
              <a:t>Trochlea</a:t>
            </a:r>
            <a:r>
              <a:rPr lang="en-US" dirty="0"/>
              <a:t> → articulates with trochlear notch of ulna</a:t>
            </a:r>
          </a:p>
          <a:p>
            <a:pPr lvl="1"/>
            <a:r>
              <a:rPr lang="en-US" dirty="0"/>
              <a:t>Forms the </a:t>
            </a:r>
            <a:r>
              <a:rPr lang="en-US" b="1" dirty="0"/>
              <a:t>elbow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0"/>
            <a:ext cx="11211340" cy="590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2980"/>
            <a:ext cx="11147729" cy="5868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PROXIMAL EXTREMITY OF HUMERUS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Head:</a:t>
            </a:r>
            <a:endParaRPr lang="en-US" b="1" dirty="0"/>
          </a:p>
          <a:p>
            <a:r>
              <a:rPr lang="en-US" dirty="0"/>
              <a:t>Smooth, round, and spherical</a:t>
            </a:r>
          </a:p>
          <a:p>
            <a:r>
              <a:rPr lang="en-US" dirty="0"/>
              <a:t>Forms </a:t>
            </a:r>
            <a:r>
              <a:rPr lang="en-US" b="1" dirty="0"/>
              <a:t>about one-third of a sphere</a:t>
            </a:r>
            <a:endParaRPr lang="en-US" dirty="0"/>
          </a:p>
          <a:p>
            <a:r>
              <a:rPr lang="en-US" dirty="0"/>
              <a:t>Oriented:</a:t>
            </a:r>
          </a:p>
          <a:p>
            <a:pPr lvl="1"/>
            <a:r>
              <a:rPr lang="en-US" b="1" dirty="0"/>
              <a:t>Medially</a:t>
            </a:r>
            <a:endParaRPr lang="en-US" dirty="0"/>
          </a:p>
          <a:p>
            <a:pPr lvl="1"/>
            <a:r>
              <a:rPr lang="en-US" b="1" dirty="0"/>
              <a:t>Superiorly</a:t>
            </a:r>
            <a:endParaRPr lang="en-US" dirty="0"/>
          </a:p>
          <a:p>
            <a:pPr lvl="1"/>
            <a:r>
              <a:rPr lang="en-US" b="1" dirty="0"/>
              <a:t>Slightly posteriorly</a:t>
            </a:r>
            <a:endParaRPr lang="en-US" dirty="0"/>
          </a:p>
          <a:p>
            <a:r>
              <a:rPr lang="en-US" dirty="0"/>
              <a:t>Covered by articular cartilage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92981"/>
            <a:ext cx="11123875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8" y="492981"/>
            <a:ext cx="70738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8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293</Words>
  <Application>Microsoft Office PowerPoint</Application>
  <PresentationFormat>Widescreen</PresentationFormat>
  <Paragraphs>82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SURGICAL  ANATOMY</vt:lpstr>
      <vt:lpstr>HUMERUS</vt:lpstr>
      <vt:lpstr>ARTICULATIONS OF HUMERUS</vt:lpstr>
      <vt:lpstr>PowerPoint Presentation</vt:lpstr>
      <vt:lpstr>Continued </vt:lpstr>
      <vt:lpstr>PowerPoint Presentation</vt:lpstr>
      <vt:lpstr>PowerPoint Presentation</vt:lpstr>
      <vt:lpstr>PROXIMAL EXTREMITY OF HUMERUS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PowerPoint Presentation</vt:lpstr>
      <vt:lpstr>Continued </vt:lpstr>
      <vt:lpstr>BODY (SHAFT) OF HUMERUS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10</cp:revision>
  <dcterms:created xsi:type="dcterms:W3CDTF">2025-12-13T14:53:20Z</dcterms:created>
  <dcterms:modified xsi:type="dcterms:W3CDTF">2026-06-09T14:43:47Z</dcterms:modified>
</cp:coreProperties>
</file>