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  <p:sldId id="278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SURGICAL </a:t>
            </a:r>
            <a:br>
              <a:rPr lang="en-US" b="1" dirty="0" smtClean="0"/>
            </a:br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OTT</a:t>
            </a:r>
            <a:endParaRPr lang="en-US" b="1" dirty="0" smtClean="0"/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 </a:t>
            </a:r>
            <a:r>
              <a:rPr lang="en-US" b="1" dirty="0" smtClean="0"/>
              <a:t>SEMESTER </a:t>
            </a:r>
          </a:p>
          <a:p>
            <a:r>
              <a:rPr lang="en-US" b="1" dirty="0" smtClean="0"/>
              <a:t>DR </a:t>
            </a:r>
            <a:r>
              <a:rPr lang="en-US" b="1" dirty="0" smtClean="0"/>
              <a:t>DANISH</a:t>
            </a:r>
          </a:p>
          <a:p>
            <a:r>
              <a:rPr lang="en-US" b="1" dirty="0" smtClean="0"/>
              <a:t>DPT(S.M.C),MPPTA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1407381"/>
            <a:ext cx="890546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30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251095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9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Non-Articular 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Includes</a:t>
            </a:r>
            <a:r>
              <a:rPr lang="en-US" dirty="0"/>
              <a:t>:</a:t>
            </a:r>
          </a:p>
          <a:p>
            <a:r>
              <a:rPr lang="en-US" b="1" dirty="0"/>
              <a:t>Medial epicondyle</a:t>
            </a:r>
            <a:endParaRPr lang="en-US" dirty="0"/>
          </a:p>
          <a:p>
            <a:r>
              <a:rPr lang="en-US" b="1" dirty="0"/>
              <a:t>Lateral epicondyle</a:t>
            </a:r>
            <a:endParaRPr lang="en-US" dirty="0"/>
          </a:p>
          <a:p>
            <a:r>
              <a:rPr lang="en-US" b="1" dirty="0"/>
              <a:t>Coronoid fossa</a:t>
            </a:r>
            <a:endParaRPr lang="en-US" dirty="0"/>
          </a:p>
          <a:p>
            <a:r>
              <a:rPr lang="en-US" b="1" dirty="0"/>
              <a:t>Radial fossa</a:t>
            </a:r>
            <a:endParaRPr lang="en-US" dirty="0"/>
          </a:p>
          <a:p>
            <a:r>
              <a:rPr lang="en-US" b="1" dirty="0"/>
              <a:t>Olecranon fossa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68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Medial Epicondyle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 </a:t>
            </a:r>
            <a:r>
              <a:rPr lang="en-US" dirty="0"/>
              <a:t>and prominent</a:t>
            </a:r>
          </a:p>
          <a:p>
            <a:r>
              <a:rPr lang="en-US" dirty="0"/>
              <a:t>Located on the </a:t>
            </a:r>
            <a:r>
              <a:rPr lang="en-US" b="1" dirty="0"/>
              <a:t>medial side</a:t>
            </a:r>
            <a:endParaRPr lang="en-US" dirty="0"/>
          </a:p>
          <a:p>
            <a:r>
              <a:rPr lang="en-US" dirty="0"/>
              <a:t>Easily palpable</a:t>
            </a:r>
          </a:p>
          <a:p>
            <a:r>
              <a:rPr lang="en-US" dirty="0"/>
              <a:t>Gives attachment to:</a:t>
            </a:r>
          </a:p>
          <a:p>
            <a:pPr lvl="1"/>
            <a:r>
              <a:rPr lang="en-US" dirty="0"/>
              <a:t>Common flexor muscles of the forearm</a:t>
            </a:r>
          </a:p>
          <a:p>
            <a:r>
              <a:rPr lang="en-US" dirty="0"/>
              <a:t>Groove behind it for:</a:t>
            </a:r>
          </a:p>
          <a:p>
            <a:pPr lvl="1"/>
            <a:r>
              <a:rPr lang="en-US" b="1" dirty="0"/>
              <a:t>Ulnar nerve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32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3"/>
            <a:ext cx="11139777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Clinical relevance (Snell):</a:t>
            </a:r>
            <a:endParaRPr lang="en-US" dirty="0"/>
          </a:p>
          <a:p>
            <a:r>
              <a:rPr lang="en-US" dirty="0"/>
              <a:t>Ulnar nerve injury here causes:</a:t>
            </a:r>
          </a:p>
          <a:p>
            <a:pPr lvl="1"/>
            <a:r>
              <a:rPr lang="en-US" dirty="0"/>
              <a:t>Tingling and numbness in the </a:t>
            </a:r>
            <a:r>
              <a:rPr lang="en-US" b="1" dirty="0"/>
              <a:t>ring and little fingers</a:t>
            </a:r>
            <a:endParaRPr lang="en-US" dirty="0"/>
          </a:p>
          <a:p>
            <a:r>
              <a:rPr lang="en-US" dirty="0"/>
              <a:t>Commonly injured in </a:t>
            </a:r>
            <a:r>
              <a:rPr lang="en-US" b="1" dirty="0"/>
              <a:t>supracondylar fractures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2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Lateral Epicondyle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</a:t>
            </a:r>
            <a:r>
              <a:rPr lang="en-US" dirty="0"/>
              <a:t>and less prominent</a:t>
            </a:r>
          </a:p>
          <a:p>
            <a:r>
              <a:rPr lang="en-US" dirty="0"/>
              <a:t>Located on the </a:t>
            </a:r>
            <a:r>
              <a:rPr lang="en-US" b="1" dirty="0"/>
              <a:t>lateral side</a:t>
            </a:r>
            <a:endParaRPr lang="en-US" dirty="0"/>
          </a:p>
          <a:p>
            <a:r>
              <a:rPr lang="en-US" dirty="0"/>
              <a:t>Gives attachment to:</a:t>
            </a:r>
          </a:p>
          <a:p>
            <a:pPr lvl="1"/>
            <a:r>
              <a:rPr lang="en-US" dirty="0"/>
              <a:t>Common extensor muscles of the forearm</a:t>
            </a:r>
          </a:p>
        </p:txBody>
      </p:sp>
    </p:spTree>
    <p:extLst>
      <p:ext uri="{BB962C8B-B14F-4D97-AF65-F5344CB8AC3E}">
        <p14:creationId xmlns:p14="http://schemas.microsoft.com/office/powerpoint/2010/main" val="1901163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3"/>
            <a:ext cx="11139777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95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Coronoid </a:t>
            </a:r>
            <a:r>
              <a:rPr lang="en-US" b="1" dirty="0" smtClean="0"/>
              <a:t>Fossa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Shallow </a:t>
            </a:r>
            <a:r>
              <a:rPr lang="en-US" dirty="0"/>
              <a:t>depression</a:t>
            </a:r>
          </a:p>
          <a:p>
            <a:r>
              <a:rPr lang="en-US" dirty="0"/>
              <a:t>Located on the </a:t>
            </a:r>
            <a:r>
              <a:rPr lang="en-US" b="1" dirty="0"/>
              <a:t>anterior surface</a:t>
            </a:r>
            <a:endParaRPr lang="en-US" dirty="0"/>
          </a:p>
          <a:p>
            <a:r>
              <a:rPr lang="en-US" dirty="0"/>
              <a:t>Above the trochlea</a:t>
            </a:r>
          </a:p>
          <a:p>
            <a:r>
              <a:rPr lang="en-US" dirty="0"/>
              <a:t>Accommodates:</a:t>
            </a:r>
          </a:p>
          <a:p>
            <a:pPr lvl="1"/>
            <a:r>
              <a:rPr lang="en-US" b="1" dirty="0"/>
              <a:t>Coronoid process of ulna</a:t>
            </a:r>
            <a:r>
              <a:rPr lang="en-US" dirty="0"/>
              <a:t> during elbow flexion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7" y="982132"/>
            <a:ext cx="11139776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9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Radial Fossa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</a:t>
            </a:r>
            <a:r>
              <a:rPr lang="en-US" dirty="0"/>
              <a:t>depression</a:t>
            </a:r>
          </a:p>
          <a:p>
            <a:r>
              <a:rPr lang="en-US" dirty="0"/>
              <a:t>Located on the </a:t>
            </a:r>
            <a:r>
              <a:rPr lang="en-US" b="1" dirty="0"/>
              <a:t>anterior surface</a:t>
            </a:r>
            <a:endParaRPr lang="en-US" dirty="0"/>
          </a:p>
          <a:p>
            <a:r>
              <a:rPr lang="en-US" dirty="0"/>
              <a:t>Above the </a:t>
            </a:r>
            <a:r>
              <a:rPr lang="en-US" dirty="0" err="1"/>
              <a:t>capitulum</a:t>
            </a:r>
            <a:endParaRPr lang="en-US" dirty="0"/>
          </a:p>
          <a:p>
            <a:r>
              <a:rPr lang="en-US" dirty="0"/>
              <a:t>Receives:</a:t>
            </a:r>
          </a:p>
          <a:p>
            <a:pPr lvl="1"/>
            <a:r>
              <a:rPr lang="en-US" b="1" dirty="0"/>
              <a:t>Head of the radius</a:t>
            </a:r>
            <a:r>
              <a:rPr lang="en-US" dirty="0"/>
              <a:t> during elbow flexion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9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Distal Extremity of the </a:t>
            </a:r>
            <a:r>
              <a:rPr lang="en-US" b="1" dirty="0" err="1"/>
              <a:t>Humerus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Overview:</a:t>
            </a:r>
            <a:endParaRPr lang="en-US" b="1" dirty="0"/>
          </a:p>
          <a:p>
            <a:r>
              <a:rPr lang="en-US" dirty="0"/>
              <a:t>The distal extremity of the </a:t>
            </a:r>
            <a:r>
              <a:rPr lang="en-US" dirty="0" err="1"/>
              <a:t>humerus</a:t>
            </a:r>
            <a:r>
              <a:rPr lang="en-US" dirty="0"/>
              <a:t> forms the </a:t>
            </a:r>
            <a:r>
              <a:rPr lang="en-US" b="1" dirty="0"/>
              <a:t>upper part of the elbow joint</a:t>
            </a:r>
            <a:endParaRPr lang="en-US" dirty="0"/>
          </a:p>
          <a:p>
            <a:r>
              <a:rPr lang="en-US" dirty="0"/>
              <a:t>It articulates with:</a:t>
            </a:r>
          </a:p>
          <a:p>
            <a:pPr lvl="1"/>
            <a:r>
              <a:rPr lang="en-US" b="1" dirty="0"/>
              <a:t>Radius</a:t>
            </a:r>
            <a:r>
              <a:rPr lang="en-US" dirty="0"/>
              <a:t> (laterally)</a:t>
            </a:r>
          </a:p>
          <a:p>
            <a:pPr lvl="1"/>
            <a:r>
              <a:rPr lang="en-US" b="1" dirty="0"/>
              <a:t>Ulna</a:t>
            </a:r>
            <a:r>
              <a:rPr lang="en-US" dirty="0"/>
              <a:t> (medially)</a:t>
            </a:r>
          </a:p>
          <a:p>
            <a:r>
              <a:rPr lang="en-US" dirty="0"/>
              <a:t>Expanded from side to side and flattened </a:t>
            </a:r>
            <a:r>
              <a:rPr lang="en-US" dirty="0" err="1"/>
              <a:t>anteroposteriorly</a:t>
            </a:r>
            <a:endParaRPr lang="en-US" dirty="0"/>
          </a:p>
          <a:p>
            <a:r>
              <a:rPr lang="en-US" dirty="0"/>
              <a:t>Composed of:</a:t>
            </a:r>
          </a:p>
          <a:p>
            <a:pPr lvl="1"/>
            <a:r>
              <a:rPr lang="en-US" b="1" dirty="0"/>
              <a:t>Articular part</a:t>
            </a:r>
            <a:endParaRPr lang="en-US" dirty="0"/>
          </a:p>
          <a:p>
            <a:pPr lvl="1"/>
            <a:r>
              <a:rPr lang="en-US" b="1" dirty="0"/>
              <a:t>Non-articular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02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7" y="982132"/>
            <a:ext cx="11139776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1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Olecranon Fossa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/>
              <a:t>and deep depression</a:t>
            </a:r>
          </a:p>
          <a:p>
            <a:r>
              <a:rPr lang="en-US" dirty="0"/>
              <a:t>Located on the </a:t>
            </a:r>
            <a:r>
              <a:rPr lang="en-US" b="1" dirty="0"/>
              <a:t>posterior surface</a:t>
            </a:r>
            <a:endParaRPr lang="en-US" dirty="0"/>
          </a:p>
          <a:p>
            <a:r>
              <a:rPr lang="en-US" dirty="0"/>
              <a:t>Above the trochlea</a:t>
            </a:r>
          </a:p>
          <a:p>
            <a:r>
              <a:rPr lang="en-US" dirty="0"/>
              <a:t>Accommodates:</a:t>
            </a:r>
          </a:p>
          <a:p>
            <a:pPr lvl="1"/>
            <a:r>
              <a:rPr lang="en-US" b="1" dirty="0"/>
              <a:t>Olecranon process of ulna</a:t>
            </a:r>
            <a:r>
              <a:rPr lang="en-US" dirty="0"/>
              <a:t> during elbow extension</a:t>
            </a:r>
          </a:p>
        </p:txBody>
      </p:sp>
    </p:spTree>
    <p:extLst>
      <p:ext uri="{BB962C8B-B14F-4D97-AF65-F5344CB8AC3E}">
        <p14:creationId xmlns:p14="http://schemas.microsoft.com/office/powerpoint/2010/main" val="3733164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7" y="993617"/>
            <a:ext cx="11139776" cy="537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11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1"/>
            <a:ext cx="11179534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86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71583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5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29" y="982132"/>
            <a:ext cx="11211339" cy="54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9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Articular 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at the </a:t>
            </a:r>
            <a:r>
              <a:rPr lang="en-US" b="1" dirty="0"/>
              <a:t>lower end of the </a:t>
            </a:r>
            <a:r>
              <a:rPr lang="en-US" b="1" dirty="0" err="1"/>
              <a:t>humerus</a:t>
            </a:r>
            <a:endParaRPr lang="en-US" dirty="0"/>
          </a:p>
          <a:p>
            <a:r>
              <a:rPr lang="en-US" dirty="0"/>
              <a:t>Consists of:</a:t>
            </a:r>
          </a:p>
          <a:p>
            <a:pPr lvl="1"/>
            <a:r>
              <a:rPr lang="en-US" b="1" dirty="0" err="1"/>
              <a:t>Capitulum</a:t>
            </a:r>
            <a:endParaRPr lang="en-US" dirty="0"/>
          </a:p>
          <a:p>
            <a:pPr lvl="1"/>
            <a:r>
              <a:rPr lang="en-US" b="1" dirty="0"/>
              <a:t>Trochlea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2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95436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4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Capitulum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Rounded</a:t>
            </a:r>
            <a:r>
              <a:rPr lang="en-US" dirty="0"/>
              <a:t>, smooth, and hemispherical</a:t>
            </a:r>
          </a:p>
          <a:p>
            <a:r>
              <a:rPr lang="en-US" dirty="0"/>
              <a:t>Located on the </a:t>
            </a:r>
            <a:r>
              <a:rPr lang="en-US" b="1" dirty="0"/>
              <a:t>lateral side</a:t>
            </a:r>
            <a:endParaRPr lang="en-US" dirty="0"/>
          </a:p>
          <a:p>
            <a:r>
              <a:rPr lang="en-US" dirty="0"/>
              <a:t>Articulates with:</a:t>
            </a:r>
          </a:p>
          <a:p>
            <a:pPr lvl="1"/>
            <a:r>
              <a:rPr lang="en-US" b="1" dirty="0"/>
              <a:t>Head of the radius</a:t>
            </a:r>
            <a:endParaRPr lang="en-US" dirty="0"/>
          </a:p>
          <a:p>
            <a:r>
              <a:rPr lang="en-US" dirty="0"/>
              <a:t>Restricted mainly to the </a:t>
            </a:r>
            <a:r>
              <a:rPr lang="en-US" b="1" dirty="0"/>
              <a:t>anterior and inferior surfaces</a:t>
            </a:r>
            <a:endParaRPr lang="en-US" dirty="0"/>
          </a:p>
          <a:p>
            <a:r>
              <a:rPr lang="en-US" dirty="0"/>
              <a:t>Not visible from the posterior aspect</a:t>
            </a:r>
          </a:p>
          <a:p>
            <a:r>
              <a:rPr lang="en-US" dirty="0"/>
              <a:t>Covered with articular cartilage</a:t>
            </a:r>
          </a:p>
        </p:txBody>
      </p:sp>
    </p:spTree>
    <p:extLst>
      <p:ext uri="{BB962C8B-B14F-4D97-AF65-F5344CB8AC3E}">
        <p14:creationId xmlns:p14="http://schemas.microsoft.com/office/powerpoint/2010/main" val="55456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3" y="993615"/>
            <a:ext cx="11147728" cy="53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5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131826" cy="53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6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91" y="496514"/>
            <a:ext cx="89054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Trochlea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Pulley-shaped </a:t>
            </a:r>
            <a:r>
              <a:rPr lang="en-US" dirty="0"/>
              <a:t>articular surface</a:t>
            </a:r>
          </a:p>
          <a:p>
            <a:r>
              <a:rPr lang="en-US" dirty="0"/>
              <a:t>Located on the </a:t>
            </a:r>
            <a:r>
              <a:rPr lang="en-US" b="1" dirty="0"/>
              <a:t>medial side</a:t>
            </a:r>
            <a:endParaRPr lang="en-US" dirty="0"/>
          </a:p>
          <a:p>
            <a:r>
              <a:rPr lang="en-US" dirty="0"/>
              <a:t>Articulates with:</a:t>
            </a:r>
          </a:p>
          <a:p>
            <a:pPr lvl="1"/>
            <a:r>
              <a:rPr lang="en-US" b="1" dirty="0"/>
              <a:t>Trochlear notch of the ulna</a:t>
            </a:r>
            <a:endParaRPr lang="en-US" dirty="0"/>
          </a:p>
          <a:p>
            <a:r>
              <a:rPr lang="en-US" dirty="0"/>
              <a:t>Extends onto:</a:t>
            </a:r>
          </a:p>
          <a:p>
            <a:pPr lvl="1"/>
            <a:r>
              <a:rPr lang="en-US" dirty="0"/>
              <a:t>Anterior surface</a:t>
            </a:r>
          </a:p>
          <a:p>
            <a:pPr lvl="1"/>
            <a:r>
              <a:rPr lang="en-US" dirty="0"/>
              <a:t>Inferior surface</a:t>
            </a:r>
          </a:p>
          <a:p>
            <a:pPr lvl="1"/>
            <a:r>
              <a:rPr lang="en-US" dirty="0"/>
              <a:t>Posterior surface</a:t>
            </a:r>
          </a:p>
          <a:p>
            <a:r>
              <a:rPr lang="en-US" dirty="0"/>
              <a:t>Medial edge projects more distally than the lateral edge</a:t>
            </a:r>
          </a:p>
        </p:txBody>
      </p:sp>
    </p:spTree>
    <p:extLst>
      <p:ext uri="{BB962C8B-B14F-4D97-AF65-F5344CB8AC3E}">
        <p14:creationId xmlns:p14="http://schemas.microsoft.com/office/powerpoint/2010/main" val="3139939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300</Words>
  <Application>Microsoft Office PowerPoint</Application>
  <PresentationFormat>Widescreen</PresentationFormat>
  <Paragraphs>81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Garamond</vt:lpstr>
      <vt:lpstr>Organic</vt:lpstr>
      <vt:lpstr>SURGICAL  ANATOMY</vt:lpstr>
      <vt:lpstr>Distal Extremity of the Humerus</vt:lpstr>
      <vt:lpstr>PowerPoint Presentation</vt:lpstr>
      <vt:lpstr>Articular Part</vt:lpstr>
      <vt:lpstr>PowerPoint Presentation</vt:lpstr>
      <vt:lpstr>Capitulum</vt:lpstr>
      <vt:lpstr>PowerPoint Presentation</vt:lpstr>
      <vt:lpstr>PowerPoint Presentation</vt:lpstr>
      <vt:lpstr>Trochlea</vt:lpstr>
      <vt:lpstr>PowerPoint Presentation</vt:lpstr>
      <vt:lpstr>Non-Articular Part</vt:lpstr>
      <vt:lpstr>Medial Epicondyle</vt:lpstr>
      <vt:lpstr>PowerPoint Presentation</vt:lpstr>
      <vt:lpstr>CONTINUED </vt:lpstr>
      <vt:lpstr>Lateral Epicondyle</vt:lpstr>
      <vt:lpstr>PowerPoint Presentation</vt:lpstr>
      <vt:lpstr>Coronoid Fossa</vt:lpstr>
      <vt:lpstr>PowerPoint Presentation</vt:lpstr>
      <vt:lpstr>Radial Fossa</vt:lpstr>
      <vt:lpstr>PowerPoint Presentation</vt:lpstr>
      <vt:lpstr>Olecranon Fossa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6</cp:revision>
  <dcterms:created xsi:type="dcterms:W3CDTF">2025-12-16T14:22:30Z</dcterms:created>
  <dcterms:modified xsi:type="dcterms:W3CDTF">2026-06-09T14:37:50Z</dcterms:modified>
</cp:coreProperties>
</file>