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8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6/9/2026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6/9/2026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6/9/2026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6/9/2026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REGIONAL ANATOMY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 smtClean="0"/>
              <a:t>BS RIT</a:t>
            </a:r>
          </a:p>
          <a:p>
            <a:r>
              <a:rPr lang="en-US" b="1" dirty="0" smtClean="0"/>
              <a:t>2</a:t>
            </a:r>
            <a:r>
              <a:rPr lang="en-US" b="1" baseline="30000" dirty="0" smtClean="0"/>
              <a:t>ND</a:t>
            </a:r>
            <a:r>
              <a:rPr lang="en-US" b="1" dirty="0" smtClean="0"/>
              <a:t> SEMESTER </a:t>
            </a:r>
          </a:p>
          <a:p>
            <a:r>
              <a:rPr lang="en-US" b="1" dirty="0" smtClean="0"/>
              <a:t>DR DANISH </a:t>
            </a:r>
          </a:p>
          <a:p>
            <a:r>
              <a:rPr lang="en-US" b="1" dirty="0" smtClean="0"/>
              <a:t>DPT(S.M.C),MPPTA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6973" y="1415332"/>
            <a:ext cx="647492" cy="455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0031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1" y="485031"/>
            <a:ext cx="11211339" cy="588396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2740" y="485031"/>
            <a:ext cx="647492" cy="497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0439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6835" y="485031"/>
            <a:ext cx="11179534" cy="584420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2740" y="485031"/>
            <a:ext cx="647492" cy="497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451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Deep circumflex iliac artery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Branch </a:t>
            </a:r>
            <a:r>
              <a:rPr lang="en-US" dirty="0"/>
              <a:t>of the external iliac artery. </a:t>
            </a:r>
          </a:p>
          <a:p>
            <a:r>
              <a:rPr lang="en-US" dirty="0"/>
              <a:t>Runs upward and laterally toward the anterior superior iliac spine.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2740" y="485031"/>
            <a:ext cx="647492" cy="497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7446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1" y="485032"/>
            <a:ext cx="11227240" cy="588396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2740" y="485031"/>
            <a:ext cx="647492" cy="497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6274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Lower posterior intercostal arteries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Supply </a:t>
            </a:r>
            <a:r>
              <a:rPr lang="en-US" dirty="0"/>
              <a:t>the lateral abdominal wall.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2740" y="485031"/>
            <a:ext cx="647492" cy="497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9507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Veins of the Anterolateral Abdominal Wall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Superficial </a:t>
            </a:r>
            <a:r>
              <a:rPr lang="en-US" dirty="0"/>
              <a:t>veins form a network around the </a:t>
            </a:r>
            <a:r>
              <a:rPr lang="en-US" b="1" dirty="0"/>
              <a:t>umbilicus</a:t>
            </a:r>
            <a:r>
              <a:rPr lang="en-US" dirty="0"/>
              <a:t>. </a:t>
            </a:r>
          </a:p>
          <a:p>
            <a:r>
              <a:rPr lang="en-US" dirty="0"/>
              <a:t>Veins above the umbilicus drain into the </a:t>
            </a:r>
            <a:r>
              <a:rPr lang="en-US" b="1" dirty="0"/>
              <a:t>axillary vein</a:t>
            </a:r>
            <a:r>
              <a:rPr lang="en-US" dirty="0"/>
              <a:t> via the lateral thoracic vein. </a:t>
            </a:r>
          </a:p>
          <a:p>
            <a:r>
              <a:rPr lang="en-US" dirty="0"/>
              <a:t>Veins below the umbilicus drain into the </a:t>
            </a:r>
            <a:r>
              <a:rPr lang="en-US" b="1" dirty="0"/>
              <a:t>femoral vein</a:t>
            </a:r>
            <a:r>
              <a:rPr lang="en-US" dirty="0"/>
              <a:t> via the great saphenous vein.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2740" y="485031"/>
            <a:ext cx="647492" cy="497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9618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29" y="485031"/>
            <a:ext cx="11203387" cy="589191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2740" y="485031"/>
            <a:ext cx="647492" cy="497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1219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2" y="453226"/>
            <a:ext cx="11155680" cy="586806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2740" y="485031"/>
            <a:ext cx="647492" cy="497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6420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Nerve Supply of the Anterolateral Abdominal Wall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Supplied </a:t>
            </a:r>
            <a:r>
              <a:rPr lang="en-US" dirty="0"/>
              <a:t>by anterior rami of </a:t>
            </a:r>
            <a:r>
              <a:rPr lang="en-US" b="1" dirty="0"/>
              <a:t>T7–T12</a:t>
            </a:r>
            <a:r>
              <a:rPr lang="en-US" dirty="0"/>
              <a:t> and </a:t>
            </a:r>
            <a:r>
              <a:rPr lang="en-US" b="1" dirty="0"/>
              <a:t>L1</a:t>
            </a:r>
            <a:r>
              <a:rPr lang="en-US" dirty="0"/>
              <a:t> nerves. </a:t>
            </a:r>
          </a:p>
          <a:p>
            <a:r>
              <a:rPr lang="en-US" dirty="0"/>
              <a:t>Thoracic nerves are continuations of the lower five intercostal nerves and the subcostal nerve. </a:t>
            </a:r>
          </a:p>
          <a:p>
            <a:r>
              <a:rPr lang="en-US" dirty="0"/>
              <a:t>Nerves run between the </a:t>
            </a:r>
            <a:r>
              <a:rPr lang="en-US" b="1" dirty="0"/>
              <a:t>internal oblique</a:t>
            </a:r>
            <a:r>
              <a:rPr lang="en-US" dirty="0"/>
              <a:t> and </a:t>
            </a:r>
            <a:r>
              <a:rPr lang="en-US" b="1" dirty="0" err="1"/>
              <a:t>transversus</a:t>
            </a:r>
            <a:r>
              <a:rPr lang="en-US" b="1" dirty="0"/>
              <a:t> abdominis</a:t>
            </a:r>
            <a:r>
              <a:rPr lang="en-US" dirty="0"/>
              <a:t> muscles. </a:t>
            </a:r>
          </a:p>
          <a:p>
            <a:r>
              <a:rPr lang="en-US" dirty="0"/>
              <a:t>Supply: </a:t>
            </a:r>
          </a:p>
          <a:p>
            <a:pPr lvl="1"/>
            <a:r>
              <a:rPr lang="en-US" dirty="0"/>
              <a:t>Skin of the anterolateral abdominal wall </a:t>
            </a:r>
          </a:p>
          <a:p>
            <a:pPr lvl="1"/>
            <a:r>
              <a:rPr lang="en-US" dirty="0"/>
              <a:t>Abdominal muscles </a:t>
            </a:r>
          </a:p>
          <a:p>
            <a:pPr lvl="1"/>
            <a:r>
              <a:rPr lang="en-US" dirty="0"/>
              <a:t>Parietal peritoneum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2740" y="485031"/>
            <a:ext cx="647492" cy="497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1345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6835" y="485031"/>
            <a:ext cx="11163631" cy="587601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2740" y="485031"/>
            <a:ext cx="647492" cy="497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9978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T7–T12 nerves</a:t>
            </a:r>
            <a:r>
              <a:rPr lang="en-US" dirty="0"/>
              <a:t> pierce the rectus sheath to supply the </a:t>
            </a:r>
            <a:r>
              <a:rPr lang="en-US" b="1" dirty="0"/>
              <a:t>rectus abdominis</a:t>
            </a:r>
            <a:r>
              <a:rPr lang="en-US" dirty="0"/>
              <a:t> and </a:t>
            </a:r>
            <a:r>
              <a:rPr lang="en-US" b="1" dirty="0" err="1"/>
              <a:t>pyramidalis</a:t>
            </a:r>
            <a:r>
              <a:rPr lang="en-US" b="1" dirty="0"/>
              <a:t> (T12 only)</a:t>
            </a:r>
            <a:r>
              <a:rPr lang="en-US" dirty="0"/>
              <a:t>. </a:t>
            </a:r>
          </a:p>
          <a:p>
            <a:r>
              <a:rPr lang="en-US" b="1" dirty="0"/>
              <a:t>L1 nerve</a:t>
            </a:r>
            <a:r>
              <a:rPr lang="en-US" dirty="0"/>
              <a:t> divides into: </a:t>
            </a:r>
          </a:p>
          <a:p>
            <a:pPr lvl="1"/>
            <a:r>
              <a:rPr lang="en-US" b="1" dirty="0" err="1"/>
              <a:t>Iliohypogastric</a:t>
            </a:r>
            <a:r>
              <a:rPr lang="en-US" b="1" dirty="0"/>
              <a:t> nerve</a:t>
            </a:r>
            <a:r>
              <a:rPr lang="en-US" dirty="0"/>
              <a:t> </a:t>
            </a:r>
          </a:p>
          <a:p>
            <a:pPr lvl="1"/>
            <a:r>
              <a:rPr lang="en-US" b="1" dirty="0" err="1"/>
              <a:t>Ilioinguinal</a:t>
            </a:r>
            <a:r>
              <a:rPr lang="en-US" b="1" dirty="0"/>
              <a:t> nerve</a:t>
            </a:r>
            <a:r>
              <a:rPr lang="en-US" dirty="0"/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2740" y="485031"/>
            <a:ext cx="647492" cy="497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7016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6835" y="485031"/>
            <a:ext cx="11163631" cy="587601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2740" y="485031"/>
            <a:ext cx="647492" cy="497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8687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Arteries of the Anterolateral Abdominal Wall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Superior epigastric </a:t>
            </a:r>
            <a:r>
              <a:rPr lang="en-US" dirty="0" smtClean="0"/>
              <a:t>artery</a:t>
            </a:r>
          </a:p>
          <a:p>
            <a:r>
              <a:rPr lang="en-US" dirty="0"/>
              <a:t>Inferior epigastric </a:t>
            </a:r>
            <a:r>
              <a:rPr lang="en-US" dirty="0" smtClean="0"/>
              <a:t>artery</a:t>
            </a:r>
          </a:p>
          <a:p>
            <a:r>
              <a:rPr lang="en-US" dirty="0"/>
              <a:t>Deep circumflex iliac </a:t>
            </a:r>
            <a:r>
              <a:rPr lang="en-US" dirty="0" smtClean="0"/>
              <a:t>artery</a:t>
            </a:r>
          </a:p>
          <a:p>
            <a:r>
              <a:rPr lang="en-US" dirty="0"/>
              <a:t>Lower posterior intercostal arteries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2740" y="485031"/>
            <a:ext cx="647492" cy="497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1751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Superior epigastric artery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Terminal </a:t>
            </a:r>
            <a:r>
              <a:rPr lang="en-US" dirty="0"/>
              <a:t>branch of the internal thoracic artery. </a:t>
            </a:r>
          </a:p>
          <a:p>
            <a:r>
              <a:rPr lang="en-US" dirty="0"/>
              <a:t>Enters the rectus sheath and supplies the upper abdominal wall. </a:t>
            </a:r>
          </a:p>
          <a:p>
            <a:r>
              <a:rPr lang="en-US" dirty="0"/>
              <a:t>Anastomoses with the inferior epigastric artery.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2740" y="485031"/>
            <a:ext cx="647492" cy="497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6388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7" y="485031"/>
            <a:ext cx="11211339" cy="589191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2740" y="485031"/>
            <a:ext cx="647492" cy="497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8149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Inferior epigastric artery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Branch </a:t>
            </a:r>
            <a:r>
              <a:rPr lang="en-US" dirty="0"/>
              <a:t>of the external iliac artery. </a:t>
            </a:r>
          </a:p>
          <a:p>
            <a:r>
              <a:rPr lang="en-US" dirty="0"/>
              <a:t>Enters the rectus sheath below the arcuate line. </a:t>
            </a:r>
          </a:p>
          <a:p>
            <a:r>
              <a:rPr lang="en-US" dirty="0"/>
              <a:t>Supplies the lower central abdominal wall.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2740" y="485031"/>
            <a:ext cx="647492" cy="497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00661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17</TotalTime>
  <Words>245</Words>
  <Application>Microsoft Office PowerPoint</Application>
  <PresentationFormat>Widescreen</PresentationFormat>
  <Paragraphs>40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Garamond</vt:lpstr>
      <vt:lpstr>Organic</vt:lpstr>
      <vt:lpstr>REGIONAL ANATOMY</vt:lpstr>
      <vt:lpstr>Nerve Supply of the Anterolateral Abdominal Wall</vt:lpstr>
      <vt:lpstr>PowerPoint Presentation</vt:lpstr>
      <vt:lpstr>CONTINUED </vt:lpstr>
      <vt:lpstr>PowerPoint Presentation</vt:lpstr>
      <vt:lpstr>Arteries of the Anterolateral Abdominal Wall</vt:lpstr>
      <vt:lpstr>Superior epigastric artery</vt:lpstr>
      <vt:lpstr>PowerPoint Presentation</vt:lpstr>
      <vt:lpstr>Inferior epigastric artery</vt:lpstr>
      <vt:lpstr>PowerPoint Presentation</vt:lpstr>
      <vt:lpstr>PowerPoint Presentation</vt:lpstr>
      <vt:lpstr>Deep circumflex iliac artery</vt:lpstr>
      <vt:lpstr>PowerPoint Presentation</vt:lpstr>
      <vt:lpstr>Lower posterior intercostal arteries</vt:lpstr>
      <vt:lpstr>Veins of the Anterolateral Abdominal Wall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REGIONAL ANATOMY</dc:title>
  <dc:creator>Moorche</dc:creator>
  <cp:lastModifiedBy>Moorche</cp:lastModifiedBy>
  <cp:revision>2</cp:revision>
  <dcterms:created xsi:type="dcterms:W3CDTF">2026-06-09T15:45:45Z</dcterms:created>
  <dcterms:modified xsi:type="dcterms:W3CDTF">2026-06-09T16:03:37Z</dcterms:modified>
</cp:coreProperties>
</file>