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</a:p>
          <a:p>
            <a:r>
              <a:rPr lang="en-US" b="1" smtClean="0"/>
              <a:t>DPT(S.M.C),MPPTA</a:t>
            </a:r>
            <a:endParaRPr lang="en-US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1415331"/>
            <a:ext cx="631589" cy="4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4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Adverse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Respiratory </a:t>
            </a:r>
            <a:r>
              <a:rPr lang="en-US" dirty="0"/>
              <a:t>depression. </a:t>
            </a:r>
          </a:p>
          <a:p>
            <a:r>
              <a:rPr lang="en-US" dirty="0"/>
              <a:t>Sedation. </a:t>
            </a:r>
          </a:p>
          <a:p>
            <a:r>
              <a:rPr lang="en-US" dirty="0"/>
              <a:t>Nausea and vomiting. </a:t>
            </a:r>
          </a:p>
          <a:p>
            <a:r>
              <a:rPr lang="en-US" dirty="0"/>
              <a:t>Constipation (less than morphine). </a:t>
            </a:r>
          </a:p>
          <a:p>
            <a:r>
              <a:rPr lang="en-US" dirty="0"/>
              <a:t>Tachycardia. </a:t>
            </a:r>
          </a:p>
          <a:p>
            <a:r>
              <a:rPr lang="en-US" dirty="0"/>
              <a:t>CNS excitation due to </a:t>
            </a:r>
            <a:r>
              <a:rPr lang="en-US" dirty="0" err="1"/>
              <a:t>normeperidine</a:t>
            </a:r>
            <a:r>
              <a:rPr lang="en-US" dirty="0"/>
              <a:t> accumulation: </a:t>
            </a:r>
          </a:p>
          <a:p>
            <a:pPr lvl="1"/>
            <a:r>
              <a:rPr lang="en-US" dirty="0"/>
              <a:t>Tremors. </a:t>
            </a:r>
          </a:p>
          <a:p>
            <a:pPr lvl="1"/>
            <a:r>
              <a:rPr lang="en-US" dirty="0"/>
              <a:t>Muscle twitching. </a:t>
            </a:r>
          </a:p>
          <a:p>
            <a:pPr lvl="1"/>
            <a:r>
              <a:rPr lang="en-US" dirty="0"/>
              <a:t>Seizures. </a:t>
            </a:r>
          </a:p>
          <a:p>
            <a:r>
              <a:rPr lang="en-US" dirty="0"/>
              <a:t>Dependence and tolerance.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6832"/>
            <a:ext cx="63158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1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Comparison table 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911384"/>
              </p:ext>
            </p:extLst>
          </p:nvPr>
        </p:nvGraphicFramePr>
        <p:xfrm>
          <a:off x="1295400" y="2936240"/>
          <a:ext cx="9601200" cy="2560320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875468998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51911714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408852244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184343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Drug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Potency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Important </a:t>
                      </a:r>
                      <a:r>
                        <a:rPr lang="en-US" b="1" dirty="0"/>
                        <a:t>Feature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Major Adverse Effect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239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Fentanyl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~100× morphine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Highly lipophilic, rapid onset, CYP3A4 metabolism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Respiratory depression, chest wall rigidity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087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Methadone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Similar to morphine (variable)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Long half-life, oral efficacy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QT prolongation, respiratory depression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827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Meperidine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Less potent than morphine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Forms normeperidine metabolite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641381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6832"/>
            <a:ext cx="63158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24" y="496832"/>
            <a:ext cx="11251096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6832"/>
            <a:ext cx="63158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8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96833"/>
            <a:ext cx="11235193" cy="5864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6832"/>
            <a:ext cx="63158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6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Fentanyl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Synthetic </a:t>
            </a:r>
            <a:r>
              <a:rPr lang="en-US" dirty="0"/>
              <a:t>opioid analgesic. </a:t>
            </a:r>
          </a:p>
          <a:p>
            <a:r>
              <a:rPr lang="en-US" dirty="0"/>
              <a:t>Approximately </a:t>
            </a:r>
            <a:r>
              <a:rPr lang="en-US" b="1" dirty="0"/>
              <a:t>100 times more potent than morphine</a:t>
            </a:r>
            <a:r>
              <a:rPr lang="en-US" dirty="0"/>
              <a:t>. </a:t>
            </a:r>
          </a:p>
          <a:p>
            <a:r>
              <a:rPr lang="en-US" dirty="0"/>
              <a:t>Highly lipophilic. </a:t>
            </a:r>
          </a:p>
          <a:p>
            <a:r>
              <a:rPr lang="en-US" dirty="0"/>
              <a:t>Commonly used for: </a:t>
            </a:r>
          </a:p>
          <a:p>
            <a:pPr lvl="1"/>
            <a:r>
              <a:rPr lang="en-US" dirty="0"/>
              <a:t>Anesthesia and perioperative analgesia. </a:t>
            </a:r>
          </a:p>
          <a:p>
            <a:pPr lvl="1"/>
            <a:r>
              <a:rPr lang="en-US" dirty="0"/>
              <a:t>Severe chronic pain </a:t>
            </a:r>
            <a:endParaRPr lang="en-US" dirty="0" smtClean="0"/>
          </a:p>
          <a:p>
            <a:pPr lvl="1"/>
            <a:r>
              <a:rPr lang="en-US" dirty="0" smtClean="0"/>
              <a:t>Breakthrough </a:t>
            </a:r>
            <a:r>
              <a:rPr lang="en-US" dirty="0"/>
              <a:t>cancer pain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6832"/>
            <a:ext cx="63158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Pharmacokinetics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Highly </a:t>
            </a:r>
            <a:r>
              <a:rPr lang="en-US" dirty="0"/>
              <a:t>lipid soluble → rapid onset of action. </a:t>
            </a:r>
          </a:p>
          <a:p>
            <a:r>
              <a:rPr lang="en-US" dirty="0"/>
              <a:t>Available as: </a:t>
            </a:r>
          </a:p>
          <a:p>
            <a:pPr lvl="1"/>
            <a:r>
              <a:rPr lang="en-US" dirty="0"/>
              <a:t>Intravenous injection. </a:t>
            </a:r>
          </a:p>
          <a:p>
            <a:pPr lvl="1"/>
            <a:r>
              <a:rPr lang="en-US" dirty="0"/>
              <a:t>Transdermal patch. </a:t>
            </a:r>
          </a:p>
          <a:p>
            <a:pPr lvl="1"/>
            <a:r>
              <a:rPr lang="en-US" dirty="0"/>
              <a:t>Buccal, </a:t>
            </a:r>
            <a:r>
              <a:rPr lang="en-US" dirty="0" smtClean="0"/>
              <a:t>sublingual</a:t>
            </a:r>
          </a:p>
          <a:p>
            <a:pPr lvl="1"/>
            <a:r>
              <a:rPr lang="en-US" dirty="0" smtClean="0"/>
              <a:t>Undergoes </a:t>
            </a:r>
            <a:r>
              <a:rPr lang="en-US" dirty="0"/>
              <a:t>hepatic metabolism primarily by </a:t>
            </a:r>
            <a:r>
              <a:rPr lang="en-US" b="1" dirty="0"/>
              <a:t>CYP3A4</a:t>
            </a:r>
            <a:r>
              <a:rPr lang="en-US" dirty="0"/>
              <a:t>. </a:t>
            </a:r>
          </a:p>
          <a:p>
            <a:r>
              <a:rPr lang="en-US" dirty="0"/>
              <a:t>Metabolites are largely inactive.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6832"/>
            <a:ext cx="63158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1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Adverse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Respiratory </a:t>
            </a:r>
            <a:r>
              <a:rPr lang="en-US" dirty="0"/>
              <a:t>depression. </a:t>
            </a:r>
          </a:p>
          <a:p>
            <a:r>
              <a:rPr lang="en-US" dirty="0"/>
              <a:t>Constipation. </a:t>
            </a:r>
          </a:p>
          <a:p>
            <a:r>
              <a:rPr lang="en-US" dirty="0"/>
              <a:t>Nausea and vomiting. </a:t>
            </a:r>
          </a:p>
          <a:p>
            <a:r>
              <a:rPr lang="en-US" dirty="0"/>
              <a:t>Sedation. </a:t>
            </a:r>
          </a:p>
          <a:p>
            <a:r>
              <a:rPr lang="en-US" dirty="0" err="1"/>
              <a:t>Miosis</a:t>
            </a:r>
            <a:r>
              <a:rPr lang="en-US" dirty="0"/>
              <a:t>. </a:t>
            </a:r>
          </a:p>
          <a:p>
            <a:r>
              <a:rPr lang="en-US" dirty="0"/>
              <a:t>Chest wall rigidity (especially with rapid IV administration). </a:t>
            </a:r>
          </a:p>
          <a:p>
            <a:r>
              <a:rPr lang="en-US" dirty="0"/>
              <a:t>Physical dependence and tolerance.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6832"/>
            <a:ext cx="63158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1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Methadone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Synthetic</a:t>
            </a:r>
            <a:r>
              <a:rPr lang="en-US" dirty="0"/>
              <a:t>, long-acting opioid agonist. </a:t>
            </a:r>
          </a:p>
          <a:p>
            <a:r>
              <a:rPr lang="en-US" dirty="0"/>
              <a:t>Used for: </a:t>
            </a:r>
          </a:p>
          <a:p>
            <a:pPr lvl="1"/>
            <a:r>
              <a:rPr lang="en-US" dirty="0"/>
              <a:t>Chronic pain management. </a:t>
            </a:r>
          </a:p>
          <a:p>
            <a:pPr lvl="1"/>
            <a:r>
              <a:rPr lang="en-US" dirty="0"/>
              <a:t>Opioid withdrawal and maintenance therapy. </a:t>
            </a:r>
          </a:p>
          <a:p>
            <a:r>
              <a:rPr lang="en-US" dirty="0"/>
              <a:t>Produces less intense euphoria than many opioids.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6832"/>
            <a:ext cx="63158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3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Pharmacokinetics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</a:t>
            </a:r>
            <a:r>
              <a:rPr lang="en-US" dirty="0"/>
              <a:t>absorbed orally. </a:t>
            </a:r>
          </a:p>
          <a:p>
            <a:r>
              <a:rPr lang="en-US" dirty="0" smtClean="0"/>
              <a:t>Extensively </a:t>
            </a:r>
            <a:r>
              <a:rPr lang="en-US" dirty="0"/>
              <a:t>metabolized in the liver. </a:t>
            </a:r>
          </a:p>
          <a:p>
            <a:r>
              <a:rPr lang="en-US" dirty="0"/>
              <a:t>Duration of analgesia is </a:t>
            </a:r>
            <a:r>
              <a:rPr lang="en-US" dirty="0" smtClean="0"/>
              <a:t>shorter</a:t>
            </a:r>
            <a:endParaRPr lang="en-US" dirty="0"/>
          </a:p>
          <a:p>
            <a:r>
              <a:rPr lang="en-US" dirty="0"/>
              <a:t>Accumulation can occur with repeated dosing.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6832"/>
            <a:ext cx="63158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8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Adverse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Respiratory </a:t>
            </a:r>
            <a:r>
              <a:rPr lang="en-US" dirty="0"/>
              <a:t>depression. </a:t>
            </a:r>
          </a:p>
          <a:p>
            <a:r>
              <a:rPr lang="en-US" dirty="0"/>
              <a:t>Sedation. </a:t>
            </a:r>
          </a:p>
          <a:p>
            <a:r>
              <a:rPr lang="en-US" dirty="0"/>
              <a:t>Constipation. </a:t>
            </a:r>
          </a:p>
          <a:p>
            <a:r>
              <a:rPr lang="en-US" dirty="0"/>
              <a:t>Nausea. </a:t>
            </a:r>
          </a:p>
          <a:p>
            <a:r>
              <a:rPr lang="en-US" dirty="0"/>
              <a:t>Sweating. </a:t>
            </a:r>
          </a:p>
          <a:p>
            <a:r>
              <a:rPr lang="en-US" dirty="0"/>
              <a:t>Physical dependence.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6832"/>
            <a:ext cx="63158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Meperidine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Synthetic </a:t>
            </a:r>
            <a:r>
              <a:rPr lang="en-US" dirty="0"/>
              <a:t>opioid analgesic. </a:t>
            </a:r>
          </a:p>
          <a:p>
            <a:r>
              <a:rPr lang="en-US" dirty="0"/>
              <a:t>Less commonly used today because of toxic metabolite formation. </a:t>
            </a:r>
          </a:p>
          <a:p>
            <a:r>
              <a:rPr lang="en-US" dirty="0"/>
              <a:t>Historically used for moderate to severe pain.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6832"/>
            <a:ext cx="63158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7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Pharmacokinetics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Metabolized </a:t>
            </a:r>
            <a:r>
              <a:rPr lang="en-US" dirty="0"/>
              <a:t>in the liver. </a:t>
            </a:r>
          </a:p>
          <a:p>
            <a:r>
              <a:rPr lang="en-US" dirty="0"/>
              <a:t>Forms </a:t>
            </a:r>
            <a:r>
              <a:rPr lang="en-US" b="1" dirty="0" err="1"/>
              <a:t>normeperidine</a:t>
            </a:r>
            <a:r>
              <a:rPr lang="en-US" dirty="0"/>
              <a:t>, an active metabolite. </a:t>
            </a:r>
          </a:p>
          <a:p>
            <a:r>
              <a:rPr lang="en-US" dirty="0" err="1"/>
              <a:t>Normeperidine</a:t>
            </a:r>
            <a:r>
              <a:rPr lang="en-US" dirty="0"/>
              <a:t> has a long half-life and can accumulate, especially in renal impairment. </a:t>
            </a:r>
          </a:p>
          <a:p>
            <a:r>
              <a:rPr lang="en-US" dirty="0"/>
              <a:t>Excreted mainly through the kidneys.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6832"/>
            <a:ext cx="63158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4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318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PHARMACOLOGY</vt:lpstr>
      <vt:lpstr>Fentanyl</vt:lpstr>
      <vt:lpstr>Pharmacokinetics</vt:lpstr>
      <vt:lpstr>Adverse Effects</vt:lpstr>
      <vt:lpstr>Methadone</vt:lpstr>
      <vt:lpstr>Pharmacokinetics</vt:lpstr>
      <vt:lpstr>Adverse Effects</vt:lpstr>
      <vt:lpstr>Meperidine </vt:lpstr>
      <vt:lpstr>Pharmacokinetics</vt:lpstr>
      <vt:lpstr>Adverse Effects</vt:lpstr>
      <vt:lpstr>Comparison table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Moorche</dc:creator>
  <cp:lastModifiedBy>Moorche</cp:lastModifiedBy>
  <cp:revision>2</cp:revision>
  <dcterms:created xsi:type="dcterms:W3CDTF">2026-06-09T16:37:24Z</dcterms:created>
  <dcterms:modified xsi:type="dcterms:W3CDTF">2026-06-09T16:47:44Z</dcterms:modified>
</cp:coreProperties>
</file>