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57517-CC40-4496-A886-ABFA39091143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E3DAE-38A2-42BF-B9F9-5A6241EEE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7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E3DAE-38A2-42BF-B9F9-5A6241EEE05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9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Vitamins / Minerals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MLT ‘OT ‘ RIT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B1 (Thiamine)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causes beriberi and Wernicke-</a:t>
            </a:r>
            <a:r>
              <a:rPr lang="en-US" dirty="0" err="1"/>
              <a:t>Korsakoff</a:t>
            </a:r>
            <a:r>
              <a:rPr lang="en-US" dirty="0"/>
              <a:t> syndrome.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B2 (Riboflavin)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causes </a:t>
            </a:r>
            <a:r>
              <a:rPr lang="en-US" dirty="0" err="1"/>
              <a:t>cheilosis</a:t>
            </a:r>
            <a:r>
              <a:rPr lang="en-US" dirty="0"/>
              <a:t>, </a:t>
            </a:r>
            <a:r>
              <a:rPr lang="en-US" dirty="0" err="1"/>
              <a:t>glossitis</a:t>
            </a:r>
            <a:r>
              <a:rPr lang="en-US" dirty="0"/>
              <a:t>, and dermatitis</a:t>
            </a:r>
          </a:p>
        </p:txBody>
      </p:sp>
    </p:spTree>
    <p:extLst>
      <p:ext uri="{BB962C8B-B14F-4D97-AF65-F5344CB8AC3E}">
        <p14:creationId xmlns:p14="http://schemas.microsoft.com/office/powerpoint/2010/main" val="39833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B3 (Niacin)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Deficiency causes pellagra: dermatitis, diarrhea, </a:t>
            </a:r>
            <a:r>
              <a:rPr lang="pt-BR" dirty="0" smtClean="0"/>
              <a:t>dementia.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42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B9 &amp; B12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Deficiency causes </a:t>
            </a:r>
            <a:r>
              <a:rPr lang="en-US" dirty="0" err="1"/>
              <a:t>megaloblastic</a:t>
            </a:r>
            <a:r>
              <a:rPr lang="en-US" dirty="0"/>
              <a:t> anemia; B12 deficiency may cause neurological disorders.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97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collagen synthesis, antioxidant activity.</a:t>
            </a:r>
            <a:r>
              <a:rPr lang="en-US" b="1" dirty="0"/>
              <a:t> Deficiency </a:t>
            </a:r>
            <a:r>
              <a:rPr lang="en-US" dirty="0"/>
              <a:t>causes scurvy.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93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Vitamins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Fruits, vegetables, cereals, dairy products, eggs, meat, fish, and sunlight (Vitamin 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11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Inorganic elements required for structural and metabolic functions</a:t>
            </a:r>
          </a:p>
        </p:txBody>
      </p:sp>
    </p:spTree>
    <p:extLst>
      <p:ext uri="{BB962C8B-B14F-4D97-AF65-F5344CB8AC3E}">
        <p14:creationId xmlns:p14="http://schemas.microsoft.com/office/powerpoint/2010/main" val="416091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Macrominerals</a:t>
            </a:r>
            <a:r>
              <a:rPr lang="en-US" dirty="0"/>
              <a:t> and trace (</a:t>
            </a:r>
            <a:r>
              <a:rPr lang="en-US" dirty="0" err="1"/>
              <a:t>microminerals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04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Macrominerals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Calcium, phosphorus, magnesium, sodium, potassium, chloride, sulfur.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41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enzyme activation and nerve function. </a:t>
            </a:r>
            <a:r>
              <a:rPr lang="en-US" b="1" dirty="0"/>
              <a:t>Deficiency: </a:t>
            </a:r>
            <a:r>
              <a:rPr lang="en-US" dirty="0"/>
              <a:t>muscle cramps and weakness.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8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Vitamins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Organic micronutrients required in small amounts for normal metabolism, growth, and health.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bones, teeth, muscle contraction. </a:t>
            </a:r>
            <a:r>
              <a:rPr lang="en-US" b="1" dirty="0"/>
              <a:t>Deficiency: </a:t>
            </a:r>
            <a:r>
              <a:rPr lang="en-US" dirty="0"/>
              <a:t>osteoporosis and </a:t>
            </a:r>
            <a:r>
              <a:rPr lang="en-US" dirty="0" err="1"/>
              <a:t>tetany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1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ATP, nucleic acids, bones</a:t>
            </a:r>
            <a:r>
              <a:rPr lang="en-US" b="1" dirty="0"/>
              <a:t>. Deficiency </a:t>
            </a:r>
            <a:r>
              <a:rPr lang="en-US" dirty="0"/>
              <a:t>is rare but affects bone health.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2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Sodium and Potassium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fluid balance and nerve conduction. Imbalance affects cardiovascular and neuromuscular systems.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42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Iron, zinc, copper, iodine, selenium, manganese, fluoride.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1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hemoglobin synthesis. </a:t>
            </a:r>
            <a:r>
              <a:rPr lang="en-US" b="1" dirty="0"/>
              <a:t>Deficiency</a:t>
            </a:r>
            <a:r>
              <a:rPr lang="en-US" dirty="0"/>
              <a:t> causes iron-deficiency anemia.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33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Iodine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thyroid hormone synthesis. </a:t>
            </a:r>
            <a:r>
              <a:rPr lang="en-US" b="1" dirty="0"/>
              <a:t>Deficiency</a:t>
            </a:r>
            <a:r>
              <a:rPr lang="en-US" dirty="0"/>
              <a:t> causes goiter and hypothyroidism.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6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Zinc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immunity and wound healing.</a:t>
            </a:r>
            <a:r>
              <a:rPr lang="en-US" b="1" dirty="0"/>
              <a:t> Deficiency </a:t>
            </a:r>
            <a:r>
              <a:rPr lang="en-US" dirty="0"/>
              <a:t>causes growth retardation and impaired immunity.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15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</a:t>
            </a:r>
            <a:r>
              <a:rPr lang="en-US" dirty="0"/>
              <a:t>s: antioxidant defense. </a:t>
            </a:r>
            <a:r>
              <a:rPr lang="en-US" b="1" dirty="0"/>
              <a:t>Deficiency</a:t>
            </a:r>
            <a:r>
              <a:rPr lang="en-US" dirty="0"/>
              <a:t> may cause cardiomyopathy and immune dysfunction.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38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Vitamins </a:t>
            </a:r>
            <a:r>
              <a:rPr lang="en-US" dirty="0" err="1"/>
              <a:t>vs</a:t>
            </a:r>
            <a:r>
              <a:rPr lang="en-US" dirty="0"/>
              <a:t> Minerals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Vitamins are organic; minerals are inorganic. Both are essential micronutrients.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Deficiencies contribute to malnutrition, metabolic disorders, and chronic diseases.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7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Vitamins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Required in minute quantities; most cannot be synthesized sufficiently by the body.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 of Deficiencies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Balanced diet, food fortification, supplementation, and public health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Vitamins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Fat-soluble: </a:t>
            </a:r>
            <a:r>
              <a:rPr lang="en-US" dirty="0"/>
              <a:t>A, D, E, K. </a:t>
            </a:r>
            <a:r>
              <a:rPr lang="en-US" b="1" dirty="0"/>
              <a:t>Water-soluble</a:t>
            </a:r>
            <a:r>
              <a:rPr lang="en-US" dirty="0"/>
              <a:t>: B-complex and C.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A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Functions: </a:t>
            </a:r>
            <a:r>
              <a:rPr lang="en-US" dirty="0"/>
              <a:t>vision, immunity, epithelial health. </a:t>
            </a:r>
            <a:r>
              <a:rPr lang="en-US" b="1" dirty="0"/>
              <a:t>Deficiency: </a:t>
            </a:r>
            <a:r>
              <a:rPr lang="en-US" dirty="0"/>
              <a:t>night blindness, </a:t>
            </a:r>
            <a:r>
              <a:rPr lang="en-US" dirty="0" err="1"/>
              <a:t>xerophthalmia</a:t>
            </a:r>
            <a:r>
              <a:rPr lang="en-US" dirty="0"/>
              <a:t>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841" y="982132"/>
            <a:ext cx="9601196" cy="1303867"/>
          </a:xfrm>
        </p:spPr>
        <p:txBody>
          <a:bodyPr/>
          <a:lstStyle/>
          <a:p>
            <a:r>
              <a:rPr lang="en-US" dirty="0"/>
              <a:t>Vitamin D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calcium absorption and bone health. </a:t>
            </a:r>
            <a:r>
              <a:rPr lang="en-US" b="1" dirty="0"/>
              <a:t>Deficiency: </a:t>
            </a:r>
            <a:r>
              <a:rPr lang="en-US" dirty="0"/>
              <a:t>rickets and </a:t>
            </a:r>
            <a:r>
              <a:rPr lang="en-US" dirty="0" err="1"/>
              <a:t>osteomalacia</a:t>
            </a:r>
            <a:r>
              <a:rPr lang="en-US" dirty="0"/>
              <a:t>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Functions: </a:t>
            </a:r>
            <a:r>
              <a:rPr lang="en-US" dirty="0"/>
              <a:t>antioxidant protection. </a:t>
            </a:r>
            <a:r>
              <a:rPr lang="en-US" b="1" dirty="0"/>
              <a:t>Deficiency</a:t>
            </a:r>
            <a:r>
              <a:rPr lang="en-US" dirty="0"/>
              <a:t>: neuromuscular disorders and hemolysis.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K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Functions</a:t>
            </a:r>
            <a:r>
              <a:rPr lang="en-US" dirty="0"/>
              <a:t>: blood clotting. </a:t>
            </a:r>
            <a:r>
              <a:rPr lang="en-US" b="1" dirty="0"/>
              <a:t>Deficiency</a:t>
            </a:r>
            <a:r>
              <a:rPr lang="en-US" dirty="0"/>
              <a:t>: prolonged bleeding and hemorrhage.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B Complex</a:t>
            </a:r>
            <a:endParaRPr lang="x-none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Includes B1, B2, B3, B5, B6, B7, B9, and B12; mainly coenzymes in metabolism.</a:t>
            </a:r>
          </a:p>
          <a:p>
            <a:endParaRPr lang="x-none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468</Words>
  <Application>Microsoft Office PowerPoint</Application>
  <PresentationFormat>Custom</PresentationFormat>
  <Paragraphs>62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Organic</vt:lpstr>
      <vt:lpstr>Vitamins / Minerals </vt:lpstr>
      <vt:lpstr>Introduction to Vitamins</vt:lpstr>
      <vt:lpstr>Characteristics of Vitamins</vt:lpstr>
      <vt:lpstr>Classification of Vitamins</vt:lpstr>
      <vt:lpstr>Vitamin A</vt:lpstr>
      <vt:lpstr>Vitamin D</vt:lpstr>
      <vt:lpstr>Vitamin E</vt:lpstr>
      <vt:lpstr>Vitamin K</vt:lpstr>
      <vt:lpstr>Vitamin B Complex</vt:lpstr>
      <vt:lpstr>Vitamin B1 (Thiamine)</vt:lpstr>
      <vt:lpstr>Vitamin B2 (Riboflavin)</vt:lpstr>
      <vt:lpstr>Vitamin B3 (Niacin)</vt:lpstr>
      <vt:lpstr>Vitamin B9 &amp; B12</vt:lpstr>
      <vt:lpstr>Vitamin C</vt:lpstr>
      <vt:lpstr>Sources of Vitamins</vt:lpstr>
      <vt:lpstr>Introduction to Minerals</vt:lpstr>
      <vt:lpstr>Classification of Minerals</vt:lpstr>
      <vt:lpstr>Macrominerals</vt:lpstr>
      <vt:lpstr>Magnesium</vt:lpstr>
      <vt:lpstr>Calcium</vt:lpstr>
      <vt:lpstr>Phosphorus</vt:lpstr>
      <vt:lpstr>Sodium and Potassium</vt:lpstr>
      <vt:lpstr>Trace Minerals</vt:lpstr>
      <vt:lpstr>Iron</vt:lpstr>
      <vt:lpstr>Iodine</vt:lpstr>
      <vt:lpstr>Zinc</vt:lpstr>
      <vt:lpstr>Selenium</vt:lpstr>
      <vt:lpstr>Comparison: Vitamins vs Minerals</vt:lpstr>
      <vt:lpstr>Clinical Significance</vt:lpstr>
      <vt:lpstr>Prevention of Deficiencies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Vitamins / Minerals</dc:title>
  <dc:creator>MAC</dc:creator>
  <cp:lastModifiedBy>Bismillah computers</cp:lastModifiedBy>
  <cp:revision>5</cp:revision>
  <dcterms:created xsi:type="dcterms:W3CDTF">2025-09-15T17:01:40Z</dcterms:created>
  <dcterms:modified xsi:type="dcterms:W3CDTF">2026-06-08T08:53:34Z</dcterms:modified>
</cp:coreProperties>
</file>