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77" r:id="rId10"/>
    <p:sldId id="263" r:id="rId11"/>
    <p:sldId id="266" r:id="rId12"/>
    <p:sldId id="265" r:id="rId13"/>
    <p:sldId id="278" r:id="rId14"/>
    <p:sldId id="267" r:id="rId15"/>
    <p:sldId id="269" r:id="rId16"/>
    <p:sldId id="279" r:id="rId17"/>
    <p:sldId id="268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REGIONAL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1" y="1407381"/>
            <a:ext cx="687249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4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n-US" b="1" dirty="0" err="1"/>
              <a:t>Transversus</a:t>
            </a:r>
            <a:r>
              <a:rPr lang="en-US" b="1" dirty="0"/>
              <a:t> Abdominis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Lower six costal cartilages </a:t>
            </a:r>
          </a:p>
          <a:p>
            <a:pPr lvl="1"/>
            <a:r>
              <a:rPr lang="en-US" dirty="0"/>
              <a:t>Thoracolumbar fascia </a:t>
            </a:r>
          </a:p>
          <a:p>
            <a:pPr lvl="1"/>
            <a:r>
              <a:rPr lang="en-US" dirty="0"/>
              <a:t>Iliac crest </a:t>
            </a:r>
          </a:p>
          <a:p>
            <a:pPr lvl="1"/>
            <a:r>
              <a:rPr lang="en-US" dirty="0"/>
              <a:t>Lateral third of inguinal ligament </a:t>
            </a:r>
          </a:p>
          <a:p>
            <a:r>
              <a:rPr lang="en-US" b="1" dirty="0"/>
              <a:t>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Xiphoid process </a:t>
            </a:r>
          </a:p>
          <a:p>
            <a:pPr lvl="1"/>
            <a:r>
              <a:rPr lang="en-US" dirty="0"/>
              <a:t>Linea alba </a:t>
            </a:r>
          </a:p>
          <a:p>
            <a:pPr lvl="1"/>
            <a:r>
              <a:rPr lang="en-US" dirty="0"/>
              <a:t>Symphysis pubis </a:t>
            </a:r>
          </a:p>
        </p:txBody>
      </p:sp>
    </p:spTree>
    <p:extLst>
      <p:ext uri="{BB962C8B-B14F-4D97-AF65-F5344CB8AC3E}">
        <p14:creationId xmlns:p14="http://schemas.microsoft.com/office/powerpoint/2010/main" val="48736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2981"/>
            <a:ext cx="11163631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3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Supply:</a:t>
            </a:r>
            <a:r>
              <a:rPr lang="en-US" dirty="0"/>
              <a:t> T7–T12 nerves and </a:t>
            </a:r>
            <a:r>
              <a:rPr lang="en-US" dirty="0" err="1"/>
              <a:t>iliohypogastric</a:t>
            </a:r>
            <a:r>
              <a:rPr lang="en-US" dirty="0"/>
              <a:t> &amp; </a:t>
            </a:r>
            <a:r>
              <a:rPr lang="en-US" dirty="0" err="1"/>
              <a:t>ilioinguinal</a:t>
            </a:r>
            <a:r>
              <a:rPr lang="en-US" dirty="0"/>
              <a:t> nerves (L1) </a:t>
            </a:r>
          </a:p>
          <a:p>
            <a:r>
              <a:rPr lang="en-US" b="1" dirty="0"/>
              <a:t>Action: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Compresses abdominal contents </a:t>
            </a:r>
          </a:p>
          <a:p>
            <a:pPr lvl="1"/>
            <a:r>
              <a:rPr lang="en-US" dirty="0"/>
              <a:t>Increases intra-abdominal pressure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203387" cy="58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2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Rectus Abdominis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Symphysis pubis and pubic crest </a:t>
            </a:r>
          </a:p>
          <a:p>
            <a:r>
              <a:rPr lang="en-US" b="1" dirty="0"/>
              <a:t>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Fifth, sixth, and seventh costal cartilages </a:t>
            </a:r>
          </a:p>
          <a:p>
            <a:pPr lvl="1"/>
            <a:r>
              <a:rPr lang="en-US" dirty="0"/>
              <a:t>Xiphoid process </a:t>
            </a:r>
          </a:p>
          <a:p>
            <a:r>
              <a:rPr lang="en-US" b="1" dirty="0"/>
              <a:t>Nerve Supply:</a:t>
            </a:r>
            <a:r>
              <a:rPr lang="en-US" dirty="0"/>
              <a:t> T7–T12 nerves </a:t>
            </a:r>
          </a:p>
          <a:p>
            <a:r>
              <a:rPr lang="en-US" b="1" dirty="0"/>
              <a:t>Actions: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Compresses abdominal contents </a:t>
            </a:r>
          </a:p>
          <a:p>
            <a:pPr lvl="1"/>
            <a:r>
              <a:rPr lang="en-US" dirty="0"/>
              <a:t>Flexes vertebral column </a:t>
            </a:r>
          </a:p>
          <a:p>
            <a:pPr lvl="1"/>
            <a:r>
              <a:rPr lang="en-US" dirty="0"/>
              <a:t>Accessory muscle of expiration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492981"/>
            <a:ext cx="11211338" cy="5907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95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203387" cy="58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6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Pyramidalis</a:t>
            </a:r>
            <a:r>
              <a:rPr lang="en-US" b="1" dirty="0"/>
              <a:t> (if present)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Anterior surface of pubis </a:t>
            </a:r>
          </a:p>
          <a:p>
            <a:r>
              <a:rPr lang="en-US" b="1" dirty="0"/>
              <a:t>Insertion:</a:t>
            </a:r>
            <a:r>
              <a:rPr lang="en-US" dirty="0"/>
              <a:t> Linea alba </a:t>
            </a:r>
          </a:p>
          <a:p>
            <a:r>
              <a:rPr lang="en-US" b="1" dirty="0"/>
              <a:t>Nerve Supply:</a:t>
            </a:r>
            <a:r>
              <a:rPr lang="en-US" dirty="0"/>
              <a:t> T12 nerve </a:t>
            </a:r>
          </a:p>
          <a:p>
            <a:r>
              <a:rPr lang="en-US" b="1" dirty="0"/>
              <a:t>Action:</a:t>
            </a:r>
            <a:r>
              <a:rPr lang="en-US" dirty="0"/>
              <a:t> Tenses the </a:t>
            </a:r>
            <a:r>
              <a:rPr lang="en-US" dirty="0" err="1"/>
              <a:t>linea</a:t>
            </a:r>
            <a:r>
              <a:rPr lang="en-US" dirty="0"/>
              <a:t> alba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3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1"/>
            <a:ext cx="11274950" cy="5836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4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Transversalis</a:t>
            </a:r>
            <a:r>
              <a:rPr lang="en-US" b="1" dirty="0"/>
              <a:t> Fascia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 </a:t>
            </a:r>
            <a:r>
              <a:rPr lang="en-US" dirty="0"/>
              <a:t>layer of </a:t>
            </a:r>
            <a:r>
              <a:rPr lang="en-US" dirty="0" err="1"/>
              <a:t>endoabdominal</a:t>
            </a:r>
            <a:r>
              <a:rPr lang="en-US" dirty="0"/>
              <a:t> fascia lining the inner surface of the abdominal wall. </a:t>
            </a:r>
          </a:p>
          <a:p>
            <a:r>
              <a:rPr lang="en-US" dirty="0"/>
              <a:t>Lies deep to the </a:t>
            </a:r>
            <a:r>
              <a:rPr lang="en-US" dirty="0" err="1"/>
              <a:t>transversus</a:t>
            </a:r>
            <a:r>
              <a:rPr lang="en-US" dirty="0"/>
              <a:t> abdominis muscle. </a:t>
            </a:r>
          </a:p>
          <a:p>
            <a:r>
              <a:rPr lang="en-US" dirty="0"/>
              <a:t>Continues with diaphragmatic, pelvic, and iliac fascia. </a:t>
            </a:r>
          </a:p>
          <a:p>
            <a:r>
              <a:rPr lang="en-US" dirty="0"/>
              <a:t>Forms the </a:t>
            </a:r>
            <a:r>
              <a:rPr lang="en-US" b="1" dirty="0"/>
              <a:t>deep inguinal ring</a:t>
            </a:r>
            <a:r>
              <a:rPr lang="en-US" dirty="0"/>
              <a:t>. </a:t>
            </a:r>
          </a:p>
          <a:p>
            <a:r>
              <a:rPr lang="en-US" dirty="0"/>
              <a:t>Provides strength and support to the abdominal wall. </a:t>
            </a:r>
          </a:p>
          <a:p>
            <a:r>
              <a:rPr lang="en-US" dirty="0"/>
              <a:t>Separated from the parietal peritoneum by </a:t>
            </a:r>
            <a:r>
              <a:rPr lang="en-US" dirty="0" err="1"/>
              <a:t>extraperitoneal</a:t>
            </a:r>
            <a:r>
              <a:rPr lang="en-US" dirty="0"/>
              <a:t> fascia.</a:t>
            </a:r>
          </a:p>
        </p:txBody>
      </p:sp>
    </p:spTree>
    <p:extLst>
      <p:ext uri="{BB962C8B-B14F-4D97-AF65-F5344CB8AC3E}">
        <p14:creationId xmlns:p14="http://schemas.microsoft.com/office/powerpoint/2010/main" val="160901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Anterior Abdominal Wall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External </a:t>
            </a:r>
            <a:r>
              <a:rPr lang="en-US" dirty="0" smtClean="0"/>
              <a:t>Oblique</a:t>
            </a:r>
          </a:p>
          <a:p>
            <a:r>
              <a:rPr lang="en-US" dirty="0"/>
              <a:t>2. Internal </a:t>
            </a:r>
            <a:r>
              <a:rPr lang="en-US" dirty="0" smtClean="0"/>
              <a:t>Oblique</a:t>
            </a:r>
          </a:p>
          <a:p>
            <a:r>
              <a:rPr lang="en-US" dirty="0"/>
              <a:t>3. </a:t>
            </a:r>
            <a:r>
              <a:rPr lang="en-US" dirty="0" err="1"/>
              <a:t>Transversus</a:t>
            </a:r>
            <a:r>
              <a:rPr lang="en-US" dirty="0"/>
              <a:t> </a:t>
            </a:r>
            <a:r>
              <a:rPr lang="en-US" dirty="0" smtClean="0"/>
              <a:t>Abdominis</a:t>
            </a:r>
          </a:p>
          <a:p>
            <a:r>
              <a:rPr lang="en-US" dirty="0"/>
              <a:t>4. Rectus </a:t>
            </a:r>
            <a:r>
              <a:rPr lang="en-US" dirty="0" smtClean="0"/>
              <a:t>Abdominis</a:t>
            </a:r>
          </a:p>
          <a:p>
            <a:r>
              <a:rPr lang="en-US" dirty="0" err="1"/>
              <a:t>Pyramidalis</a:t>
            </a:r>
            <a:r>
              <a:rPr lang="en-US" dirty="0"/>
              <a:t> (if present)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5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2981"/>
            <a:ext cx="11195436" cy="5804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9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Extraperitoneal</a:t>
            </a:r>
            <a:r>
              <a:rPr lang="en-US" b="1" dirty="0"/>
              <a:t> Fascia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 </a:t>
            </a:r>
            <a:r>
              <a:rPr lang="en-US" dirty="0"/>
              <a:t>of loose connective tissue between </a:t>
            </a:r>
            <a:r>
              <a:rPr lang="en-US" dirty="0" err="1"/>
              <a:t>transversalis</a:t>
            </a:r>
            <a:r>
              <a:rPr lang="en-US" dirty="0"/>
              <a:t> fascia and parietal peritoneum. </a:t>
            </a:r>
          </a:p>
          <a:p>
            <a:r>
              <a:rPr lang="en-US" dirty="0"/>
              <a:t>Contains varying amounts of fat. </a:t>
            </a:r>
          </a:p>
          <a:p>
            <a:r>
              <a:rPr lang="en-US" dirty="0"/>
              <a:t>Allows movement of the peritoneum over the abdominal wall. </a:t>
            </a:r>
          </a:p>
          <a:p>
            <a:r>
              <a:rPr lang="en-US" dirty="0"/>
              <a:t>Contains blood vessels, lymphatics, and nerves. </a:t>
            </a:r>
          </a:p>
          <a:p>
            <a:r>
              <a:rPr lang="en-US" dirty="0"/>
              <a:t>More prominent in the lower anterior abdominal wall.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2982"/>
            <a:ext cx="11211339" cy="5915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8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Parietal Peritoneum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Serous </a:t>
            </a:r>
            <a:r>
              <a:rPr lang="en-US" dirty="0"/>
              <a:t>membrane lining the internal surface of the abdominopelvic cavity. </a:t>
            </a:r>
          </a:p>
          <a:p>
            <a:r>
              <a:rPr lang="en-US" dirty="0"/>
              <a:t>Continuous with visceral peritoneum covering abdominal organs. </a:t>
            </a:r>
          </a:p>
          <a:p>
            <a:r>
              <a:rPr lang="en-US" dirty="0"/>
              <a:t>Receives somatic nerve supply from the body wall. </a:t>
            </a:r>
          </a:p>
          <a:p>
            <a:r>
              <a:rPr lang="en-US" dirty="0"/>
              <a:t>Highly sensitive to: </a:t>
            </a:r>
          </a:p>
          <a:p>
            <a:pPr lvl="1"/>
            <a:r>
              <a:rPr lang="en-US" dirty="0"/>
              <a:t>Pain </a:t>
            </a:r>
          </a:p>
          <a:p>
            <a:pPr lvl="1"/>
            <a:r>
              <a:rPr lang="en-US" dirty="0"/>
              <a:t>Pressure </a:t>
            </a:r>
          </a:p>
          <a:p>
            <a:pPr lvl="1"/>
            <a:r>
              <a:rPr lang="en-US" dirty="0"/>
              <a:t>Temperature </a:t>
            </a:r>
          </a:p>
          <a:p>
            <a:pPr lvl="1"/>
            <a:r>
              <a:rPr lang="en-US" dirty="0"/>
              <a:t>Touch </a:t>
            </a:r>
          </a:p>
          <a:p>
            <a:r>
              <a:rPr lang="en-US" dirty="0"/>
              <a:t>Pain is usually well localized. </a:t>
            </a:r>
          </a:p>
          <a:p>
            <a:r>
              <a:rPr lang="en-US" dirty="0"/>
              <a:t>Helps reduce friction and allows free movement of abdominal viscera.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26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2981"/>
            <a:ext cx="11235193" cy="58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1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2981"/>
            <a:ext cx="11251095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2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External Oblique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Ribs 5–12 </a:t>
            </a:r>
          </a:p>
          <a:p>
            <a:r>
              <a:rPr lang="en-US" b="1" dirty="0"/>
              <a:t>Insertion:</a:t>
            </a:r>
            <a:r>
              <a:rPr lang="en-US" dirty="0"/>
              <a:t> Xiphoid process, </a:t>
            </a:r>
            <a:r>
              <a:rPr lang="en-US" dirty="0" err="1"/>
              <a:t>linea</a:t>
            </a:r>
            <a:r>
              <a:rPr lang="en-US" dirty="0"/>
              <a:t> alba, pubic crest, pubic tubercle </a:t>
            </a:r>
          </a:p>
          <a:p>
            <a:r>
              <a:rPr lang="en-US" b="1" dirty="0"/>
              <a:t>Nerve Supply:</a:t>
            </a:r>
            <a:r>
              <a:rPr lang="en-US" dirty="0"/>
              <a:t> T7–T12 nerves and </a:t>
            </a:r>
            <a:r>
              <a:rPr lang="en-US" dirty="0" err="1"/>
              <a:t>iliohypogastric</a:t>
            </a:r>
            <a:r>
              <a:rPr lang="en-US" dirty="0"/>
              <a:t> &amp; </a:t>
            </a:r>
            <a:r>
              <a:rPr lang="en-US" dirty="0" err="1"/>
              <a:t>ilioinguinal</a:t>
            </a:r>
            <a:r>
              <a:rPr lang="en-US" dirty="0"/>
              <a:t> nerves (L1) </a:t>
            </a:r>
          </a:p>
          <a:p>
            <a:r>
              <a:rPr lang="en-US" b="1" dirty="0"/>
              <a:t>Actions: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Supports abdominal contents </a:t>
            </a:r>
          </a:p>
          <a:p>
            <a:pPr lvl="1"/>
            <a:r>
              <a:rPr lang="en-US" dirty="0"/>
              <a:t>Compresses abdomen </a:t>
            </a:r>
          </a:p>
          <a:p>
            <a:pPr lvl="1"/>
            <a:r>
              <a:rPr lang="en-US" dirty="0"/>
              <a:t>Assists flexion and rotation of trunk </a:t>
            </a:r>
          </a:p>
          <a:p>
            <a:pPr lvl="1"/>
            <a:r>
              <a:rPr lang="en-US" dirty="0"/>
              <a:t>Helps in forced expiration, micturition, defecation, parturition, and vomiting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92981"/>
            <a:ext cx="11171583" cy="58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6" y="492981"/>
            <a:ext cx="11100020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203387" cy="58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5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Internal Oblique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Origin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Lumbar fascia </a:t>
            </a:r>
          </a:p>
          <a:p>
            <a:pPr lvl="1"/>
            <a:r>
              <a:rPr lang="en-US" dirty="0"/>
              <a:t>Iliac crest </a:t>
            </a:r>
          </a:p>
          <a:p>
            <a:pPr lvl="1"/>
            <a:r>
              <a:rPr lang="en-US" dirty="0"/>
              <a:t>Lateral two-thirds of inguinal ligament </a:t>
            </a:r>
          </a:p>
          <a:p>
            <a:r>
              <a:rPr lang="en-US" b="1" dirty="0"/>
              <a:t>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Ribs 9–12 and costal cartilages </a:t>
            </a:r>
          </a:p>
          <a:p>
            <a:pPr lvl="1"/>
            <a:r>
              <a:rPr lang="en-US" dirty="0"/>
              <a:t>Xiphoid process </a:t>
            </a:r>
          </a:p>
          <a:p>
            <a:pPr lvl="1"/>
            <a:r>
              <a:rPr lang="en-US" dirty="0"/>
              <a:t>Linea alba </a:t>
            </a:r>
          </a:p>
          <a:p>
            <a:pPr lvl="1"/>
            <a:r>
              <a:rPr lang="en-US" dirty="0"/>
              <a:t>Symphysis pubis </a:t>
            </a:r>
          </a:p>
          <a:p>
            <a:r>
              <a:rPr lang="en-US" b="1" dirty="0"/>
              <a:t>Nerve Supply:</a:t>
            </a:r>
            <a:r>
              <a:rPr lang="en-US" dirty="0"/>
              <a:t> T7–T12 nerves and </a:t>
            </a:r>
            <a:r>
              <a:rPr lang="en-US" dirty="0" err="1"/>
              <a:t>iliohypogastric</a:t>
            </a:r>
            <a:r>
              <a:rPr lang="en-US" dirty="0"/>
              <a:t> &amp; </a:t>
            </a:r>
            <a:r>
              <a:rPr lang="en-US" dirty="0" err="1"/>
              <a:t>ilioinguinal</a:t>
            </a:r>
            <a:r>
              <a:rPr lang="en-US" dirty="0"/>
              <a:t> nerves (L1) </a:t>
            </a:r>
          </a:p>
          <a:p>
            <a:r>
              <a:rPr lang="en-US" b="1" dirty="0"/>
              <a:t>Action:</a:t>
            </a:r>
            <a:r>
              <a:rPr lang="en-US" dirty="0"/>
              <a:t> Same as external oblique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5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219289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8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203387" cy="58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492981"/>
            <a:ext cx="68724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51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419</Words>
  <Application>Microsoft Office PowerPoint</Application>
  <PresentationFormat>Widescreen</PresentationFormat>
  <Paragraphs>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REGIONAL ANATOMY</vt:lpstr>
      <vt:lpstr>Anterior Abdominal Wall Muscles</vt:lpstr>
      <vt:lpstr>1. External Oblique</vt:lpstr>
      <vt:lpstr>PowerPoint Presentation</vt:lpstr>
      <vt:lpstr>PowerPoint Presentation</vt:lpstr>
      <vt:lpstr>PowerPoint Presentation</vt:lpstr>
      <vt:lpstr>2. Internal Oblique</vt:lpstr>
      <vt:lpstr>PowerPoint Presentation</vt:lpstr>
      <vt:lpstr>PowerPoint Presentation</vt:lpstr>
      <vt:lpstr>3. Transversus Abdominis</vt:lpstr>
      <vt:lpstr>PowerPoint Presentation</vt:lpstr>
      <vt:lpstr>CONTINUED </vt:lpstr>
      <vt:lpstr>PowerPoint Presentation</vt:lpstr>
      <vt:lpstr>4. Rectus Abdominis</vt:lpstr>
      <vt:lpstr>PowerPoint Presentation</vt:lpstr>
      <vt:lpstr>PowerPoint Presentation</vt:lpstr>
      <vt:lpstr>Pyramidalis (if present)</vt:lpstr>
      <vt:lpstr>PowerPoint Presentation</vt:lpstr>
      <vt:lpstr>Transversalis Fascia</vt:lpstr>
      <vt:lpstr>PowerPoint Presentation</vt:lpstr>
      <vt:lpstr>Extraperitoneal Fascia</vt:lpstr>
      <vt:lpstr>PowerPoint Presentation</vt:lpstr>
      <vt:lpstr>Parietal Peritoneum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ANATOMY</dc:title>
  <dc:creator>Moorche</dc:creator>
  <cp:lastModifiedBy>Moorche</cp:lastModifiedBy>
  <cp:revision>5</cp:revision>
  <dcterms:created xsi:type="dcterms:W3CDTF">2026-06-08T15:04:48Z</dcterms:created>
  <dcterms:modified xsi:type="dcterms:W3CDTF">2026-06-08T15:55:26Z</dcterms:modified>
</cp:coreProperties>
</file>