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841" y="1415332"/>
            <a:ext cx="599785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0940"/>
            <a:ext cx="11211339" cy="5878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Longus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Posterior surface of shaft of tibia </a:t>
            </a:r>
          </a:p>
          <a:p>
            <a:r>
              <a:rPr lang="en-US" b="1" dirty="0"/>
              <a:t>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Bases of distal phalanges of lateral four toes </a:t>
            </a:r>
          </a:p>
          <a:p>
            <a:r>
              <a:rPr lang="en-US" b="1" dirty="0"/>
              <a:t>Nerve Supply:</a:t>
            </a:r>
            <a:r>
              <a:rPr lang="en-US" dirty="0"/>
              <a:t> </a:t>
            </a:r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b="1" dirty="0"/>
              <a:t>Nerve Root:</a:t>
            </a:r>
            <a:r>
              <a:rPr lang="en-US" dirty="0"/>
              <a:t> S2, S3 </a:t>
            </a:r>
          </a:p>
          <a:p>
            <a:r>
              <a:rPr lang="en-US" b="1" dirty="0"/>
              <a:t>Action: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Flexes distal phalanges of lateral four toes </a:t>
            </a:r>
          </a:p>
          <a:p>
            <a:pPr lvl="1"/>
            <a:r>
              <a:rPr lang="en-US" dirty="0"/>
              <a:t>Plantar flexes foot at ankle joint </a:t>
            </a:r>
          </a:p>
          <a:p>
            <a:pPr lvl="1"/>
            <a:r>
              <a:rPr lang="en-US" dirty="0"/>
              <a:t>Supports medial and lateral longitudinal arches of foot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6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1" y="490940"/>
            <a:ext cx="11219290" cy="59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Flexor </a:t>
            </a:r>
            <a:r>
              <a:rPr lang="en-US" b="1" dirty="0" err="1"/>
              <a:t>Hallucis</a:t>
            </a:r>
            <a:r>
              <a:rPr lang="en-US" b="1" dirty="0"/>
              <a:t> Longus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Posterior surface of shaft of fibula </a:t>
            </a:r>
          </a:p>
          <a:p>
            <a:r>
              <a:rPr lang="en-US" b="1" dirty="0"/>
              <a:t>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Base of distal phalanx of great toe </a:t>
            </a:r>
          </a:p>
          <a:p>
            <a:r>
              <a:rPr lang="en-US" b="1" dirty="0"/>
              <a:t>Nerve Supply:</a:t>
            </a:r>
            <a:r>
              <a:rPr lang="en-US" dirty="0"/>
              <a:t> </a:t>
            </a:r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b="1" dirty="0"/>
              <a:t>Nerve Root:</a:t>
            </a:r>
            <a:r>
              <a:rPr lang="en-US" dirty="0"/>
              <a:t> S2, S3 </a:t>
            </a:r>
          </a:p>
          <a:p>
            <a:r>
              <a:rPr lang="en-US" b="1" dirty="0"/>
              <a:t>Action: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Flexes distal phalanx of great toe </a:t>
            </a:r>
          </a:p>
          <a:p>
            <a:pPr lvl="1"/>
            <a:r>
              <a:rPr lang="en-US" dirty="0"/>
              <a:t>Plantar flexes foot at ankle joint </a:t>
            </a:r>
          </a:p>
          <a:p>
            <a:pPr lvl="1"/>
            <a:r>
              <a:rPr lang="en-US" dirty="0"/>
              <a:t>Supports medial longitudinal arch of foot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0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490941"/>
            <a:ext cx="11235192" cy="5886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8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Tibialis</a:t>
            </a:r>
            <a:r>
              <a:rPr lang="en-US" b="1" dirty="0"/>
              <a:t> Posterior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Posterior surfaces of shafts of tibia and fibula </a:t>
            </a:r>
          </a:p>
          <a:p>
            <a:pPr lvl="1"/>
            <a:r>
              <a:rPr lang="en-US" dirty="0"/>
              <a:t>Interosseous membrane </a:t>
            </a:r>
          </a:p>
          <a:p>
            <a:r>
              <a:rPr lang="en-US" b="1" dirty="0"/>
              <a:t>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Tuberosity of navicular bone and other neighboring bones </a:t>
            </a:r>
          </a:p>
          <a:p>
            <a:r>
              <a:rPr lang="en-US" b="1" dirty="0"/>
              <a:t>Nerve Supply:</a:t>
            </a:r>
            <a:r>
              <a:rPr lang="en-US" dirty="0"/>
              <a:t> </a:t>
            </a:r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b="1" dirty="0"/>
              <a:t>Nerve Root:</a:t>
            </a:r>
            <a:r>
              <a:rPr lang="en-US" dirty="0"/>
              <a:t> L4, L5 </a:t>
            </a:r>
          </a:p>
          <a:p>
            <a:r>
              <a:rPr lang="en-US" b="1" dirty="0"/>
              <a:t>Action: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Plantar flexes foot at ankle joint </a:t>
            </a:r>
          </a:p>
          <a:p>
            <a:pPr lvl="1"/>
            <a:r>
              <a:rPr lang="en-US" dirty="0"/>
              <a:t>Inverts foot at subtalar and transverse tarsal joints </a:t>
            </a:r>
          </a:p>
          <a:p>
            <a:pPr lvl="1"/>
            <a:r>
              <a:rPr lang="en-US" dirty="0"/>
              <a:t>Supports medial longitudinal arch of foot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6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224" y="490941"/>
            <a:ext cx="11235193" cy="58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0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Posterior </a:t>
            </a:r>
            <a:r>
              <a:rPr lang="en-US" b="1" dirty="0" err="1"/>
              <a:t>Tibial</a:t>
            </a:r>
            <a:r>
              <a:rPr lang="en-US" b="1" dirty="0"/>
              <a:t>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General Features</a:t>
            </a:r>
          </a:p>
          <a:p>
            <a:r>
              <a:rPr lang="en-US" dirty="0"/>
              <a:t>One of the terminal branches of the popliteal artery. </a:t>
            </a:r>
          </a:p>
          <a:p>
            <a:r>
              <a:rPr lang="en-US" dirty="0"/>
              <a:t>Begins at the level of the lower border of the popliteus muscle. </a:t>
            </a:r>
          </a:p>
          <a:p>
            <a:r>
              <a:rPr lang="en-US" dirty="0"/>
              <a:t>Passes downward deep to: </a:t>
            </a:r>
          </a:p>
          <a:p>
            <a:pPr lvl="1"/>
            <a:r>
              <a:rPr lang="en-US" dirty="0"/>
              <a:t>Gastrocnemius </a:t>
            </a:r>
          </a:p>
          <a:p>
            <a:pPr lvl="1"/>
            <a:r>
              <a:rPr lang="en-US" dirty="0"/>
              <a:t>Soleus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8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0941"/>
            <a:ext cx="11203387" cy="5886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3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Lies: </a:t>
            </a:r>
          </a:p>
          <a:p>
            <a:pPr lvl="1"/>
            <a:r>
              <a:rPr lang="en-US" dirty="0"/>
              <a:t>On the posterior surface of </a:t>
            </a:r>
            <a:r>
              <a:rPr lang="en-US" dirty="0" err="1"/>
              <a:t>tibialis</a:t>
            </a:r>
            <a:r>
              <a:rPr lang="en-US" dirty="0"/>
              <a:t> posterior muscle above </a:t>
            </a:r>
          </a:p>
          <a:p>
            <a:pPr lvl="1"/>
            <a:r>
              <a:rPr lang="en-US" dirty="0"/>
              <a:t>On the posterior surface of tibia below </a:t>
            </a:r>
          </a:p>
          <a:p>
            <a:r>
              <a:rPr lang="en-US" dirty="0"/>
              <a:t>In the lower leg, covered only by skin and fascia. </a:t>
            </a:r>
          </a:p>
          <a:p>
            <a:r>
              <a:rPr lang="en-US" dirty="0"/>
              <a:t>Passes behind the medial malleolus deep to the flexor retinaculum. </a:t>
            </a:r>
          </a:p>
          <a:p>
            <a:r>
              <a:rPr lang="en-US" dirty="0"/>
              <a:t>Terminates by dividing into: </a:t>
            </a:r>
          </a:p>
          <a:p>
            <a:pPr lvl="1"/>
            <a:r>
              <a:rPr lang="en-US" dirty="0"/>
              <a:t>Medial plantar artery </a:t>
            </a:r>
          </a:p>
          <a:p>
            <a:pPr lvl="1"/>
            <a:r>
              <a:rPr lang="en-US" dirty="0"/>
              <a:t>Lateral plantar artery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0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Muscles of Posterior Fascial Compartment of Leg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Superficial </a:t>
            </a:r>
            <a:r>
              <a:rPr lang="en-US" b="1" dirty="0" smtClean="0"/>
              <a:t>Group</a:t>
            </a:r>
          </a:p>
          <a:p>
            <a:r>
              <a:rPr lang="en-US" dirty="0" smtClean="0"/>
              <a:t>Gastrocnemius</a:t>
            </a:r>
          </a:p>
          <a:p>
            <a:r>
              <a:rPr lang="en-US" dirty="0" err="1" smtClean="0"/>
              <a:t>Plantaris</a:t>
            </a:r>
            <a:endParaRPr lang="en-US" dirty="0" smtClean="0"/>
          </a:p>
          <a:p>
            <a:r>
              <a:rPr lang="en-US" dirty="0" smtClean="0"/>
              <a:t>Soleus</a:t>
            </a:r>
          </a:p>
          <a:p>
            <a:r>
              <a:rPr lang="en-US" b="1" dirty="0"/>
              <a:t>Deep </a:t>
            </a:r>
            <a:r>
              <a:rPr lang="en-US" b="1" dirty="0" smtClean="0"/>
              <a:t>Group</a:t>
            </a:r>
            <a:endParaRPr lang="en-US" b="1" dirty="0"/>
          </a:p>
          <a:p>
            <a:r>
              <a:rPr lang="en-US" dirty="0" smtClean="0"/>
              <a:t>Popliteus</a:t>
            </a:r>
          </a:p>
          <a:p>
            <a:r>
              <a:rPr lang="en-US" dirty="0"/>
              <a:t>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smtClean="0"/>
              <a:t>Longus</a:t>
            </a:r>
          </a:p>
          <a:p>
            <a:r>
              <a:rPr lang="en-US" dirty="0"/>
              <a:t>Flexor </a:t>
            </a:r>
            <a:r>
              <a:rPr lang="en-US" dirty="0" err="1"/>
              <a:t>Hallucis</a:t>
            </a:r>
            <a:r>
              <a:rPr lang="en-US" dirty="0"/>
              <a:t> </a:t>
            </a:r>
            <a:r>
              <a:rPr lang="en-US" dirty="0" smtClean="0"/>
              <a:t>Longus</a:t>
            </a:r>
          </a:p>
          <a:p>
            <a:r>
              <a:rPr lang="en-US" dirty="0" err="1"/>
              <a:t>Tibialis</a:t>
            </a:r>
            <a:r>
              <a:rPr lang="en-US" dirty="0"/>
              <a:t> Posterior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Fibular </a:t>
            </a:r>
            <a:r>
              <a:rPr lang="en-US" b="1" dirty="0"/>
              <a:t>Artery</a:t>
            </a:r>
          </a:p>
          <a:p>
            <a:r>
              <a:rPr lang="en-US" dirty="0"/>
              <a:t>Large artery arising close to the origin of the posterior </a:t>
            </a:r>
            <a:r>
              <a:rPr lang="en-US" dirty="0" err="1"/>
              <a:t>tibial</a:t>
            </a:r>
            <a:r>
              <a:rPr lang="en-US" dirty="0"/>
              <a:t> artery. </a:t>
            </a:r>
          </a:p>
          <a:p>
            <a:r>
              <a:rPr lang="en-US" dirty="0"/>
              <a:t>Descends behind the fibula.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3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90940"/>
            <a:ext cx="11195437" cy="5870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50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0940"/>
            <a:ext cx="11227241" cy="5878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0940"/>
            <a:ext cx="11274950" cy="5878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Gastrocnemius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Lateral head: lateral condyle of femur </a:t>
            </a:r>
          </a:p>
          <a:p>
            <a:pPr lvl="1"/>
            <a:r>
              <a:rPr lang="en-US" dirty="0"/>
              <a:t>Medial head: area above medial condyle </a:t>
            </a:r>
          </a:p>
          <a:p>
            <a:r>
              <a:rPr lang="en-US" b="1" dirty="0"/>
              <a:t>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Via </a:t>
            </a:r>
            <a:r>
              <a:rPr lang="en-US" dirty="0" err="1"/>
              <a:t>tendo</a:t>
            </a:r>
            <a:r>
              <a:rPr lang="en-US" dirty="0"/>
              <a:t> calcaneus into posterior surface of </a:t>
            </a:r>
            <a:r>
              <a:rPr lang="en-US" dirty="0" err="1"/>
              <a:t>calcaneum</a:t>
            </a:r>
            <a:r>
              <a:rPr lang="en-US" dirty="0"/>
              <a:t> </a:t>
            </a:r>
          </a:p>
          <a:p>
            <a:r>
              <a:rPr lang="en-US" b="1" dirty="0"/>
              <a:t>Nerve Supply:</a:t>
            </a:r>
            <a:r>
              <a:rPr lang="en-US" dirty="0"/>
              <a:t> </a:t>
            </a:r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b="1" dirty="0"/>
              <a:t>Nerve Root:</a:t>
            </a:r>
            <a:r>
              <a:rPr lang="en-US" dirty="0"/>
              <a:t> S1, S2 </a:t>
            </a:r>
          </a:p>
          <a:p>
            <a:r>
              <a:rPr lang="en-US" b="1" dirty="0"/>
              <a:t>Action: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Plantar flexes foot at ankle joint </a:t>
            </a:r>
          </a:p>
          <a:p>
            <a:pPr lvl="1"/>
            <a:r>
              <a:rPr lang="en-US" dirty="0"/>
              <a:t>Flexes knee joint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3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0940"/>
            <a:ext cx="11227242" cy="5878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Plantaris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Lateral supracondylar ridge of femur </a:t>
            </a:r>
          </a:p>
          <a:p>
            <a:r>
              <a:rPr lang="en-US" b="1" dirty="0"/>
              <a:t>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Posterior surface of </a:t>
            </a:r>
            <a:r>
              <a:rPr lang="en-US" dirty="0" err="1"/>
              <a:t>calcaneum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2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0940"/>
            <a:ext cx="11195436" cy="5870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Origin: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Shafts </a:t>
            </a:r>
            <a:r>
              <a:rPr lang="en-US" dirty="0"/>
              <a:t>of tibia and fibula </a:t>
            </a:r>
          </a:p>
          <a:p>
            <a:r>
              <a:rPr lang="en-US" b="1" dirty="0"/>
              <a:t>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Via </a:t>
            </a:r>
            <a:r>
              <a:rPr lang="en-US" dirty="0" err="1"/>
              <a:t>tendo</a:t>
            </a:r>
            <a:r>
              <a:rPr lang="en-US" dirty="0"/>
              <a:t> calcaneus into posterior surface of </a:t>
            </a:r>
            <a:r>
              <a:rPr lang="en-US" dirty="0" err="1"/>
              <a:t>calcaneum</a:t>
            </a:r>
            <a:r>
              <a:rPr lang="en-US" dirty="0"/>
              <a:t> </a:t>
            </a:r>
          </a:p>
          <a:p>
            <a:r>
              <a:rPr lang="en-US" b="1" dirty="0"/>
              <a:t>Nerve Supply:</a:t>
            </a:r>
            <a:r>
              <a:rPr lang="en-US" dirty="0"/>
              <a:t> </a:t>
            </a:r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b="1" dirty="0"/>
              <a:t>Nerve Root:</a:t>
            </a:r>
            <a:r>
              <a:rPr lang="en-US" dirty="0"/>
              <a:t> S1, S2 </a:t>
            </a:r>
          </a:p>
          <a:p>
            <a:r>
              <a:rPr lang="en-US" b="1" dirty="0"/>
              <a:t>Action: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Together with gastrocnemius and </a:t>
            </a:r>
            <a:r>
              <a:rPr lang="en-US" dirty="0" err="1"/>
              <a:t>plantaris</a:t>
            </a:r>
            <a:r>
              <a:rPr lang="en-US" dirty="0"/>
              <a:t>, acts as a powerful plantar flexor of the ankle joint </a:t>
            </a:r>
          </a:p>
          <a:p>
            <a:pPr lvl="1"/>
            <a:r>
              <a:rPr lang="en-US" dirty="0"/>
              <a:t>Provides the main propulsive force in walking and running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1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0941"/>
            <a:ext cx="11203388" cy="5886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9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Popliteus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Lateral surface of lateral condyle of femur </a:t>
            </a:r>
          </a:p>
          <a:p>
            <a:r>
              <a:rPr lang="en-US" b="1" dirty="0"/>
              <a:t>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Posterior surface of shaft of tibia above </a:t>
            </a:r>
            <a:r>
              <a:rPr lang="en-US" dirty="0" err="1"/>
              <a:t>soleal</a:t>
            </a:r>
            <a:r>
              <a:rPr lang="en-US" dirty="0"/>
              <a:t> line </a:t>
            </a:r>
          </a:p>
          <a:p>
            <a:r>
              <a:rPr lang="en-US" b="1" dirty="0"/>
              <a:t>Nerve Supply:</a:t>
            </a:r>
            <a:r>
              <a:rPr lang="en-US" dirty="0"/>
              <a:t> </a:t>
            </a:r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b="1" dirty="0"/>
              <a:t>Nerve Root:</a:t>
            </a:r>
            <a:r>
              <a:rPr lang="en-US" dirty="0"/>
              <a:t> L4, L5, S1 </a:t>
            </a:r>
          </a:p>
          <a:p>
            <a:r>
              <a:rPr lang="en-US" b="1" dirty="0"/>
              <a:t>Action: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Flexes leg at knee joint </a:t>
            </a:r>
          </a:p>
          <a:p>
            <a:pPr lvl="1"/>
            <a:r>
              <a:rPr lang="en-US" dirty="0"/>
              <a:t>Unlocks knee joint by lateral rotation of femur on tibia </a:t>
            </a:r>
          </a:p>
          <a:p>
            <a:pPr lvl="1"/>
            <a:r>
              <a:rPr lang="en-US" dirty="0"/>
              <a:t>Slackens ligaments of the joint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6" y="490940"/>
            <a:ext cx="599785" cy="4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31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354</TotalTime>
  <Words>479</Words>
  <Application>Microsoft Office PowerPoint</Application>
  <PresentationFormat>Widescreen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ANATOMY THE LOWER LIMB </vt:lpstr>
      <vt:lpstr>Muscles of Posterior Fascial Compartment of Leg</vt:lpstr>
      <vt:lpstr>Gastrocnemius</vt:lpstr>
      <vt:lpstr>PowerPoint Presentation</vt:lpstr>
      <vt:lpstr>Plantaris</vt:lpstr>
      <vt:lpstr>PowerPoint Presentation</vt:lpstr>
      <vt:lpstr>Soleus</vt:lpstr>
      <vt:lpstr>PowerPoint Presentation</vt:lpstr>
      <vt:lpstr>Popliteus</vt:lpstr>
      <vt:lpstr>PowerPoint Presentation</vt:lpstr>
      <vt:lpstr>Flexor Digitorum Longus</vt:lpstr>
      <vt:lpstr>PowerPoint Presentation</vt:lpstr>
      <vt:lpstr>Flexor Hallucis Longus</vt:lpstr>
      <vt:lpstr>PowerPoint Presentation</vt:lpstr>
      <vt:lpstr>Tibialis Posterior</vt:lpstr>
      <vt:lpstr>PowerPoint Presentation</vt:lpstr>
      <vt:lpstr>Posterior Tibial Artery</vt:lpstr>
      <vt:lpstr>PowerPoint Presentation</vt:lpstr>
      <vt:lpstr>Continued </vt:lpstr>
      <vt:lpstr>Branches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7</cp:revision>
  <dcterms:created xsi:type="dcterms:W3CDTF">2026-06-07T09:41:53Z</dcterms:created>
  <dcterms:modified xsi:type="dcterms:W3CDTF">2026-06-07T15:36:17Z</dcterms:modified>
</cp:coreProperties>
</file>