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1407381"/>
            <a:ext cx="591832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4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Sedation </a:t>
            </a:r>
          </a:p>
          <a:p>
            <a:r>
              <a:rPr lang="en-US" dirty="0"/>
              <a:t>Nausea </a:t>
            </a:r>
          </a:p>
          <a:p>
            <a:r>
              <a:rPr lang="en-US" b="1" dirty="0"/>
              <a:t>Tolerance</a:t>
            </a:r>
          </a:p>
          <a:p>
            <a:r>
              <a:rPr lang="en-US" dirty="0"/>
              <a:t>Similar to morphine. </a:t>
            </a:r>
          </a:p>
          <a:p>
            <a:r>
              <a:rPr lang="en-US" b="1" dirty="0"/>
              <a:t>Drug Interactions</a:t>
            </a:r>
          </a:p>
          <a:p>
            <a:r>
              <a:rPr lang="en-US" dirty="0"/>
              <a:t>CYP3A4 inhibitors increase oxycodone levels.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patient taking a strong CYP3A4 inhibitor may develop excessive sedation from oxycodone.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Oxymorphone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Pharmacokinetics</a:t>
            </a:r>
          </a:p>
          <a:p>
            <a:r>
              <a:rPr lang="en-US" dirty="0"/>
              <a:t>Potent opioid agonist. </a:t>
            </a:r>
          </a:p>
          <a:p>
            <a:r>
              <a:rPr lang="en-US" dirty="0"/>
              <a:t>Available orally and parenterally. </a:t>
            </a:r>
          </a:p>
          <a:p>
            <a:r>
              <a:rPr lang="en-US" b="1" dirty="0"/>
              <a:t>Distribution</a:t>
            </a:r>
          </a:p>
          <a:p>
            <a:r>
              <a:rPr lang="en-US" dirty="0"/>
              <a:t>Distributed throughout body tissues. </a:t>
            </a:r>
          </a:p>
          <a:p>
            <a:r>
              <a:rPr lang="en-US" b="1" dirty="0"/>
              <a:t>Elimination</a:t>
            </a:r>
          </a:p>
          <a:p>
            <a:r>
              <a:rPr lang="en-US" dirty="0"/>
              <a:t>Hepatic metabolism. </a:t>
            </a:r>
          </a:p>
          <a:p>
            <a:r>
              <a:rPr lang="en-US" dirty="0"/>
              <a:t>Renal excretion.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Similar to morphine: </a:t>
            </a:r>
          </a:p>
          <a:p>
            <a:pPr lvl="1"/>
            <a:r>
              <a:rPr lang="en-US" dirty="0"/>
              <a:t>Sedation </a:t>
            </a:r>
          </a:p>
          <a:p>
            <a:pPr lvl="1"/>
            <a:r>
              <a:rPr lang="en-US" dirty="0"/>
              <a:t>Respiratory depression </a:t>
            </a:r>
          </a:p>
          <a:p>
            <a:pPr lvl="1"/>
            <a:r>
              <a:rPr lang="en-US" dirty="0"/>
              <a:t>Constipation </a:t>
            </a:r>
          </a:p>
          <a:p>
            <a:r>
              <a:rPr lang="en-US" b="1" dirty="0"/>
              <a:t>Tolerance</a:t>
            </a:r>
          </a:p>
          <a:p>
            <a:r>
              <a:rPr lang="en-US" dirty="0"/>
              <a:t>Develops with long-term use. </a:t>
            </a:r>
          </a:p>
          <a:p>
            <a:r>
              <a:rPr lang="en-US" b="1" dirty="0"/>
              <a:t>Drug Interactions</a:t>
            </a:r>
          </a:p>
          <a:p>
            <a:r>
              <a:rPr lang="en-US" dirty="0"/>
              <a:t>Additive CNS depression with alcohol and sedatives.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Combining </a:t>
            </a:r>
            <a:r>
              <a:rPr lang="en-US" dirty="0" err="1"/>
              <a:t>oxymorphone</a:t>
            </a:r>
            <a:r>
              <a:rPr lang="en-US" dirty="0"/>
              <a:t> with alcohol can markedly increase drowsiness.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Hydromorphone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Pharmacokinetics</a:t>
            </a:r>
          </a:p>
          <a:p>
            <a:r>
              <a:rPr lang="en-US" dirty="0"/>
              <a:t>More potent than morphine. </a:t>
            </a:r>
          </a:p>
          <a:p>
            <a:r>
              <a:rPr lang="en-US" dirty="0"/>
              <a:t>Used for moderate to severe pain. </a:t>
            </a:r>
          </a:p>
          <a:p>
            <a:r>
              <a:rPr lang="en-US" b="1" dirty="0"/>
              <a:t>Distribution</a:t>
            </a:r>
          </a:p>
          <a:p>
            <a:r>
              <a:rPr lang="en-US" dirty="0"/>
              <a:t>Widely distributed. </a:t>
            </a:r>
          </a:p>
          <a:p>
            <a:r>
              <a:rPr lang="en-US" b="1" dirty="0"/>
              <a:t>Elimination</a:t>
            </a:r>
          </a:p>
          <a:p>
            <a:r>
              <a:rPr lang="en-US" dirty="0"/>
              <a:t>Hepatic metabolism. </a:t>
            </a:r>
          </a:p>
          <a:p>
            <a:r>
              <a:rPr lang="en-US" dirty="0"/>
              <a:t>Renal excretion.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5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Sedation 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Nausea </a:t>
            </a:r>
          </a:p>
          <a:p>
            <a:r>
              <a:rPr lang="en-US" b="1" dirty="0"/>
              <a:t>Tolerance</a:t>
            </a:r>
          </a:p>
          <a:p>
            <a:r>
              <a:rPr lang="en-US" dirty="0"/>
              <a:t>Similar to other opioids. </a:t>
            </a:r>
          </a:p>
          <a:p>
            <a:r>
              <a:rPr lang="en-US" b="1" dirty="0"/>
              <a:t>Drug Interactions</a:t>
            </a:r>
          </a:p>
          <a:p>
            <a:r>
              <a:rPr lang="en-US" dirty="0"/>
              <a:t>Increased toxicity with CNS depressants. </a:t>
            </a:r>
          </a:p>
          <a:p>
            <a:r>
              <a:rPr lang="en-US" b="1" dirty="0"/>
              <a:t>Easy 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Hydromorphone plus a sleeping pill can increase risk of respiratory depression.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Hydrocodone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Pharmacokinetics</a:t>
            </a:r>
          </a:p>
          <a:p>
            <a:r>
              <a:rPr lang="en-US" dirty="0"/>
              <a:t>Commonly used orally. </a:t>
            </a:r>
          </a:p>
          <a:p>
            <a:r>
              <a:rPr lang="en-US" dirty="0"/>
              <a:t>Often combined with non-opioid analgesics. </a:t>
            </a:r>
          </a:p>
          <a:p>
            <a:r>
              <a:rPr lang="en-US" b="1" dirty="0"/>
              <a:t>Distribution</a:t>
            </a:r>
          </a:p>
          <a:p>
            <a:r>
              <a:rPr lang="en-US" dirty="0"/>
              <a:t>Widely distributed. </a:t>
            </a:r>
          </a:p>
          <a:p>
            <a:r>
              <a:rPr lang="en-US" b="1" dirty="0"/>
              <a:t>Elimination</a:t>
            </a:r>
          </a:p>
          <a:p>
            <a:r>
              <a:rPr lang="en-US" dirty="0"/>
              <a:t>Metabolized in liver (CYP pathways). </a:t>
            </a:r>
          </a:p>
          <a:p>
            <a:r>
              <a:rPr lang="en-US" dirty="0"/>
              <a:t>Excreted by kidneys.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Sedation 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Respiratory depression </a:t>
            </a:r>
          </a:p>
          <a:p>
            <a:r>
              <a:rPr lang="en-US" b="1" dirty="0"/>
              <a:t>Tolerance</a:t>
            </a:r>
          </a:p>
          <a:p>
            <a:r>
              <a:rPr lang="en-US" dirty="0"/>
              <a:t>Similar to morphine. </a:t>
            </a:r>
          </a:p>
          <a:p>
            <a:r>
              <a:rPr lang="en-US" b="1" dirty="0"/>
              <a:t>Drug Interactions</a:t>
            </a:r>
          </a:p>
          <a:p>
            <a:r>
              <a:rPr lang="en-US" dirty="0"/>
              <a:t>CYP inhibitors may alter drug levels. </a:t>
            </a:r>
          </a:p>
          <a:p>
            <a:r>
              <a:rPr lang="en-US" dirty="0"/>
              <a:t>Additive CNS depression with alcohol and sedatives. </a:t>
            </a:r>
          </a:p>
          <a:p>
            <a:r>
              <a:rPr lang="en-US" b="1" dirty="0"/>
              <a:t>Easy 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Hydrocodone taken with alcohol can cause dangerous drowsiness.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Comparison </a:t>
            </a:r>
            <a:r>
              <a:rPr lang="en-US" altLang="en-US" b="1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Table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54879"/>
              </p:ext>
            </p:extLst>
          </p:nvPr>
        </p:nvGraphicFramePr>
        <p:xfrm>
          <a:off x="1017767" y="2552369"/>
          <a:ext cx="9889396" cy="3381165"/>
        </p:xfrm>
        <a:graphic>
          <a:graphicData uri="http://schemas.openxmlformats.org/drawingml/2006/table">
            <a:tbl>
              <a:tblPr/>
              <a:tblGrid>
                <a:gridCol w="2472349">
                  <a:extLst>
                    <a:ext uri="{9D8B030D-6E8A-4147-A177-3AD203B41FA5}">
                      <a16:colId xmlns:a16="http://schemas.microsoft.com/office/drawing/2014/main" val="2997519764"/>
                    </a:ext>
                  </a:extLst>
                </a:gridCol>
                <a:gridCol w="2472349">
                  <a:extLst>
                    <a:ext uri="{9D8B030D-6E8A-4147-A177-3AD203B41FA5}">
                      <a16:colId xmlns:a16="http://schemas.microsoft.com/office/drawing/2014/main" val="3634805303"/>
                    </a:ext>
                  </a:extLst>
                </a:gridCol>
                <a:gridCol w="2472349">
                  <a:extLst>
                    <a:ext uri="{9D8B030D-6E8A-4147-A177-3AD203B41FA5}">
                      <a16:colId xmlns:a16="http://schemas.microsoft.com/office/drawing/2014/main" val="4115736958"/>
                    </a:ext>
                  </a:extLst>
                </a:gridCol>
                <a:gridCol w="2472349">
                  <a:extLst>
                    <a:ext uri="{9D8B030D-6E8A-4147-A177-3AD203B41FA5}">
                      <a16:colId xmlns:a16="http://schemas.microsoft.com/office/drawing/2014/main" val="455261988"/>
                    </a:ext>
                  </a:extLst>
                </a:gridCol>
              </a:tblGrid>
              <a:tr h="365100">
                <a:tc>
                  <a:txBody>
                    <a:bodyPr/>
                    <a:lstStyle/>
                    <a:p>
                      <a:r>
                        <a:rPr lang="en-US" sz="1800" b="1" dirty="0"/>
                        <a:t>Drug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Oral Use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Major Metabolism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Special Point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1684"/>
                  </a:ext>
                </a:extLst>
              </a:tr>
              <a:tr h="915410">
                <a:tc>
                  <a:txBody>
                    <a:bodyPr/>
                    <a:lstStyle/>
                    <a:p>
                      <a:r>
                        <a:rPr lang="en-US" sz="1800" b="1"/>
                        <a:t>Morphine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Moderate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Glucuronidation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Active metabolite accumulates in renal disease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79200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r>
                        <a:rPr lang="en-US" sz="1800" b="1"/>
                        <a:t>Codeine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Good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CYP2D6 → Morphine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Prodrug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554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r>
                        <a:rPr lang="en-US" sz="1800" b="1"/>
                        <a:t>Oxycodone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Excellent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CYP3A4, CYP2D6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oral bioavailability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520028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r>
                        <a:rPr lang="en-US" sz="1800" b="1"/>
                        <a:t>Oxymorphone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Good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Hepatic metabolism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Potent opioid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47893"/>
                  </a:ext>
                </a:extLst>
              </a:tr>
              <a:tr h="640255">
                <a:tc>
                  <a:txBody>
                    <a:bodyPr/>
                    <a:lstStyle/>
                    <a:p>
                      <a:r>
                        <a:rPr lang="en-US" sz="1800" b="1"/>
                        <a:t>Hydromorphone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Good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Hepatic metabolism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More potent than morphine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286194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r>
                        <a:rPr lang="en-US" sz="1800" b="1" dirty="0"/>
                        <a:t>Hydrocodone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Good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CYP metabolism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Common oral analgesic</a:t>
                      </a:r>
                    </a:p>
                  </a:txBody>
                  <a:tcPr marL="89672" marR="89672" marT="44836" marB="44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0084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8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179534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8881"/>
            <a:ext cx="11298803" cy="5919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Morphine – 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Distribution</a:t>
            </a:r>
          </a:p>
          <a:p>
            <a:r>
              <a:rPr lang="en-US" dirty="0"/>
              <a:t>Widely distributed in body tissues. </a:t>
            </a:r>
          </a:p>
          <a:p>
            <a:r>
              <a:rPr lang="en-US" dirty="0"/>
              <a:t>Crosses placenta. </a:t>
            </a:r>
          </a:p>
          <a:p>
            <a:r>
              <a:rPr lang="en-US" dirty="0"/>
              <a:t>Poor penetration into the brain compared with more lipid-soluble opioids.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pregnant woman receiving morphine can expose the fetus to the drug.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Elimination</a:t>
            </a:r>
          </a:p>
          <a:p>
            <a:r>
              <a:rPr lang="en-US" dirty="0"/>
              <a:t>Mainly metabolized in the liver. </a:t>
            </a:r>
          </a:p>
          <a:p>
            <a:r>
              <a:rPr lang="en-US" dirty="0"/>
              <a:t>Forms: </a:t>
            </a:r>
          </a:p>
          <a:p>
            <a:pPr lvl="1"/>
            <a:r>
              <a:rPr lang="en-US" dirty="0"/>
              <a:t>Morphine-3-glucuronide (inactive) </a:t>
            </a:r>
          </a:p>
          <a:p>
            <a:pPr lvl="1"/>
            <a:r>
              <a:rPr lang="en-US" dirty="0"/>
              <a:t>Morphine-6-glucuronide (active analgesic) </a:t>
            </a:r>
          </a:p>
          <a:p>
            <a:r>
              <a:rPr lang="en-US" dirty="0"/>
              <a:t>Excreted primarily by kidneys.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kidney disease, morphine metabolites can accumulate and increase toxicity.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Morphine – 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Common 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Sedation 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Nausea and vomiting </a:t>
            </a:r>
          </a:p>
          <a:p>
            <a:r>
              <a:rPr lang="en-US" dirty="0" err="1"/>
              <a:t>Miosis</a:t>
            </a:r>
            <a:r>
              <a:rPr lang="en-US" dirty="0"/>
              <a:t> (pinpoint pupils) </a:t>
            </a:r>
          </a:p>
          <a:p>
            <a:r>
              <a:rPr lang="en-US" dirty="0"/>
              <a:t>Urinary retention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Pruritus (itching)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patient receiving morphine after surgery becomes sleepy and constipated.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Morphine –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CNS Depressants</a:t>
            </a:r>
          </a:p>
          <a:p>
            <a:r>
              <a:rPr lang="en-US" dirty="0"/>
              <a:t>Increase sedation and respiratory depression:</a:t>
            </a:r>
          </a:p>
          <a:p>
            <a:r>
              <a:rPr lang="en-US" dirty="0"/>
              <a:t>Alcohol </a:t>
            </a:r>
          </a:p>
          <a:p>
            <a:r>
              <a:rPr lang="en-US" dirty="0"/>
              <a:t>Benzodiazepines </a:t>
            </a:r>
          </a:p>
          <a:p>
            <a:r>
              <a:rPr lang="en-US" dirty="0"/>
              <a:t>General anesthetics </a:t>
            </a:r>
          </a:p>
          <a:p>
            <a:r>
              <a:rPr lang="en-US" b="1" dirty="0"/>
              <a:t>MAO Inhibitors</a:t>
            </a:r>
          </a:p>
          <a:p>
            <a:r>
              <a:rPr lang="en-US" dirty="0"/>
              <a:t>May produce severe CNS effects.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Morphine + diazepam can cause excessive drowsiness and breathing problems.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Pharmacokinetics</a:t>
            </a:r>
          </a:p>
          <a:p>
            <a:r>
              <a:rPr lang="en-US" dirty="0"/>
              <a:t>Well absorbed orally. </a:t>
            </a:r>
          </a:p>
          <a:p>
            <a:r>
              <a:rPr lang="en-US" dirty="0"/>
              <a:t>Prodrug converted partly to morphine by CYP2D6. </a:t>
            </a:r>
          </a:p>
          <a:p>
            <a:r>
              <a:rPr lang="en-US" b="1" dirty="0"/>
              <a:t>Distribution</a:t>
            </a:r>
          </a:p>
          <a:p>
            <a:r>
              <a:rPr lang="en-US" dirty="0"/>
              <a:t>Widely distributed. </a:t>
            </a:r>
          </a:p>
          <a:p>
            <a:r>
              <a:rPr lang="en-US" b="1" dirty="0"/>
              <a:t>Elimination</a:t>
            </a:r>
          </a:p>
          <a:p>
            <a:r>
              <a:rPr lang="en-US" dirty="0"/>
              <a:t>Hepatic metabolism. </a:t>
            </a:r>
          </a:p>
          <a:p>
            <a:r>
              <a:rPr lang="en-US" dirty="0"/>
              <a:t>Renal excretion.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Sedation 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Respiratory depression (less than morphine) </a:t>
            </a:r>
          </a:p>
          <a:p>
            <a:r>
              <a:rPr lang="en-US" b="1" dirty="0"/>
              <a:t>Tolerance</a:t>
            </a:r>
          </a:p>
          <a:p>
            <a:r>
              <a:rPr lang="en-US" dirty="0"/>
              <a:t>Similar to morphine.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Drug Interactions</a:t>
            </a:r>
          </a:p>
          <a:p>
            <a:r>
              <a:rPr lang="en-US" dirty="0"/>
              <a:t>CYP2D6 inhibitors reduce analgesic effect. 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patient taking a CYP2D6 inhibitor may get little pain relief from codeine.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Oxycodone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Pharmacokinetics</a:t>
            </a:r>
          </a:p>
          <a:p>
            <a:r>
              <a:rPr lang="en-US" dirty="0"/>
              <a:t>Good oral bioavailability. </a:t>
            </a:r>
          </a:p>
          <a:p>
            <a:r>
              <a:rPr lang="en-US" dirty="0"/>
              <a:t>Effective oral analgesic. </a:t>
            </a:r>
          </a:p>
          <a:p>
            <a:r>
              <a:rPr lang="en-US" b="1" dirty="0"/>
              <a:t>Distribution</a:t>
            </a:r>
          </a:p>
          <a:p>
            <a:r>
              <a:rPr lang="en-US" dirty="0"/>
              <a:t>Widely distributed. </a:t>
            </a:r>
          </a:p>
          <a:p>
            <a:r>
              <a:rPr lang="en-US" b="1" dirty="0"/>
              <a:t>Elimination</a:t>
            </a:r>
          </a:p>
          <a:p>
            <a:r>
              <a:rPr lang="en-US" dirty="0"/>
              <a:t>Liver metabolism (CYP3A4 and CYP2D6). </a:t>
            </a:r>
          </a:p>
          <a:p>
            <a:r>
              <a:rPr lang="en-US" dirty="0"/>
              <a:t>Renal excretion.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8881"/>
            <a:ext cx="591832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435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PHARMACOLOGY</vt:lpstr>
      <vt:lpstr>Morphine – Pharmacokinetics</vt:lpstr>
      <vt:lpstr>CONTINUED </vt:lpstr>
      <vt:lpstr>Morphine – Adverse Effects</vt:lpstr>
      <vt:lpstr>Morphine – Drug Interactions</vt:lpstr>
      <vt:lpstr>Codeine</vt:lpstr>
      <vt:lpstr>CONTINUED </vt:lpstr>
      <vt:lpstr>CONTINUED </vt:lpstr>
      <vt:lpstr>Oxycodone</vt:lpstr>
      <vt:lpstr>CONTINUED </vt:lpstr>
      <vt:lpstr>Oxymorphone</vt:lpstr>
      <vt:lpstr>CONTINUED </vt:lpstr>
      <vt:lpstr>Hydromorphone</vt:lpstr>
      <vt:lpstr>CONTINUED </vt:lpstr>
      <vt:lpstr>Hydrocodone</vt:lpstr>
      <vt:lpstr>CONTINUED </vt:lpstr>
      <vt:lpstr>Comparison Table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2</cp:revision>
  <dcterms:created xsi:type="dcterms:W3CDTF">2026-06-08T16:01:37Z</dcterms:created>
  <dcterms:modified xsi:type="dcterms:W3CDTF">2026-06-08T16:14:14Z</dcterms:modified>
</cp:coreProperties>
</file>