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RIT,OTT,MLT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938" y="1407381"/>
            <a:ext cx="599785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3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Respiratory Depression</a:t>
            </a:r>
          </a:p>
          <a:p>
            <a:r>
              <a:rPr lang="en-US" dirty="0"/>
              <a:t>Slows breathing. </a:t>
            </a:r>
          </a:p>
          <a:p>
            <a:r>
              <a:rPr lang="en-US" dirty="0"/>
              <a:t>Most serious adverse effect. </a:t>
            </a:r>
          </a:p>
          <a:p>
            <a:r>
              <a:rPr lang="en-US" b="1" dirty="0"/>
              <a:t>Example:</a:t>
            </a:r>
            <a:r>
              <a:rPr lang="en-US" dirty="0"/>
              <a:t> Taking too much opioid can make breathing dangerously slow.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59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Antitussive Effect (Suppresses Cough)</a:t>
            </a:r>
          </a:p>
          <a:p>
            <a:r>
              <a:rPr lang="en-US" dirty="0"/>
              <a:t>Some opioids reduce coughing. </a:t>
            </a:r>
          </a:p>
          <a:p>
            <a:r>
              <a:rPr lang="en-US" b="1" dirty="0"/>
              <a:t>Example:</a:t>
            </a:r>
            <a:r>
              <a:rPr lang="en-US" dirty="0"/>
              <a:t> Codeine-containing cough medicines.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02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</a:t>
            </a:r>
            <a:r>
              <a:rPr lang="en-US" b="1" dirty="0" err="1"/>
              <a:t>Miosis</a:t>
            </a:r>
            <a:r>
              <a:rPr lang="en-US" b="1" dirty="0"/>
              <a:t> (Pinpoint Pupils)</a:t>
            </a:r>
          </a:p>
          <a:p>
            <a:r>
              <a:rPr lang="en-US" dirty="0"/>
              <a:t>Causes constricted pupils. </a:t>
            </a:r>
          </a:p>
          <a:p>
            <a:r>
              <a:rPr lang="en-US" dirty="0"/>
              <a:t>Characteristic sign of opioid use. </a:t>
            </a:r>
          </a:p>
          <a:p>
            <a:r>
              <a:rPr lang="en-US" b="1" dirty="0"/>
              <a:t>Example:</a:t>
            </a:r>
            <a:r>
              <a:rPr lang="en-US" dirty="0"/>
              <a:t> Small "pinpoint" pupils seen in opioid overdose.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22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6. Nausea and Vomiting</a:t>
            </a:r>
          </a:p>
          <a:p>
            <a:r>
              <a:rPr lang="en-US" dirty="0"/>
              <a:t>May stimulate the vomiting center. </a:t>
            </a:r>
          </a:p>
          <a:p>
            <a:r>
              <a:rPr lang="en-US" dirty="0"/>
              <a:t>Common especially when starting treatment. </a:t>
            </a:r>
          </a:p>
          <a:p>
            <a:r>
              <a:rPr lang="en-US" b="1" dirty="0"/>
              <a:t>Example:</a:t>
            </a:r>
            <a:r>
              <a:rPr lang="en-US" dirty="0"/>
              <a:t> Patient feels sick after first morphine dose.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9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7. Constipation</a:t>
            </a:r>
          </a:p>
          <a:p>
            <a:r>
              <a:rPr lang="en-US" dirty="0"/>
              <a:t>Decreases intestinal movement. </a:t>
            </a:r>
          </a:p>
          <a:p>
            <a:r>
              <a:rPr lang="en-US" dirty="0"/>
              <a:t>Very common side effect. </a:t>
            </a:r>
          </a:p>
          <a:p>
            <a:r>
              <a:rPr lang="en-US" b="1" dirty="0"/>
              <a:t>Example:</a:t>
            </a:r>
            <a:r>
              <a:rPr lang="en-US" dirty="0"/>
              <a:t> Long-term opioid users often require laxatives.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56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8. Increased Biliary Tract Tone</a:t>
            </a:r>
          </a:p>
          <a:p>
            <a:r>
              <a:rPr lang="en-US" dirty="0"/>
              <a:t>Can increase pressure in biliary passages. </a:t>
            </a:r>
          </a:p>
          <a:p>
            <a:r>
              <a:rPr lang="en-US" b="1" dirty="0"/>
              <a:t>Example:</a:t>
            </a:r>
            <a:r>
              <a:rPr lang="en-US" dirty="0"/>
              <a:t> May worsen pain in some gallbladder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92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9. Urinary Retention</a:t>
            </a:r>
          </a:p>
          <a:p>
            <a:r>
              <a:rPr lang="en-US" dirty="0"/>
              <a:t>Makes bladder emptying difficult. </a:t>
            </a:r>
          </a:p>
          <a:p>
            <a:r>
              <a:rPr lang="en-US" b="1" dirty="0"/>
              <a:t>Example:</a:t>
            </a:r>
            <a:r>
              <a:rPr lang="en-US" dirty="0"/>
              <a:t> Difficulty passing urine after surgery.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9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Tolerance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Repeated </a:t>
            </a:r>
            <a:r>
              <a:rPr lang="en-US" dirty="0"/>
              <a:t>use may reduce drug effectiveness. </a:t>
            </a:r>
          </a:p>
          <a:p>
            <a:r>
              <a:rPr lang="en-US" dirty="0"/>
              <a:t>Higher doses may be needed over time. </a:t>
            </a:r>
          </a:p>
          <a:p>
            <a:r>
              <a:rPr lang="en-US" b="1" dirty="0"/>
              <a:t>Tolerance develops to:</a:t>
            </a:r>
          </a:p>
          <a:p>
            <a:r>
              <a:rPr lang="en-US" dirty="0"/>
              <a:t>Analgesia </a:t>
            </a:r>
          </a:p>
          <a:p>
            <a:r>
              <a:rPr lang="en-US" dirty="0"/>
              <a:t>Euphoria </a:t>
            </a:r>
          </a:p>
          <a:p>
            <a:r>
              <a:rPr lang="en-US" dirty="0"/>
              <a:t>Respiratory depression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87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Little tolerance develops to:</a:t>
            </a:r>
          </a:p>
          <a:p>
            <a:r>
              <a:rPr lang="en-US" dirty="0" err="1"/>
              <a:t>Miosis</a:t>
            </a:r>
            <a:r>
              <a:rPr lang="en-US" dirty="0"/>
              <a:t> </a:t>
            </a:r>
          </a:p>
          <a:p>
            <a:r>
              <a:rPr lang="en-US" dirty="0"/>
              <a:t>Constipation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Like becoming used to a loud smell—you notice it less over time.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326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Clinical Uses of Opioids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Severe </a:t>
            </a:r>
            <a:r>
              <a:rPr lang="en-US" dirty="0"/>
              <a:t>acute pain </a:t>
            </a:r>
          </a:p>
          <a:p>
            <a:r>
              <a:rPr lang="en-US" dirty="0"/>
              <a:t>Cancer pain </a:t>
            </a:r>
          </a:p>
          <a:p>
            <a:r>
              <a:rPr lang="en-US" dirty="0"/>
              <a:t>Postoperative pain </a:t>
            </a:r>
          </a:p>
          <a:p>
            <a:r>
              <a:rPr lang="en-US" dirty="0"/>
              <a:t>Pain during heart attack </a:t>
            </a:r>
          </a:p>
          <a:p>
            <a:r>
              <a:rPr lang="en-US" dirty="0"/>
              <a:t>Cough suppression (selected drugs) </a:t>
            </a:r>
          </a:p>
          <a:p>
            <a:r>
              <a:rPr lang="en-US" dirty="0"/>
              <a:t>Treatment of diarrhea (selected drugs) 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Morphine for severe pain. </a:t>
            </a:r>
          </a:p>
          <a:p>
            <a:r>
              <a:rPr lang="en-US" dirty="0"/>
              <a:t>Codeine for cough. </a:t>
            </a:r>
          </a:p>
          <a:p>
            <a:r>
              <a:rPr lang="en-US" dirty="0" err="1"/>
              <a:t>Loperamide</a:t>
            </a:r>
            <a:r>
              <a:rPr lang="en-US" dirty="0"/>
              <a:t> for diarrhea.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71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Opioids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Opioids </a:t>
            </a:r>
            <a:r>
              <a:rPr lang="en-US" dirty="0"/>
              <a:t>are drugs used mainly to relieve pain. </a:t>
            </a:r>
          </a:p>
          <a:p>
            <a:r>
              <a:rPr lang="en-US" dirty="0"/>
              <a:t>They act on specific opioid receptors in the brain and spinal cord. </a:t>
            </a:r>
          </a:p>
          <a:p>
            <a:r>
              <a:rPr lang="en-US" dirty="0"/>
              <a:t>Can be natural, semisynthetic, or synthetic.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7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Quick Overview of Opioid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l-GR" b="1" dirty="0"/>
              <a:t>μ (</a:t>
            </a:r>
            <a:r>
              <a:rPr lang="en-US" b="1" dirty="0"/>
              <a:t>Mu)</a:t>
            </a:r>
          </a:p>
          <a:p>
            <a:r>
              <a:rPr lang="en-US" dirty="0"/>
              <a:t>Strong pain relief </a:t>
            </a:r>
          </a:p>
          <a:p>
            <a:r>
              <a:rPr lang="en-US" dirty="0"/>
              <a:t>Euphoria 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Dependence </a:t>
            </a:r>
          </a:p>
          <a:p>
            <a:r>
              <a:rPr lang="en-US" dirty="0"/>
              <a:t>Example: Morphine acts mainly here </a:t>
            </a:r>
          </a:p>
          <a:p>
            <a:r>
              <a:rPr lang="el-GR" b="1" dirty="0"/>
              <a:t>κ (</a:t>
            </a:r>
            <a:r>
              <a:rPr lang="en-US" b="1" dirty="0"/>
              <a:t>Kappa)</a:t>
            </a:r>
          </a:p>
          <a:p>
            <a:r>
              <a:rPr lang="en-US" dirty="0"/>
              <a:t>Pain relief </a:t>
            </a:r>
          </a:p>
          <a:p>
            <a:r>
              <a:rPr lang="en-US" dirty="0"/>
              <a:t>Sedation </a:t>
            </a:r>
          </a:p>
          <a:p>
            <a:r>
              <a:rPr lang="en-US" dirty="0"/>
              <a:t>Dysphoria </a:t>
            </a:r>
          </a:p>
          <a:p>
            <a:r>
              <a:rPr lang="el-GR" b="1" dirty="0"/>
              <a:t>δ (</a:t>
            </a:r>
            <a:r>
              <a:rPr lang="en-US" b="1" dirty="0"/>
              <a:t>Delta)</a:t>
            </a:r>
          </a:p>
          <a:p>
            <a:r>
              <a:rPr lang="en-US" dirty="0"/>
              <a:t>Pain modulation </a:t>
            </a:r>
          </a:p>
          <a:p>
            <a:r>
              <a:rPr lang="en-US" dirty="0"/>
              <a:t>Mood regulation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73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EASY Memory </a:t>
            </a:r>
            <a:r>
              <a:rPr lang="en-US" b="1" dirty="0"/>
              <a:t>Trick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"</a:t>
            </a:r>
            <a:r>
              <a:rPr lang="en-US" b="1" dirty="0"/>
              <a:t>Mu = Major effects"</a:t>
            </a:r>
            <a:endParaRPr lang="en-US" dirty="0"/>
          </a:p>
          <a:p>
            <a:r>
              <a:rPr lang="en-US" dirty="0"/>
              <a:t>Major analgesia </a:t>
            </a:r>
          </a:p>
          <a:p>
            <a:r>
              <a:rPr lang="en-US" dirty="0"/>
              <a:t>Major euphoria </a:t>
            </a:r>
          </a:p>
          <a:p>
            <a:r>
              <a:rPr lang="en-US" dirty="0"/>
              <a:t>Major respiratory depression </a:t>
            </a:r>
          </a:p>
          <a:p>
            <a:r>
              <a:rPr lang="en-US" b="1" dirty="0"/>
              <a:t>"Kappa = Keeps you calm/sedated"</a:t>
            </a:r>
            <a:endParaRPr lang="en-US" dirty="0"/>
          </a:p>
          <a:p>
            <a:r>
              <a:rPr lang="en-US" b="1" dirty="0"/>
              <a:t>"Delta = Deals with pain and mood"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97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0930"/>
            <a:ext cx="11227242" cy="5919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20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176" y="480930"/>
            <a:ext cx="11251095" cy="58960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97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</a:t>
            </a:r>
            <a:r>
              <a:rPr lang="en-US" dirty="0"/>
              <a:t>: Morphine, Codeine </a:t>
            </a:r>
          </a:p>
          <a:p>
            <a:r>
              <a:rPr lang="en-US" dirty="0"/>
              <a:t>Semisynthetic: Oxycodone, Hydrocodone </a:t>
            </a:r>
          </a:p>
          <a:p>
            <a:r>
              <a:rPr lang="en-US" dirty="0"/>
              <a:t>Synthetic: Fentanyl, Methadone, Tramadol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2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Opioid Receptors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 smtClean="0"/>
              <a:t>μ </a:t>
            </a:r>
            <a:r>
              <a:rPr lang="el-GR" b="1" dirty="0"/>
              <a:t>(</a:t>
            </a:r>
            <a:r>
              <a:rPr lang="en-US" b="1" dirty="0"/>
              <a:t>Mu) receptor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Main receptor for pain relief. </a:t>
            </a:r>
          </a:p>
          <a:p>
            <a:pPr lvl="1"/>
            <a:r>
              <a:rPr lang="en-US" dirty="0"/>
              <a:t>Also causes euphoria, respiratory depression, and dependence. </a:t>
            </a:r>
          </a:p>
          <a:p>
            <a:r>
              <a:rPr lang="el-GR" b="1" dirty="0"/>
              <a:t>κ (</a:t>
            </a:r>
            <a:r>
              <a:rPr lang="en-US" b="1" dirty="0"/>
              <a:t>Kappa) receptor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Produces pain relief. </a:t>
            </a:r>
          </a:p>
          <a:p>
            <a:pPr lvl="1"/>
            <a:r>
              <a:rPr lang="en-US" dirty="0"/>
              <a:t>May cause sedation and dysphoria (unpleasant feelings). </a:t>
            </a:r>
          </a:p>
          <a:p>
            <a:r>
              <a:rPr lang="el-GR" b="1" dirty="0"/>
              <a:t>δ (</a:t>
            </a:r>
            <a:r>
              <a:rPr lang="en-US" b="1" dirty="0"/>
              <a:t>Delta) receptor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Contributes to pain control. </a:t>
            </a:r>
          </a:p>
          <a:p>
            <a:pPr lvl="1"/>
            <a:r>
              <a:rPr lang="en-US" dirty="0"/>
              <a:t>May influence mood and emotional responses.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5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Example</a:t>
            </a:r>
          </a:p>
          <a:p>
            <a:r>
              <a:rPr lang="en-US" dirty="0"/>
              <a:t>Think of opioid receptors as </a:t>
            </a:r>
            <a:r>
              <a:rPr lang="en-US" b="1" dirty="0"/>
              <a:t>locks</a:t>
            </a:r>
            <a:r>
              <a:rPr lang="en-US" dirty="0"/>
              <a:t> and opioids as </a:t>
            </a:r>
            <a:r>
              <a:rPr lang="en-US" b="1" dirty="0"/>
              <a:t>keys</a:t>
            </a:r>
            <a:r>
              <a:rPr lang="en-US" dirty="0"/>
              <a:t>. </a:t>
            </a:r>
          </a:p>
          <a:p>
            <a:r>
              <a:rPr lang="en-US" dirty="0"/>
              <a:t>When the key fits the lock, pain signals are reduced.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3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Opioids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Bind </a:t>
            </a:r>
            <a:r>
              <a:rPr lang="en-US" dirty="0"/>
              <a:t>to opioid receptors in the CNS and peripheral tissues. </a:t>
            </a:r>
          </a:p>
          <a:p>
            <a:r>
              <a:rPr lang="en-US" dirty="0"/>
              <a:t>Reduce release of pain-transmitting neurotransmitters. </a:t>
            </a:r>
          </a:p>
          <a:p>
            <a:r>
              <a:rPr lang="en-US" dirty="0"/>
              <a:t>Decrease pain signal transmission to the brain. </a:t>
            </a:r>
          </a:p>
          <a:p>
            <a:r>
              <a:rPr lang="en-US" dirty="0"/>
              <a:t>Result: Pain is felt less intensely</a:t>
            </a:r>
            <a:r>
              <a:rPr lang="en-US" dirty="0" smtClean="0"/>
              <a:t>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Like turning down the volume on a loud radio (pain signal).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2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Opioid Agonists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Morphine – Prototype Opioid</a:t>
            </a:r>
          </a:p>
          <a:p>
            <a:r>
              <a:rPr lang="en-US" dirty="0"/>
              <a:t>Morphine is the standard opioid used for comparison. </a:t>
            </a:r>
          </a:p>
          <a:p>
            <a:r>
              <a:rPr lang="en-US" dirty="0"/>
              <a:t>Strong μ-receptor agonist. </a:t>
            </a:r>
          </a:p>
          <a:p>
            <a:r>
              <a:rPr lang="en-US" dirty="0"/>
              <a:t>Effective for moderate to severe pain.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Severe pain after surgery or major injury.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04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Effects of Morphine and Other Opioids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Analgesia (Pain Relief)</a:t>
            </a:r>
          </a:p>
          <a:p>
            <a:r>
              <a:rPr lang="en-US" dirty="0"/>
              <a:t>Major therapeutic effect. </a:t>
            </a:r>
          </a:p>
          <a:p>
            <a:r>
              <a:rPr lang="en-US" dirty="0"/>
              <a:t>Works in brain and spinal cord. </a:t>
            </a:r>
          </a:p>
          <a:p>
            <a:r>
              <a:rPr lang="en-US" b="1" dirty="0"/>
              <a:t>Example:</a:t>
            </a:r>
            <a:r>
              <a:rPr lang="en-US" dirty="0"/>
              <a:t> Relief of severe cancer pain.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Euphoria</a:t>
            </a:r>
          </a:p>
          <a:p>
            <a:r>
              <a:rPr lang="en-US" dirty="0"/>
              <a:t>Produces feeling of well-being and relaxation. </a:t>
            </a:r>
          </a:p>
          <a:p>
            <a:r>
              <a:rPr lang="en-US" dirty="0"/>
              <a:t>Contributes to abuse potential. </a:t>
            </a:r>
          </a:p>
          <a:p>
            <a:r>
              <a:rPr lang="en-US" b="1" dirty="0"/>
              <a:t>Example:</a:t>
            </a:r>
            <a:r>
              <a:rPr lang="en-US" dirty="0"/>
              <a:t> Patient feels unusually calm and comfortable.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1085" y="480930"/>
            <a:ext cx="599785" cy="50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20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610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PHARMACOLOGY</vt:lpstr>
      <vt:lpstr>Opioids</vt:lpstr>
      <vt:lpstr>Examples</vt:lpstr>
      <vt:lpstr>Opioid Receptors</vt:lpstr>
      <vt:lpstr>CONTINUED </vt:lpstr>
      <vt:lpstr>How Opioids Work</vt:lpstr>
      <vt:lpstr>Opioid Agonists </vt:lpstr>
      <vt:lpstr>Effects of Morphine and Other Opioids</vt:lpstr>
      <vt:lpstr>CONTINUED </vt:lpstr>
      <vt:lpstr>CONTINUED </vt:lpstr>
      <vt:lpstr>CONTINUED </vt:lpstr>
      <vt:lpstr>CONTINUED </vt:lpstr>
      <vt:lpstr>CONTINUED </vt:lpstr>
      <vt:lpstr>CONTINUED </vt:lpstr>
      <vt:lpstr>CONTINUED </vt:lpstr>
      <vt:lpstr>CONTINUED </vt:lpstr>
      <vt:lpstr>Tolerance</vt:lpstr>
      <vt:lpstr>CONTINUED </vt:lpstr>
      <vt:lpstr>Clinical Uses of Opioids</vt:lpstr>
      <vt:lpstr>Quick Overview of Opioid Receptors</vt:lpstr>
      <vt:lpstr>EASY Memory Trick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2</cp:revision>
  <dcterms:created xsi:type="dcterms:W3CDTF">2026-06-07T17:33:34Z</dcterms:created>
  <dcterms:modified xsi:type="dcterms:W3CDTF">2026-06-07T17:50:35Z</dcterms:modified>
</cp:coreProperties>
</file>