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4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C0920-4077-47CA-B58E-CBF4E6A2E5F8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5D5C3-41CE-4D42-AEE5-479479EF9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6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D5C3-41CE-4D42-AEE5-479479EF97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1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D5C3-41CE-4D42-AEE5-479479EF97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57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D5C3-41CE-4D42-AEE5-479479EF97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64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D5C3-41CE-4D42-AEE5-479479EF97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2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23184" y="245950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/>
              <a:t>Biosynthesis of Fatty Acids, Natural Fats (Triglycerides) &amp; Fatty Acid Oxidation</a:t>
            </a:r>
          </a:p>
        </p:txBody>
      </p:sp>
    </p:spTree>
    <p:extLst>
      <p:ext uri="{BB962C8B-B14F-4D97-AF65-F5344CB8AC3E}">
        <p14:creationId xmlns:p14="http://schemas.microsoft.com/office/powerpoint/2010/main" val="1652353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E301BA-988F-D480-9048-0083EA2D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Fats and Triglycerides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F284BE-7A16-5EDC-2BE5-762314C0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Triglycerides are esters of glycerol and three fatty acids</a:t>
            </a:r>
          </a:p>
          <a:p>
            <a:pPr>
              <a:defRPr sz="2000"/>
            </a:pPr>
            <a:r>
              <a:rPr lang="en-US" dirty="0"/>
              <a:t>Main storage form of lipids in animals</a:t>
            </a:r>
          </a:p>
          <a:p>
            <a:pPr>
              <a:defRPr sz="2000"/>
            </a:pPr>
            <a:r>
              <a:rPr lang="en-US" dirty="0"/>
              <a:t>Stored in adipose tissue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pic>
        <p:nvPicPr>
          <p:cNvPr id="5" name="Picture 4" descr="fatty_acid_dia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799" y="4197927"/>
            <a:ext cx="292608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Triglycerides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glycerol molecule attached to three fatty acids</a:t>
            </a:r>
          </a:p>
          <a:p>
            <a:pPr>
              <a:defRPr sz="2000"/>
            </a:pPr>
            <a:r>
              <a:rPr lang="en-US" dirty="0"/>
              <a:t>Can contain saturated or unsaturated fatty acids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90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Triglycerides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source of stored energy</a:t>
            </a:r>
          </a:p>
          <a:p>
            <a:pPr>
              <a:defRPr sz="2000"/>
            </a:pPr>
            <a:r>
              <a:rPr lang="en-US" dirty="0"/>
              <a:t>Provide insulation and protection</a:t>
            </a:r>
          </a:p>
          <a:p>
            <a:pPr>
              <a:defRPr sz="2000"/>
            </a:pPr>
            <a:r>
              <a:rPr lang="en-US" dirty="0"/>
              <a:t>Help in transport of fat-soluble vitamins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53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Sources of Fats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Animal fats: butter, ghee, meat</a:t>
            </a:r>
          </a:p>
          <a:p>
            <a:pPr>
              <a:defRPr sz="2000"/>
            </a:pPr>
            <a:r>
              <a:rPr lang="en-US" dirty="0"/>
              <a:t>Plant oils: olive oil, sunflower oil, coconut oil</a:t>
            </a:r>
          </a:p>
          <a:p>
            <a:pPr>
              <a:defRPr sz="2000"/>
            </a:pPr>
            <a:r>
              <a:rPr lang="en-US" dirty="0"/>
              <a:t>Fish oils rich in omega-3 fatty acids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00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Properties of Fats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Fats are insoluble in water</a:t>
            </a:r>
          </a:p>
          <a:p>
            <a:pPr>
              <a:defRPr sz="2000"/>
            </a:pPr>
            <a:r>
              <a:rPr lang="en-US" dirty="0"/>
              <a:t>Melting point depends on fatty acid composition</a:t>
            </a:r>
          </a:p>
          <a:p>
            <a:pPr>
              <a:defRPr sz="2000"/>
            </a:pPr>
            <a:r>
              <a:rPr lang="en-US" dirty="0"/>
              <a:t>Unsaturated fats are liquid at room temperature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20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Reactions of Triglycerides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Hydrolysis</a:t>
            </a:r>
          </a:p>
          <a:p>
            <a:pPr>
              <a:defRPr sz="2000"/>
            </a:pPr>
            <a:r>
              <a:rPr lang="en-US" dirty="0"/>
              <a:t>Hydrogenation</a:t>
            </a:r>
          </a:p>
          <a:p>
            <a:pPr>
              <a:defRPr sz="2000"/>
            </a:pPr>
            <a:r>
              <a:rPr lang="en-US" dirty="0"/>
              <a:t>Saponification</a:t>
            </a:r>
          </a:p>
          <a:p>
            <a:pPr>
              <a:defRPr sz="2000"/>
            </a:pPr>
            <a:r>
              <a:rPr lang="en-US" dirty="0"/>
              <a:t>Oxidation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02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Fatty Acid Oxidation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Breakdown of fatty acids to produce energy</a:t>
            </a:r>
          </a:p>
          <a:p>
            <a:pPr>
              <a:defRPr sz="2000"/>
            </a:pPr>
            <a:r>
              <a:rPr lang="en-US" dirty="0"/>
              <a:t>Occurs mainly in mitochondria</a:t>
            </a:r>
          </a:p>
          <a:p>
            <a:pPr>
              <a:defRPr sz="2000"/>
            </a:pPr>
            <a:r>
              <a:rPr lang="en-US" dirty="0"/>
              <a:t>Known as beta-oxidation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pic>
        <p:nvPicPr>
          <p:cNvPr id="5" name="Picture 4" descr="fatty_acid_dia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3519054"/>
            <a:ext cx="6154189" cy="25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21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of Fatty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Fatty acids are activated in cytoplasm</a:t>
            </a:r>
          </a:p>
          <a:p>
            <a:pPr>
              <a:defRPr sz="2000"/>
            </a:pPr>
            <a:r>
              <a:rPr lang="en-US" dirty="0"/>
              <a:t>Converted into fatty acyl-CoA</a:t>
            </a:r>
          </a:p>
          <a:p>
            <a:pPr>
              <a:defRPr sz="2000"/>
            </a:pPr>
            <a:r>
              <a:rPr lang="en-US" dirty="0"/>
              <a:t>Requires ATP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3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into Mitochondria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Long-chain fatty acids require </a:t>
            </a:r>
            <a:r>
              <a:rPr lang="en-US" dirty="0" err="1"/>
              <a:t>carnitine</a:t>
            </a:r>
            <a:r>
              <a:rPr lang="en-US" dirty="0"/>
              <a:t> shuttle</a:t>
            </a:r>
          </a:p>
          <a:p>
            <a:pPr>
              <a:defRPr sz="2000"/>
            </a:pPr>
            <a:r>
              <a:rPr lang="en-US" dirty="0" err="1"/>
              <a:t>Carnitine</a:t>
            </a:r>
            <a:r>
              <a:rPr lang="en-US" dirty="0"/>
              <a:t> transports fatty acyl groups across mitochondrial membrane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63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Beta-Oxidation 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major steps occur repeatedly</a:t>
            </a:r>
          </a:p>
          <a:p>
            <a:pPr>
              <a:defRPr sz="2000"/>
            </a:pPr>
            <a:r>
              <a:rPr lang="en-US" dirty="0"/>
              <a:t>Oxidation</a:t>
            </a:r>
          </a:p>
          <a:p>
            <a:pPr>
              <a:defRPr sz="2000"/>
            </a:pPr>
            <a:r>
              <a:rPr lang="en-US" dirty="0"/>
              <a:t>Hydration</a:t>
            </a:r>
          </a:p>
          <a:p>
            <a:pPr>
              <a:defRPr sz="2000"/>
            </a:pPr>
            <a:r>
              <a:rPr lang="en-US" dirty="0"/>
              <a:t>Second oxidation</a:t>
            </a:r>
          </a:p>
          <a:p>
            <a:pPr>
              <a:defRPr sz="2000"/>
            </a:pPr>
            <a:r>
              <a:rPr lang="en-US" dirty="0" err="1"/>
              <a:t>Thiolysis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7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Lipid Metabolism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Lipid metabolism includes synthesis and breakdown of lipids</a:t>
            </a:r>
          </a:p>
          <a:p>
            <a:pPr>
              <a:defRPr sz="2000"/>
            </a:pPr>
            <a:r>
              <a:rPr lang="en-US" dirty="0"/>
              <a:t>Fatty acids are synthesized and oxidized according to energy needs</a:t>
            </a:r>
          </a:p>
          <a:p>
            <a:pPr>
              <a:defRPr sz="2000"/>
            </a:pPr>
            <a:r>
              <a:rPr lang="en-US" dirty="0"/>
              <a:t>Triglycerides serve as the major storage form of energy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 of Beta-Oxidation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Acetyl-CoA</a:t>
            </a:r>
          </a:p>
          <a:p>
            <a:pPr>
              <a:defRPr sz="2000"/>
            </a:pPr>
            <a:r>
              <a:rPr lang="en-US" dirty="0"/>
              <a:t>NADH</a:t>
            </a:r>
          </a:p>
          <a:p>
            <a:pPr>
              <a:defRPr sz="2000"/>
            </a:pPr>
            <a:r>
              <a:rPr lang="en-US" dirty="0"/>
              <a:t>FADH2</a:t>
            </a:r>
          </a:p>
          <a:p>
            <a:pPr>
              <a:defRPr sz="2000"/>
            </a:pPr>
            <a:r>
              <a:rPr lang="en-US" dirty="0"/>
              <a:t>These products generate ATP through the electron transport chain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62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Oxidation of </a:t>
            </a:r>
            <a:r>
              <a:rPr lang="en-US" dirty="0" err="1"/>
              <a:t>Palmitic</a:t>
            </a:r>
            <a:r>
              <a:rPr lang="en-US" dirty="0"/>
              <a:t>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Palmitic</a:t>
            </a:r>
            <a:r>
              <a:rPr lang="en-US" dirty="0"/>
              <a:t> acid produces 8 acetyl-CoA molecules</a:t>
            </a:r>
          </a:p>
          <a:p>
            <a:pPr>
              <a:defRPr sz="2000"/>
            </a:pPr>
            <a:r>
              <a:rPr lang="en-US" dirty="0"/>
              <a:t>Generates large amount of ATP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52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of Fatty Acid Oxidation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Glucagon stimulates oxidation</a:t>
            </a:r>
          </a:p>
          <a:p>
            <a:pPr>
              <a:defRPr sz="2000"/>
            </a:pPr>
            <a:r>
              <a:rPr lang="en-US" dirty="0"/>
              <a:t>Insulin inhibits oxidation</a:t>
            </a:r>
          </a:p>
          <a:p>
            <a:pPr>
              <a:defRPr sz="2000"/>
            </a:pPr>
            <a:r>
              <a:rPr lang="en-US" dirty="0" err="1"/>
              <a:t>Malonyl</a:t>
            </a:r>
            <a:r>
              <a:rPr lang="en-US" dirty="0"/>
              <a:t>-CoA inhibits </a:t>
            </a:r>
            <a:r>
              <a:rPr lang="en-US" dirty="0" err="1"/>
              <a:t>carnitine</a:t>
            </a:r>
            <a:r>
              <a:rPr lang="en-US" dirty="0"/>
              <a:t> shuttle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34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Defects in fatty acid oxidation cause metabolic disorders</a:t>
            </a:r>
          </a:p>
          <a:p>
            <a:pPr>
              <a:defRPr sz="2000"/>
            </a:pPr>
            <a:r>
              <a:rPr lang="en-US" dirty="0"/>
              <a:t>Ketone bodies formed during prolonged fasting</a:t>
            </a:r>
          </a:p>
          <a:p>
            <a:pPr>
              <a:defRPr sz="2000"/>
            </a:pPr>
            <a:r>
              <a:rPr lang="en-US" dirty="0"/>
              <a:t>Excess fat accumulation leads to obesity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53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Synthesis </a:t>
            </a:r>
            <a:r>
              <a:rPr lang="en-US" dirty="0" err="1"/>
              <a:t>vs</a:t>
            </a:r>
            <a:r>
              <a:rPr lang="en-US" dirty="0"/>
              <a:t> Oxidation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Synthesis occurs in cytoplasm</a:t>
            </a:r>
          </a:p>
          <a:p>
            <a:pPr>
              <a:defRPr sz="2000"/>
            </a:pPr>
            <a:r>
              <a:rPr lang="en-US" dirty="0"/>
              <a:t>Oxidation occurs in mitochondria</a:t>
            </a:r>
          </a:p>
          <a:p>
            <a:pPr>
              <a:defRPr sz="2000"/>
            </a:pPr>
            <a:r>
              <a:rPr lang="en-US" dirty="0"/>
              <a:t>Synthesis uses NADPH</a:t>
            </a:r>
          </a:p>
          <a:p>
            <a:pPr>
              <a:defRPr sz="2000"/>
            </a:pPr>
            <a:r>
              <a:rPr lang="en-US" dirty="0"/>
              <a:t>Oxidation produces NADH and FADH2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4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Fatty Acid Biosynthesis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Occurs mainly in the cytoplasm of liver, adipose tissue, and mammary glands</a:t>
            </a:r>
          </a:p>
          <a:p>
            <a:pPr>
              <a:defRPr sz="2000"/>
            </a:pPr>
            <a:r>
              <a:rPr lang="en-US" dirty="0"/>
              <a:t>Uses acetyl-CoA as the starting material</a:t>
            </a:r>
          </a:p>
          <a:p>
            <a:pPr>
              <a:defRPr sz="2000"/>
            </a:pPr>
            <a:r>
              <a:rPr lang="en-US" dirty="0"/>
              <a:t>Requires ATP and NADPH</a:t>
            </a:r>
          </a:p>
          <a:p>
            <a:pPr>
              <a:defRPr sz="2000"/>
            </a:pPr>
            <a:r>
              <a:rPr lang="en-US" dirty="0"/>
              <a:t>Catalyzed by fatty acid synthase enzyme complex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pic>
        <p:nvPicPr>
          <p:cNvPr id="5" name="Picture 4" descr="fatty_acid_dia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873" y="4391891"/>
            <a:ext cx="292608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of Acetyl-CoA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Acetyl-CoA is produced in mitochondria</a:t>
            </a:r>
          </a:p>
          <a:p>
            <a:pPr>
              <a:defRPr sz="2000"/>
            </a:pPr>
            <a:r>
              <a:rPr lang="en-US" dirty="0"/>
              <a:t>Transported to cytoplasm in the form of citrate</a:t>
            </a:r>
          </a:p>
          <a:p>
            <a:pPr>
              <a:defRPr sz="2000"/>
            </a:pPr>
            <a:r>
              <a:rPr lang="en-US" dirty="0"/>
              <a:t>ATP-citrate </a:t>
            </a:r>
            <a:r>
              <a:rPr lang="en-US" dirty="0" err="1"/>
              <a:t>lyase</a:t>
            </a:r>
            <a:r>
              <a:rPr lang="en-US" dirty="0"/>
              <a:t> converts citrate back to acetyl-CoA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</a:t>
            </a:r>
            <a:r>
              <a:rPr lang="en-US" dirty="0" err="1"/>
              <a:t>Malonyl</a:t>
            </a:r>
            <a:r>
              <a:rPr lang="en-US" dirty="0"/>
              <a:t>-CoA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Acetyl-CoA is converted into </a:t>
            </a:r>
            <a:r>
              <a:rPr lang="en-US" dirty="0" err="1"/>
              <a:t>malonyl</a:t>
            </a:r>
            <a:r>
              <a:rPr lang="en-US" dirty="0"/>
              <a:t>-CoA</a:t>
            </a:r>
          </a:p>
          <a:p>
            <a:pPr>
              <a:defRPr sz="2000"/>
            </a:pPr>
            <a:r>
              <a:rPr lang="en-US" dirty="0"/>
              <a:t>Catalyzed by acetyl-CoA carboxylase</a:t>
            </a:r>
          </a:p>
          <a:p>
            <a:pPr>
              <a:defRPr sz="2000"/>
            </a:pPr>
            <a:r>
              <a:rPr lang="en-US" dirty="0"/>
              <a:t>Biotin acts as a coenzyme</a:t>
            </a:r>
          </a:p>
          <a:p>
            <a:pPr>
              <a:defRPr sz="2000"/>
            </a:pPr>
            <a:r>
              <a:rPr lang="en-US" dirty="0"/>
              <a:t>This is the rate-limiting step of fatty acid synthesis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Fatty Acid Synthase Complex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multifunctional enzyme complex</a:t>
            </a:r>
          </a:p>
          <a:p>
            <a:pPr>
              <a:defRPr sz="2000"/>
            </a:pPr>
            <a:r>
              <a:rPr lang="en-US" dirty="0"/>
              <a:t>Adds two-carbon units during each cycle</a:t>
            </a:r>
          </a:p>
          <a:p>
            <a:pPr>
              <a:defRPr sz="2000"/>
            </a:pPr>
            <a:r>
              <a:rPr lang="en-US" dirty="0"/>
              <a:t>Produces </a:t>
            </a:r>
            <a:r>
              <a:rPr lang="en-US" dirty="0" err="1"/>
              <a:t>palmitic</a:t>
            </a:r>
            <a:r>
              <a:rPr lang="en-US" dirty="0"/>
              <a:t> acid (16-carbon fatty acid)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Fatty Acid Synthesis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Condensation</a:t>
            </a:r>
          </a:p>
          <a:p>
            <a:pPr>
              <a:defRPr sz="2000"/>
            </a:pPr>
            <a:r>
              <a:rPr lang="en-US" dirty="0"/>
              <a:t>Reduction</a:t>
            </a:r>
          </a:p>
          <a:p>
            <a:pPr>
              <a:defRPr sz="2000"/>
            </a:pPr>
            <a:r>
              <a:rPr lang="en-US" dirty="0"/>
              <a:t>Dehydration</a:t>
            </a:r>
          </a:p>
          <a:p>
            <a:pPr>
              <a:defRPr sz="2000"/>
            </a:pPr>
            <a:r>
              <a:rPr lang="en-US" dirty="0"/>
              <a:t>Second reduction</a:t>
            </a:r>
          </a:p>
          <a:p>
            <a:pPr>
              <a:defRPr sz="2000"/>
            </a:pPr>
            <a:r>
              <a:rPr lang="en-US" dirty="0"/>
              <a:t>Cycle repeats until </a:t>
            </a:r>
            <a:r>
              <a:rPr lang="en-US" dirty="0" err="1"/>
              <a:t>palmitate</a:t>
            </a:r>
            <a:r>
              <a:rPr lang="en-US" dirty="0"/>
              <a:t> is formed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Reaction of Fatty Acid Synthesis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Acetyl-CoA + ATP + NADPH are required</a:t>
            </a:r>
          </a:p>
          <a:p>
            <a:pPr>
              <a:defRPr sz="2000"/>
            </a:pPr>
            <a:r>
              <a:rPr lang="en-US" dirty="0"/>
              <a:t>Produces </a:t>
            </a:r>
            <a:r>
              <a:rPr lang="en-US" dirty="0" err="1"/>
              <a:t>palmitate</a:t>
            </a:r>
            <a:r>
              <a:rPr lang="en-US" dirty="0"/>
              <a:t>, ADP, NADP+, and water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B0E846-007C-FC4D-A5F1-B2B6EE15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of Fatty Acid Synthesis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9232BC-5963-EBD3-3B74-A2CB3590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Insulin activates fatty acid synthesis</a:t>
            </a:r>
          </a:p>
          <a:p>
            <a:pPr>
              <a:defRPr sz="2000"/>
            </a:pPr>
            <a:r>
              <a:rPr lang="en-US" dirty="0"/>
              <a:t>Glucagon and epinephrine inhibit synthesis</a:t>
            </a:r>
          </a:p>
          <a:p>
            <a:pPr>
              <a:defRPr sz="2000"/>
            </a:pPr>
            <a:r>
              <a:rPr lang="en-US" dirty="0"/>
              <a:t>Citrate activates acetyl-CoA carboxylase</a:t>
            </a:r>
          </a:p>
          <a:p>
            <a:pPr>
              <a:defRPr sz="2000"/>
            </a:pPr>
            <a:r>
              <a:rPr lang="en-US" dirty="0" err="1"/>
              <a:t>Palmitoyl</a:t>
            </a:r>
            <a:r>
              <a:rPr lang="en-US" dirty="0"/>
              <a:t>-CoA inhibits the enzyme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9953C6-FFF0-94CE-A611-9DAD5C1A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</TotalTime>
  <Words>486</Words>
  <Application>Microsoft Office PowerPoint</Application>
  <PresentationFormat>Custom</PresentationFormat>
  <Paragraphs>103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Organic</vt:lpstr>
      <vt:lpstr>PowerPoint Presentation</vt:lpstr>
      <vt:lpstr>Introduction to Lipid Metabolism</vt:lpstr>
      <vt:lpstr>Fatty Acid Biosynthesis</vt:lpstr>
      <vt:lpstr>Source of Acetyl-CoA</vt:lpstr>
      <vt:lpstr>Formation of Malonyl-CoA</vt:lpstr>
      <vt:lpstr>Fatty Acid Synthase Complex</vt:lpstr>
      <vt:lpstr>Steps in Fatty Acid Synthesis</vt:lpstr>
      <vt:lpstr>Overall Reaction of Fatty Acid Synthesis</vt:lpstr>
      <vt:lpstr>Regulation of Fatty Acid Synthesis</vt:lpstr>
      <vt:lpstr>Natural Fats and Triglycerides</vt:lpstr>
      <vt:lpstr>Structure of Triglycerides</vt:lpstr>
      <vt:lpstr>Functions of Triglycerides</vt:lpstr>
      <vt:lpstr>Natural Sources of Fats</vt:lpstr>
      <vt:lpstr>Physical Properties of Fats</vt:lpstr>
      <vt:lpstr>Chemical Reactions of Triglycerides</vt:lpstr>
      <vt:lpstr>Fatty Acid Oxidation</vt:lpstr>
      <vt:lpstr>Activation of Fatty Acids</vt:lpstr>
      <vt:lpstr>Transport into Mitochondria</vt:lpstr>
      <vt:lpstr>Beta-Oxidation Pathway</vt:lpstr>
      <vt:lpstr>Products of Beta-Oxidation</vt:lpstr>
      <vt:lpstr>Oxidation of Palmitic Acid</vt:lpstr>
      <vt:lpstr>Regulation of Fatty Acid Oxidation</vt:lpstr>
      <vt:lpstr>Clinical Importance</vt:lpstr>
      <vt:lpstr>Comparison: Synthesis vs Oxidation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Bismillah computers</cp:lastModifiedBy>
  <cp:revision>5</cp:revision>
  <dcterms:created xsi:type="dcterms:W3CDTF">2025-09-15T17:01:40Z</dcterms:created>
  <dcterms:modified xsi:type="dcterms:W3CDTF">2026-06-03T04:56:23Z</dcterms:modified>
</cp:coreProperties>
</file>