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for Specific Purpose and Audience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,BS </a:t>
            </a:r>
            <a:r>
              <a:rPr lang="en-US" dirty="0" err="1" smtClean="0"/>
              <a:t>psycology</a:t>
            </a:r>
            <a:endParaRPr lang="en-US" dirty="0" smtClean="0"/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en-US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92" y="74595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Entertain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Entertaining Writing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amuse or engage readers emotionally.</a:t>
            </a:r>
          </a:p>
          <a:p>
            <a:r>
              <a:rPr lang="en-US" b="1" dirty="0"/>
              <a:t>Characteristics:</a:t>
            </a:r>
          </a:p>
          <a:p>
            <a:r>
              <a:rPr lang="en-US" dirty="0"/>
              <a:t>Creative language </a:t>
            </a:r>
          </a:p>
          <a:p>
            <a:r>
              <a:rPr lang="en-US" dirty="0"/>
              <a:t>Storytelling </a:t>
            </a:r>
          </a:p>
          <a:p>
            <a:r>
              <a:rPr lang="en-US" dirty="0"/>
              <a:t>Humor or emotion </a:t>
            </a:r>
          </a:p>
          <a:p>
            <a:r>
              <a:rPr lang="en-US" dirty="0"/>
              <a:t>Imagination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964" y="13880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Stories </a:t>
            </a:r>
          </a:p>
          <a:p>
            <a:r>
              <a:rPr lang="en-US" dirty="0"/>
              <a:t>Novels </a:t>
            </a:r>
          </a:p>
          <a:p>
            <a:r>
              <a:rPr lang="en-US" dirty="0"/>
              <a:t>Plays </a:t>
            </a:r>
          </a:p>
          <a:p>
            <a:r>
              <a:rPr lang="en-US" dirty="0"/>
              <a:t>Personal narratives</a:t>
            </a:r>
          </a:p>
        </p:txBody>
      </p:sp>
    </p:spTree>
    <p:extLst>
      <p:ext uri="{BB962C8B-B14F-4D97-AF65-F5344CB8AC3E}">
        <p14:creationId xmlns:p14="http://schemas.microsoft.com/office/powerpoint/2010/main" val="2292769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What is Audience in Writing?</a:t>
            </a:r>
          </a:p>
          <a:p>
            <a:r>
              <a:rPr lang="en-US" dirty="0"/>
              <a:t>Audience refers to the people who read or listen to your writing.</a:t>
            </a:r>
          </a:p>
          <a:p>
            <a:r>
              <a:rPr lang="en-US" b="1" dirty="0"/>
              <a:t>Writers must consider:</a:t>
            </a:r>
          </a:p>
          <a:p>
            <a:r>
              <a:rPr lang="en-US" dirty="0"/>
              <a:t>Age </a:t>
            </a:r>
          </a:p>
          <a:p>
            <a:r>
              <a:rPr lang="en-US" dirty="0"/>
              <a:t>Education level </a:t>
            </a:r>
          </a:p>
          <a:p>
            <a:r>
              <a:rPr lang="en-US" dirty="0"/>
              <a:t>Interests </a:t>
            </a:r>
          </a:p>
          <a:p>
            <a:r>
              <a:rPr lang="en-US" dirty="0"/>
              <a:t>Background knowledge 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/>
              <a:t>Effective writing changes according to audience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Audience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Audience Matters</a:t>
            </a:r>
          </a:p>
          <a:p>
            <a:r>
              <a:rPr lang="en-US" dirty="0"/>
              <a:t>Understanding the audience helps:</a:t>
            </a:r>
          </a:p>
          <a:p>
            <a:r>
              <a:rPr lang="en-US" dirty="0"/>
              <a:t>Choose appropriate language </a:t>
            </a:r>
          </a:p>
          <a:p>
            <a:r>
              <a:rPr lang="en-US" dirty="0"/>
              <a:t>Decide tone and style </a:t>
            </a:r>
          </a:p>
          <a:p>
            <a:r>
              <a:rPr lang="en-US" dirty="0"/>
              <a:t>Improve communication effectiveness </a:t>
            </a:r>
          </a:p>
          <a:p>
            <a:r>
              <a:rPr lang="en-US" dirty="0"/>
              <a:t>Increase reader understanding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Writing for children differs from writing for university </a:t>
            </a:r>
            <a:r>
              <a:rPr lang="en-US" dirty="0" smtClean="0"/>
              <a:t>students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1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Writing for Academic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Academic Writing</a:t>
            </a:r>
          </a:p>
          <a:p>
            <a:r>
              <a:rPr lang="en-US" dirty="0"/>
              <a:t>Academic writing is formal writing used in universities and research settings.</a:t>
            </a:r>
          </a:p>
          <a:p>
            <a:r>
              <a:rPr lang="en-US" b="1" dirty="0"/>
              <a:t>Academic audiences include:</a:t>
            </a:r>
          </a:p>
          <a:p>
            <a:r>
              <a:rPr lang="en-US" dirty="0"/>
              <a:t>Teachers </a:t>
            </a:r>
          </a:p>
          <a:p>
            <a:r>
              <a:rPr lang="en-US" dirty="0"/>
              <a:t>Researchers </a:t>
            </a:r>
          </a:p>
          <a:p>
            <a:r>
              <a:rPr lang="en-US" dirty="0"/>
              <a:t>Scholars </a:t>
            </a:r>
          </a:p>
          <a:p>
            <a:r>
              <a:rPr lang="en-US" dirty="0"/>
              <a:t>Students </a:t>
            </a:r>
          </a:p>
          <a:p>
            <a:r>
              <a:rPr lang="en-US" b="1" dirty="0" smtClean="0"/>
              <a:t>: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6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817418"/>
            <a:ext cx="8298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Common Forms:</a:t>
            </a:r>
          </a:p>
          <a:p>
            <a:r>
              <a:rPr lang="en-US" dirty="0"/>
              <a:t>Essays </a:t>
            </a:r>
          </a:p>
          <a:p>
            <a:r>
              <a:rPr lang="en-US" dirty="0"/>
              <a:t>Research papers </a:t>
            </a:r>
          </a:p>
          <a:p>
            <a:r>
              <a:rPr lang="en-US" dirty="0"/>
              <a:t>Reports </a:t>
            </a:r>
          </a:p>
          <a:p>
            <a:r>
              <a:rPr lang="en-US" dirty="0"/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413351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Academic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Features of Academic Writing</a:t>
            </a:r>
          </a:p>
          <a:p>
            <a:r>
              <a:rPr lang="en-US" b="1" dirty="0"/>
              <a:t>1. Formality</a:t>
            </a:r>
          </a:p>
          <a:p>
            <a:r>
              <a:rPr lang="en-US" dirty="0"/>
              <a:t>Avoid slang and contractions </a:t>
            </a:r>
          </a:p>
          <a:p>
            <a:r>
              <a:rPr lang="en-US" dirty="0"/>
              <a:t>Use professional language </a:t>
            </a:r>
          </a:p>
          <a:p>
            <a:r>
              <a:rPr lang="en-US" b="1" dirty="0"/>
              <a:t>2. Objectivity</a:t>
            </a:r>
          </a:p>
          <a:p>
            <a:r>
              <a:rPr lang="en-US" dirty="0"/>
              <a:t>Focus on facts and evidence </a:t>
            </a:r>
          </a:p>
          <a:p>
            <a:r>
              <a:rPr lang="en-US" dirty="0"/>
              <a:t>Avoid personal bias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5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1163782"/>
            <a:ext cx="8298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Precision</a:t>
            </a:r>
          </a:p>
          <a:p>
            <a:r>
              <a:rPr lang="en-US" dirty="0"/>
              <a:t>Use accurate vocabulary </a:t>
            </a:r>
          </a:p>
          <a:p>
            <a:r>
              <a:rPr lang="en-US" dirty="0"/>
              <a:t>Be clear and specific </a:t>
            </a:r>
          </a:p>
          <a:p>
            <a:r>
              <a:rPr lang="en-US" b="1" dirty="0"/>
              <a:t>4. Organization</a:t>
            </a:r>
          </a:p>
          <a:p>
            <a:r>
              <a:rPr lang="en-US" dirty="0"/>
              <a:t>Structured introduction, body, and conclusion </a:t>
            </a:r>
          </a:p>
        </p:txBody>
      </p:sp>
    </p:spTree>
    <p:extLst>
      <p:ext uri="{BB962C8B-B14F-4D97-AF65-F5344CB8AC3E}">
        <p14:creationId xmlns:p14="http://schemas.microsoft.com/office/powerpoint/2010/main" val="131529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Formality in Academic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Formal Style</a:t>
            </a:r>
          </a:p>
          <a:p>
            <a:r>
              <a:rPr lang="en-US" b="1" dirty="0"/>
              <a:t>Informal:</a:t>
            </a:r>
          </a:p>
          <a:p>
            <a:r>
              <a:rPr lang="en-US" dirty="0"/>
              <a:t>“I think social media is bad.”</a:t>
            </a:r>
          </a:p>
          <a:p>
            <a:r>
              <a:rPr lang="en-US" b="1" dirty="0"/>
              <a:t>Formal:</a:t>
            </a:r>
          </a:p>
          <a:p>
            <a:r>
              <a:rPr lang="en-US" dirty="0"/>
              <a:t>“Social media has several negative effects on academic performance</a:t>
            </a:r>
            <a:r>
              <a:rPr lang="en-US" dirty="0" smtClean="0"/>
              <a:t>.”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8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145" y="623456"/>
            <a:ext cx="8395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Rules:</a:t>
            </a:r>
          </a:p>
          <a:p>
            <a:r>
              <a:rPr lang="en-US" dirty="0"/>
              <a:t>Avoid casual language </a:t>
            </a:r>
          </a:p>
          <a:p>
            <a:r>
              <a:rPr lang="en-US" dirty="0"/>
              <a:t>Avoid abbreviations </a:t>
            </a:r>
          </a:p>
          <a:p>
            <a:r>
              <a:rPr lang="en-US" dirty="0"/>
              <a:t>Use complete sentences </a:t>
            </a:r>
          </a:p>
        </p:txBody>
      </p:sp>
    </p:spTree>
    <p:extLst>
      <p:ext uri="{BB962C8B-B14F-4D97-AF65-F5344CB8AC3E}">
        <p14:creationId xmlns:p14="http://schemas.microsoft.com/office/powerpoint/2010/main" val="193350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Meaning of Purpose in Writing</a:t>
            </a:r>
            <a:br>
              <a:rPr lang="en-US" b="1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Every piece of writing has a purpose.</a:t>
            </a:r>
          </a:p>
          <a:p>
            <a:r>
              <a:rPr lang="en-US" dirty="0"/>
              <a:t>The writer must ask:</a:t>
            </a:r>
          </a:p>
          <a:p>
            <a:r>
              <a:rPr lang="en-US" dirty="0"/>
              <a:t>Why am I writing? </a:t>
            </a:r>
          </a:p>
          <a:p>
            <a:r>
              <a:rPr lang="en-US" dirty="0"/>
              <a:t>What message do I want to deliver? </a:t>
            </a:r>
          </a:p>
          <a:p>
            <a:r>
              <a:rPr lang="en-US" dirty="0"/>
              <a:t>What response do I expect from readers? </a:t>
            </a:r>
          </a:p>
          <a:p>
            <a:r>
              <a:rPr lang="en-US" b="1" dirty="0"/>
              <a:t>Purpose shapes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Tone, Vocabulary,  Structure and Style .</a:t>
            </a:r>
            <a:endParaRPr lang="en-US" b="1" dirty="0" smtClean="0"/>
          </a:p>
          <a:p>
            <a:endParaRPr lang="en-US" b="1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53" y="6335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Objectivity in Academic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Objectivity</a:t>
            </a:r>
          </a:p>
          <a:p>
            <a:r>
              <a:rPr lang="en-US" dirty="0"/>
              <a:t>Academic writing should be unbiased and evidence-based.</a:t>
            </a:r>
          </a:p>
          <a:p>
            <a:r>
              <a:rPr lang="en-US" b="1" dirty="0"/>
              <a:t>Avoid:</a:t>
            </a:r>
          </a:p>
          <a:p>
            <a:r>
              <a:rPr lang="en-US" dirty="0"/>
              <a:t>Emotional language </a:t>
            </a:r>
          </a:p>
          <a:p>
            <a:r>
              <a:rPr lang="en-US" dirty="0"/>
              <a:t>Personal opinions without evidence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66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4" y="720436"/>
            <a:ext cx="8340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Use:</a:t>
            </a:r>
          </a:p>
          <a:p>
            <a:r>
              <a:rPr lang="en-US" dirty="0"/>
              <a:t>Facts </a:t>
            </a:r>
          </a:p>
          <a:p>
            <a:r>
              <a:rPr lang="en-US" dirty="0"/>
              <a:t>Statistics </a:t>
            </a:r>
          </a:p>
          <a:p>
            <a:r>
              <a:rPr lang="en-US" dirty="0"/>
              <a:t>Research findings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Research shows that reading improves vocabulary development.</a:t>
            </a:r>
          </a:p>
        </p:txBody>
      </p:sp>
    </p:spTree>
    <p:extLst>
      <p:ext uri="{BB962C8B-B14F-4D97-AF65-F5344CB8AC3E}">
        <p14:creationId xmlns:p14="http://schemas.microsoft.com/office/powerpoint/2010/main" val="45509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Academic Conversation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What is Academic Conversation?</a:t>
            </a:r>
          </a:p>
          <a:p>
            <a:r>
              <a:rPr lang="en-US" dirty="0"/>
              <a:t>Academic writing is part of a larger scholarly discussion.</a:t>
            </a:r>
          </a:p>
          <a:p>
            <a:r>
              <a:rPr lang="en-US" b="1" dirty="0"/>
              <a:t>Writers:</a:t>
            </a:r>
          </a:p>
          <a:p>
            <a:r>
              <a:rPr lang="en-US" dirty="0"/>
              <a:t>Respond to previous research </a:t>
            </a:r>
          </a:p>
          <a:p>
            <a:r>
              <a:rPr lang="en-US" dirty="0"/>
              <a:t>Support arguments with citations </a:t>
            </a:r>
          </a:p>
          <a:p>
            <a:r>
              <a:rPr lang="en-US" dirty="0"/>
              <a:t>Engage with different viewpoints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According to recent studies, online learning increases flexibility for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8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Academic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Basic Structure</a:t>
            </a:r>
          </a:p>
          <a:p>
            <a:r>
              <a:rPr lang="en-US" b="1" dirty="0"/>
              <a:t>Introduction</a:t>
            </a:r>
          </a:p>
          <a:p>
            <a:r>
              <a:rPr lang="en-US" dirty="0"/>
              <a:t>Introduce topic </a:t>
            </a:r>
          </a:p>
          <a:p>
            <a:r>
              <a:rPr lang="en-US" dirty="0"/>
              <a:t>Present thesis statement </a:t>
            </a:r>
          </a:p>
          <a:p>
            <a:r>
              <a:rPr lang="en-US" b="1" dirty="0"/>
              <a:t>Body Paragraphs</a:t>
            </a:r>
          </a:p>
          <a:p>
            <a:r>
              <a:rPr lang="en-US" dirty="0"/>
              <a:t>Main arguments </a:t>
            </a:r>
          </a:p>
          <a:p>
            <a:r>
              <a:rPr lang="en-US" dirty="0"/>
              <a:t>Supporting evidence </a:t>
            </a:r>
          </a:p>
          <a:p>
            <a:r>
              <a:rPr lang="en-US" b="1" dirty="0"/>
              <a:t>Conclusion</a:t>
            </a:r>
          </a:p>
          <a:p>
            <a:r>
              <a:rPr lang="en-US" dirty="0"/>
              <a:t>Summarize key points </a:t>
            </a:r>
          </a:p>
          <a:p>
            <a:r>
              <a:rPr lang="en-US" dirty="0"/>
              <a:t>Restate thesis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9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Public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Public Writing</a:t>
            </a:r>
          </a:p>
          <a:p>
            <a:r>
              <a:rPr lang="en-US" dirty="0"/>
              <a:t>Public writing is created for general readers.</a:t>
            </a:r>
          </a:p>
          <a:p>
            <a:r>
              <a:rPr lang="en-US" b="1" dirty="0"/>
              <a:t>Audience:</a:t>
            </a:r>
          </a:p>
          <a:p>
            <a:r>
              <a:rPr lang="en-US" dirty="0"/>
              <a:t>General public </a:t>
            </a:r>
          </a:p>
          <a:p>
            <a:r>
              <a:rPr lang="en-US" dirty="0"/>
              <a:t>Media readers </a:t>
            </a:r>
          </a:p>
          <a:p>
            <a:r>
              <a:rPr lang="en-US" dirty="0"/>
              <a:t>Social media users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1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236" y="7786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Characteristics</a:t>
            </a:r>
            <a:r>
              <a:rPr lang="en-US" b="1" dirty="0"/>
              <a:t>:</a:t>
            </a:r>
          </a:p>
          <a:p>
            <a:r>
              <a:rPr lang="en-US" dirty="0"/>
              <a:t>Simpler language </a:t>
            </a:r>
          </a:p>
          <a:p>
            <a:r>
              <a:rPr lang="en-US" dirty="0"/>
              <a:t>Engaging tone </a:t>
            </a:r>
          </a:p>
          <a:p>
            <a:r>
              <a:rPr lang="en-US" dirty="0"/>
              <a:t>Easy-to-understand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236" y="1828800"/>
            <a:ext cx="8118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Blogs </a:t>
            </a:r>
          </a:p>
          <a:p>
            <a:r>
              <a:rPr lang="en-US" dirty="0"/>
              <a:t>Newspaper articles </a:t>
            </a:r>
          </a:p>
          <a:p>
            <a:r>
              <a:rPr lang="en-US" dirty="0"/>
              <a:t>Social media posts</a:t>
            </a:r>
          </a:p>
        </p:txBody>
      </p:sp>
    </p:spTree>
    <p:extLst>
      <p:ext uri="{BB962C8B-B14F-4D97-AF65-F5344CB8AC3E}">
        <p14:creationId xmlns:p14="http://schemas.microsoft.com/office/powerpoint/2010/main" val="2853578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</a:t>
            </a:r>
            <a:r>
              <a:rPr lang="en-US" dirty="0" err="1"/>
              <a:t>vs</a:t>
            </a:r>
            <a:r>
              <a:rPr lang="en-US" dirty="0"/>
              <a:t> Public Writing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34816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Academic Writing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Public Writing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Formal language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Simple language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Evidence-focused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Reader engagement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Specialized audience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General audience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Technical vocabulary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Everyday vocabulary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Objective 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Conversational tone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36073" y="3040262"/>
            <a:ext cx="1235132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2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Analytical Writing</a:t>
            </a:r>
          </a:p>
          <a:p>
            <a:r>
              <a:rPr lang="en-US" dirty="0"/>
              <a:t>Analysis means examining something carefully.</a:t>
            </a:r>
          </a:p>
          <a:p>
            <a:r>
              <a:rPr lang="en-US" b="1" dirty="0"/>
              <a:t>It involves:</a:t>
            </a:r>
          </a:p>
          <a:p>
            <a:r>
              <a:rPr lang="en-US" dirty="0"/>
              <a:t>Comparing ideas </a:t>
            </a:r>
          </a:p>
          <a:p>
            <a:r>
              <a:rPr lang="en-US" dirty="0"/>
              <a:t>Identifying similarities </a:t>
            </a:r>
          </a:p>
          <a:p>
            <a:r>
              <a:rPr lang="en-US" dirty="0"/>
              <a:t>Identifying differences </a:t>
            </a:r>
          </a:p>
          <a:p>
            <a:r>
              <a:rPr lang="en-US" dirty="0"/>
              <a:t>Drawing 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</a:t>
            </a:r>
            <a:r>
              <a:rPr lang="en-US" dirty="0"/>
              <a:t>Similarities and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Comparative Analysis</a:t>
            </a:r>
          </a:p>
          <a:p>
            <a:r>
              <a:rPr lang="en-US" b="1" dirty="0"/>
              <a:t>Similarities:</a:t>
            </a:r>
          </a:p>
          <a:p>
            <a:r>
              <a:rPr lang="en-US" dirty="0"/>
              <a:t>Things that are alike.</a:t>
            </a:r>
          </a:p>
          <a:p>
            <a:r>
              <a:rPr lang="en-US" b="1" dirty="0"/>
              <a:t>Differences:</a:t>
            </a:r>
          </a:p>
          <a:p>
            <a:r>
              <a:rPr lang="en-US" dirty="0"/>
              <a:t>Things that are not alike.</a:t>
            </a:r>
          </a:p>
          <a:p>
            <a:r>
              <a:rPr lang="en-US" b="1" dirty="0"/>
              <a:t>Example Topic:</a:t>
            </a:r>
          </a:p>
          <a:p>
            <a:r>
              <a:rPr lang="en-US" dirty="0"/>
              <a:t>Online Learning </a:t>
            </a:r>
            <a:r>
              <a:rPr lang="en-US" dirty="0" err="1"/>
              <a:t>vs</a:t>
            </a:r>
            <a:r>
              <a:rPr lang="en-US" dirty="0"/>
              <a:t> Traditional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47250"/>
              </p:ext>
            </p:extLst>
          </p:nvPr>
        </p:nvGraphicFramePr>
        <p:xfrm>
          <a:off x="838200" y="1316181"/>
          <a:ext cx="9601200" cy="1097280"/>
        </p:xfrm>
        <a:graphic>
          <a:graphicData uri="http://schemas.openxmlformats.org/drawingml/2006/table">
            <a:tbl>
              <a:tblPr/>
              <a:tblGrid>
                <a:gridCol w="4800600"/>
                <a:gridCol w="4800600"/>
              </a:tblGrid>
              <a:tr h="195811">
                <a:tc>
                  <a:txBody>
                    <a:bodyPr/>
                    <a:lstStyle/>
                    <a:p>
                      <a:r>
                        <a:rPr lang="en-US" b="1" dirty="0"/>
                        <a:t>Similarities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Differences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Both provide education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One is virtual, one is physical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Both require teachers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Different interaction styles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6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Purpose in Writing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Inform </a:t>
            </a:r>
          </a:p>
          <a:p>
            <a:r>
              <a:rPr lang="en-US" dirty="0"/>
              <a:t>To Analyze </a:t>
            </a:r>
          </a:p>
          <a:p>
            <a:r>
              <a:rPr lang="en-US" dirty="0"/>
              <a:t>To Persuade </a:t>
            </a:r>
          </a:p>
          <a:p>
            <a:r>
              <a:rPr lang="en-US" dirty="0"/>
              <a:t>To Entertain </a:t>
            </a:r>
          </a:p>
          <a:p>
            <a:r>
              <a:rPr lang="en-US" dirty="0"/>
              <a:t>To Describe </a:t>
            </a:r>
          </a:p>
          <a:p>
            <a:r>
              <a:rPr lang="en-US" dirty="0"/>
              <a:t>To Explain 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Comparative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How to Write Comparative Analysis</a:t>
            </a:r>
          </a:p>
          <a:p>
            <a:r>
              <a:rPr lang="en-US" b="1" dirty="0"/>
              <a:t>Step 1:</a:t>
            </a:r>
          </a:p>
          <a:p>
            <a:r>
              <a:rPr lang="en-US" dirty="0"/>
              <a:t>Choose subjects to compare</a:t>
            </a:r>
          </a:p>
          <a:p>
            <a:r>
              <a:rPr lang="en-US" b="1" dirty="0"/>
              <a:t>Step 2:</a:t>
            </a:r>
          </a:p>
          <a:p>
            <a:r>
              <a:rPr lang="en-US" dirty="0"/>
              <a:t>Identify similarities</a:t>
            </a:r>
          </a:p>
          <a:p>
            <a:r>
              <a:rPr lang="en-US" b="1" dirty="0"/>
              <a:t>Step 3:</a:t>
            </a:r>
          </a:p>
          <a:p>
            <a:r>
              <a:rPr lang="en-US" dirty="0"/>
              <a:t>Identify differences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3" y="983674"/>
            <a:ext cx="831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4:</a:t>
            </a:r>
          </a:p>
          <a:p>
            <a:r>
              <a:rPr lang="en-US" dirty="0"/>
              <a:t>Use evidence/examples</a:t>
            </a:r>
          </a:p>
          <a:p>
            <a:r>
              <a:rPr lang="en-US" b="1" dirty="0"/>
              <a:t>Step 5:</a:t>
            </a:r>
          </a:p>
          <a:p>
            <a:r>
              <a:rPr lang="en-US" dirty="0"/>
              <a:t>Draw conclusion</a:t>
            </a:r>
          </a:p>
        </p:txBody>
      </p:sp>
    </p:spTree>
    <p:extLst>
      <p:ext uri="{BB962C8B-B14F-4D97-AF65-F5344CB8AC3E}">
        <p14:creationId xmlns:p14="http://schemas.microsoft.com/office/powerpoint/2010/main" val="67802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Comparative Paragraph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Sample Analytical Paragraph</a:t>
            </a:r>
          </a:p>
          <a:p>
            <a:r>
              <a:rPr lang="en-US" dirty="0"/>
              <a:t>“Online learning and traditional classroom learning both aim to educate students effectively. However, online learning offers greater flexibility, while traditional learning provides face-to-face interaction. Both methods have advantages depending on students’ needs and learning styles.”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1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Tips for Effective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Effective Writing Strategies</a:t>
            </a:r>
          </a:p>
          <a:p>
            <a:r>
              <a:rPr lang="en-US" b="1" dirty="0"/>
              <a:t>Always:</a:t>
            </a:r>
          </a:p>
          <a:p>
            <a:r>
              <a:rPr lang="en-US" dirty="0"/>
              <a:t>Know your purpose </a:t>
            </a:r>
          </a:p>
          <a:p>
            <a:r>
              <a:rPr lang="en-US" dirty="0"/>
              <a:t>Understand your audience </a:t>
            </a:r>
          </a:p>
          <a:p>
            <a:r>
              <a:rPr lang="en-US" dirty="0"/>
              <a:t>Use clear language </a:t>
            </a:r>
          </a:p>
          <a:p>
            <a:r>
              <a:rPr lang="en-US" dirty="0"/>
              <a:t>Organize ideas logically </a:t>
            </a:r>
          </a:p>
          <a:p>
            <a:r>
              <a:rPr lang="en-US" dirty="0"/>
              <a:t>Revise and edit carefully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0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Inform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informative </a:t>
            </a:r>
            <a:r>
              <a:rPr lang="en-US" b="1" dirty="0"/>
              <a:t>Writing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provide facts, knowledge, or instructions.</a:t>
            </a:r>
          </a:p>
          <a:p>
            <a:r>
              <a:rPr lang="en-US" b="1" dirty="0"/>
              <a:t>Characteristics:</a:t>
            </a:r>
          </a:p>
          <a:p>
            <a:r>
              <a:rPr lang="en-US" dirty="0"/>
              <a:t>Clear and direct language </a:t>
            </a:r>
          </a:p>
          <a:p>
            <a:r>
              <a:rPr lang="en-US" dirty="0"/>
              <a:t>Objective tone </a:t>
            </a:r>
          </a:p>
          <a:p>
            <a:r>
              <a:rPr lang="en-US" dirty="0"/>
              <a:t>Accurate information </a:t>
            </a:r>
          </a:p>
          <a:p>
            <a:r>
              <a:rPr lang="en-US" dirty="0"/>
              <a:t>Logical organization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Textbooks </a:t>
            </a:r>
          </a:p>
          <a:p>
            <a:r>
              <a:rPr lang="en-US" dirty="0"/>
              <a:t>News reports </a:t>
            </a:r>
          </a:p>
          <a:p>
            <a:r>
              <a:rPr lang="en-US" dirty="0"/>
              <a:t>Research articles </a:t>
            </a:r>
          </a:p>
          <a:p>
            <a:r>
              <a:rPr lang="en-US" dirty="0"/>
              <a:t>Manuals </a:t>
            </a:r>
          </a:p>
          <a:p>
            <a:r>
              <a:rPr lang="en-US" b="1" dirty="0"/>
              <a:t>Example Sentence:</a:t>
            </a:r>
          </a:p>
          <a:p>
            <a:r>
              <a:rPr lang="en-US" dirty="0"/>
              <a:t>“Climate change affects global temperatures and weather patterns.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513" y="-18602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Writing to Analyze</a:t>
            </a:r>
            <a:br>
              <a:rPr lang="en-US" b="1" dirty="0"/>
            </a:b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Analytical Writing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examine ideas, compare information, and interpret meanings.</a:t>
            </a:r>
          </a:p>
          <a:p>
            <a:r>
              <a:rPr lang="en-US" b="1" dirty="0"/>
              <a:t>Characteristics:</a:t>
            </a:r>
          </a:p>
          <a:p>
            <a:r>
              <a:rPr lang="en-US" dirty="0"/>
              <a:t>Critical thinking </a:t>
            </a:r>
          </a:p>
          <a:p>
            <a:r>
              <a:rPr lang="en-US" dirty="0"/>
              <a:t>Evidence-based arguments </a:t>
            </a:r>
          </a:p>
          <a:p>
            <a:r>
              <a:rPr lang="en-US" dirty="0"/>
              <a:t>Comparison and evaluation </a:t>
            </a:r>
          </a:p>
          <a:p>
            <a:r>
              <a:rPr lang="en-US" dirty="0"/>
              <a:t>Logical reasoning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26" y="-2852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Literary analysis </a:t>
            </a:r>
          </a:p>
          <a:p>
            <a:r>
              <a:rPr lang="en-US" dirty="0"/>
              <a:t>Research discussions </a:t>
            </a:r>
          </a:p>
          <a:p>
            <a:r>
              <a:rPr lang="en-US" dirty="0"/>
              <a:t>Comparative essays 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Analyzing differences between online and traditional education.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56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Writing to Persuade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Persuasive Writing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convince readers to accept a viewpoint or take action.</a:t>
            </a:r>
          </a:p>
          <a:p>
            <a:r>
              <a:rPr lang="en-US" b="1" dirty="0"/>
              <a:t>Characteristics:</a:t>
            </a:r>
          </a:p>
          <a:p>
            <a:r>
              <a:rPr lang="en-US" dirty="0"/>
              <a:t>Strong arguments </a:t>
            </a:r>
          </a:p>
          <a:p>
            <a:r>
              <a:rPr lang="en-US" dirty="0"/>
              <a:t>Emotional or logical appeal </a:t>
            </a:r>
          </a:p>
          <a:p>
            <a:r>
              <a:rPr lang="en-US" dirty="0"/>
              <a:t>Supporting evidence </a:t>
            </a:r>
          </a:p>
          <a:p>
            <a:r>
              <a:rPr lang="en-US" dirty="0"/>
              <a:t>Clear opinion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Examples:</a:t>
            </a:r>
          </a:p>
          <a:p>
            <a:r>
              <a:rPr lang="en-US" dirty="0"/>
              <a:t>Advertisements </a:t>
            </a:r>
          </a:p>
          <a:p>
            <a:r>
              <a:rPr lang="en-US" dirty="0"/>
              <a:t>Opinion essays </a:t>
            </a:r>
          </a:p>
          <a:p>
            <a:r>
              <a:rPr lang="en-US" dirty="0"/>
              <a:t>Political speeches</a:t>
            </a:r>
          </a:p>
          <a:p>
            <a:r>
              <a:rPr lang="en-US" b="1" dirty="0"/>
              <a:t>Example:</a:t>
            </a:r>
          </a:p>
          <a:p>
            <a:r>
              <a:rPr lang="en-US" dirty="0"/>
              <a:t>“Students should use digital learning tools because they improve accessibility.”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793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814</Words>
  <Application>Microsoft Office PowerPoint</Application>
  <PresentationFormat>Custom</PresentationFormat>
  <Paragraphs>243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Writing for Specific Purpose and Audience </vt:lpstr>
      <vt:lpstr>Meaning of Purpose in Writing </vt:lpstr>
      <vt:lpstr>Different Types of Purpose in Writing</vt:lpstr>
      <vt:lpstr>Writing to Inform</vt:lpstr>
      <vt:lpstr>Examples</vt:lpstr>
      <vt:lpstr>Writing to Analyze </vt:lpstr>
      <vt:lpstr>Examples</vt:lpstr>
      <vt:lpstr> Writing to Persuade</vt:lpstr>
      <vt:lpstr>Examples</vt:lpstr>
      <vt:lpstr>Writing to Entertain</vt:lpstr>
      <vt:lpstr>PowerPoint Presentation</vt:lpstr>
      <vt:lpstr>Understanding Audience</vt:lpstr>
      <vt:lpstr>Importance of Audience Awareness</vt:lpstr>
      <vt:lpstr> Writing for Academic Audiences</vt:lpstr>
      <vt:lpstr>PowerPoint Presentation</vt:lpstr>
      <vt:lpstr>Characteristics of Academic Writing</vt:lpstr>
      <vt:lpstr>PowerPoint Presentation</vt:lpstr>
      <vt:lpstr>Formality in Academic Writing</vt:lpstr>
      <vt:lpstr>PowerPoint Presentation</vt:lpstr>
      <vt:lpstr>Objectivity in Academic Writing</vt:lpstr>
      <vt:lpstr>PowerPoint Presentation</vt:lpstr>
      <vt:lpstr>Academic Conversation </vt:lpstr>
      <vt:lpstr>Structure of Academic Writing</vt:lpstr>
      <vt:lpstr>Writing for Public Audience</vt:lpstr>
      <vt:lpstr>PowerPoint Presentation</vt:lpstr>
      <vt:lpstr>Academic vs Public Writing</vt:lpstr>
      <vt:lpstr>Writing for Analysis</vt:lpstr>
      <vt:lpstr>Analyzing Similarities and Differences</vt:lpstr>
      <vt:lpstr>PowerPoint Presentation</vt:lpstr>
      <vt:lpstr>Steps in Comparative Analysis</vt:lpstr>
      <vt:lpstr>PowerPoint Presentation</vt:lpstr>
      <vt:lpstr>Example of Comparative Paragraph</vt:lpstr>
      <vt:lpstr> Tips for Effective Writing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for Specific Purpose and Audience</dc:title>
  <dc:creator>MAC</dc:creator>
  <cp:lastModifiedBy>Bismillah computers</cp:lastModifiedBy>
  <cp:revision>7</cp:revision>
  <dcterms:created xsi:type="dcterms:W3CDTF">2025-09-15T17:01:40Z</dcterms:created>
  <dcterms:modified xsi:type="dcterms:W3CDTF">2026-05-18T09:55:49Z</dcterms:modified>
</cp:coreProperties>
</file>