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9" r:id="rId6"/>
    <p:sldId id="261" r:id="rId7"/>
    <p:sldId id="262" r:id="rId8"/>
    <p:sldId id="263" r:id="rId9"/>
    <p:sldId id="264" r:id="rId10"/>
    <p:sldId id="265" r:id="rId11"/>
    <p:sldId id="270" r:id="rId12"/>
    <p:sldId id="271" r:id="rId13"/>
    <p:sldId id="272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84"/>
  </p:normalViewPr>
  <p:slideViewPr>
    <p:cSldViewPr snapToGrid="0">
      <p:cViewPr varScale="1">
        <p:scale>
          <a:sx n="39" d="100"/>
          <a:sy n="39" d="100"/>
        </p:scale>
        <p:origin x="-101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Writing for Specific Purpose and Audience</a:t>
            </a:r>
            <a:r>
              <a:rPr lang="x-none" smtClean="0"/>
              <a:t> </a:t>
            </a:r>
            <a:endParaRPr lang="x-none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DPT ,BS </a:t>
            </a:r>
            <a:r>
              <a:rPr lang="en-US" dirty="0" err="1" smtClean="0"/>
              <a:t>psycology</a:t>
            </a:r>
            <a:endParaRPr lang="en-US" dirty="0" smtClean="0"/>
          </a:p>
          <a:p>
            <a:r>
              <a:rPr lang="en-US" dirty="0" err="1" smtClean="0"/>
              <a:t>Saman</a:t>
            </a:r>
            <a:r>
              <a:rPr lang="en-US" dirty="0" smtClean="0"/>
              <a:t> </a:t>
            </a:r>
            <a:r>
              <a:rPr lang="en-US" dirty="0" err="1" smtClean="0"/>
              <a:t>Naveed</a:t>
            </a:r>
            <a:endParaRPr lang="en-US" dirty="0" smtClean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2992" y="745959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4E301BA-988F-D480-9048-0083EA2DF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to Entertain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AF284BE-7A16-5EDC-2BE5-762314C05B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Entertaining Writing</a:t>
            </a:r>
          </a:p>
          <a:p>
            <a:r>
              <a:rPr lang="en-US" b="1" dirty="0"/>
              <a:t>Purpose:</a:t>
            </a:r>
          </a:p>
          <a:p>
            <a:r>
              <a:rPr lang="en-US" dirty="0"/>
              <a:t>To amuse or engage readers emotionally.</a:t>
            </a:r>
          </a:p>
          <a:p>
            <a:r>
              <a:rPr lang="en-US" b="1" dirty="0"/>
              <a:t>Characteristics:</a:t>
            </a:r>
          </a:p>
          <a:p>
            <a:r>
              <a:rPr lang="en-US" dirty="0"/>
              <a:t>Creative language </a:t>
            </a:r>
          </a:p>
          <a:p>
            <a:r>
              <a:rPr lang="en-US" dirty="0"/>
              <a:t>Storytelling </a:t>
            </a:r>
          </a:p>
          <a:p>
            <a:r>
              <a:rPr lang="en-US" dirty="0"/>
              <a:t>Humor or emotion </a:t>
            </a:r>
          </a:p>
          <a:p>
            <a:r>
              <a:rPr lang="en-US" dirty="0"/>
              <a:t>Imagination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429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55964" y="1388008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/>
              <a:t>Examples:</a:t>
            </a:r>
          </a:p>
          <a:p>
            <a:r>
              <a:rPr lang="en-US" dirty="0"/>
              <a:t>Stories </a:t>
            </a:r>
          </a:p>
          <a:p>
            <a:r>
              <a:rPr lang="en-US" dirty="0"/>
              <a:t>Novels </a:t>
            </a:r>
          </a:p>
          <a:p>
            <a:r>
              <a:rPr lang="en-US" dirty="0"/>
              <a:t>Plays </a:t>
            </a:r>
          </a:p>
          <a:p>
            <a:r>
              <a:rPr lang="en-US" dirty="0"/>
              <a:t>Personal narratives</a:t>
            </a:r>
          </a:p>
        </p:txBody>
      </p:sp>
    </p:spTree>
    <p:extLst>
      <p:ext uri="{BB962C8B-B14F-4D97-AF65-F5344CB8AC3E}">
        <p14:creationId xmlns:p14="http://schemas.microsoft.com/office/powerpoint/2010/main" val="22927698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Audience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What is Audience in Writing?</a:t>
            </a:r>
          </a:p>
          <a:p>
            <a:r>
              <a:rPr lang="en-US" dirty="0"/>
              <a:t>Audience refers to the people who read or listen to your writing.</a:t>
            </a:r>
          </a:p>
          <a:p>
            <a:r>
              <a:rPr lang="en-US" b="1" dirty="0"/>
              <a:t>Writers must consider:</a:t>
            </a:r>
          </a:p>
          <a:p>
            <a:r>
              <a:rPr lang="en-US" dirty="0"/>
              <a:t>Age </a:t>
            </a:r>
          </a:p>
          <a:p>
            <a:r>
              <a:rPr lang="en-US" dirty="0"/>
              <a:t>Education level </a:t>
            </a:r>
          </a:p>
          <a:p>
            <a:r>
              <a:rPr lang="en-US" dirty="0"/>
              <a:t>Interests </a:t>
            </a:r>
          </a:p>
          <a:p>
            <a:r>
              <a:rPr lang="en-US" dirty="0"/>
              <a:t>Background knowledge </a:t>
            </a:r>
          </a:p>
          <a:p>
            <a:r>
              <a:rPr lang="en-US" dirty="0" smtClean="0"/>
              <a:t>Expectations</a:t>
            </a:r>
          </a:p>
          <a:p>
            <a:r>
              <a:rPr lang="en-US" dirty="0"/>
              <a:t>Effective writing changes according to audience needs.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9282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 of Audience Awareness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Why Audience Matters</a:t>
            </a:r>
          </a:p>
          <a:p>
            <a:r>
              <a:rPr lang="en-US" dirty="0"/>
              <a:t>Understanding the audience helps:</a:t>
            </a:r>
          </a:p>
          <a:p>
            <a:r>
              <a:rPr lang="en-US" dirty="0"/>
              <a:t>Choose appropriate language </a:t>
            </a:r>
          </a:p>
          <a:p>
            <a:r>
              <a:rPr lang="en-US" dirty="0"/>
              <a:t>Decide tone and style </a:t>
            </a:r>
          </a:p>
          <a:p>
            <a:r>
              <a:rPr lang="en-US" dirty="0"/>
              <a:t>Improve communication effectiveness </a:t>
            </a:r>
          </a:p>
          <a:p>
            <a:r>
              <a:rPr lang="en-US" dirty="0"/>
              <a:t>Increase reader understanding </a:t>
            </a:r>
          </a:p>
          <a:p>
            <a:r>
              <a:rPr lang="en-US" b="1" dirty="0"/>
              <a:t>Example:</a:t>
            </a:r>
          </a:p>
          <a:p>
            <a:r>
              <a:rPr lang="en-US" dirty="0"/>
              <a:t>Writing for children differs from writing for university </a:t>
            </a:r>
            <a:r>
              <a:rPr lang="en-US" dirty="0" smtClean="0"/>
              <a:t>students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8152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Writing for Academic Audiences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Academic Writing</a:t>
            </a:r>
          </a:p>
          <a:p>
            <a:r>
              <a:rPr lang="en-US" dirty="0"/>
              <a:t>Academic writing is formal writing used in universities and research settings.</a:t>
            </a:r>
          </a:p>
          <a:p>
            <a:r>
              <a:rPr lang="en-US" b="1" dirty="0"/>
              <a:t>Academic audiences include:</a:t>
            </a:r>
          </a:p>
          <a:p>
            <a:r>
              <a:rPr lang="en-US" dirty="0"/>
              <a:t>Teachers </a:t>
            </a:r>
          </a:p>
          <a:p>
            <a:r>
              <a:rPr lang="en-US" dirty="0"/>
              <a:t>Researchers </a:t>
            </a:r>
          </a:p>
          <a:p>
            <a:r>
              <a:rPr lang="en-US" dirty="0"/>
              <a:t>Scholars </a:t>
            </a:r>
          </a:p>
          <a:p>
            <a:r>
              <a:rPr lang="en-US" dirty="0"/>
              <a:t>Students </a:t>
            </a:r>
          </a:p>
          <a:p>
            <a:r>
              <a:rPr lang="en-US" b="1" dirty="0" smtClean="0"/>
              <a:t>:</a:t>
            </a:r>
            <a:endParaRPr lang="en-US" b="1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4659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45127" y="817418"/>
            <a:ext cx="829887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Common Forms:</a:t>
            </a:r>
          </a:p>
          <a:p>
            <a:r>
              <a:rPr lang="en-US" dirty="0"/>
              <a:t>Essays </a:t>
            </a:r>
          </a:p>
          <a:p>
            <a:r>
              <a:rPr lang="en-US" dirty="0"/>
              <a:t>Research papers </a:t>
            </a:r>
          </a:p>
          <a:p>
            <a:r>
              <a:rPr lang="en-US" dirty="0"/>
              <a:t>Reports </a:t>
            </a:r>
          </a:p>
          <a:p>
            <a:r>
              <a:rPr lang="en-US" dirty="0"/>
              <a:t>Assignments</a:t>
            </a:r>
          </a:p>
        </p:txBody>
      </p:sp>
    </p:spTree>
    <p:extLst>
      <p:ext uri="{BB962C8B-B14F-4D97-AF65-F5344CB8AC3E}">
        <p14:creationId xmlns:p14="http://schemas.microsoft.com/office/powerpoint/2010/main" val="41335123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Characteristics of Academic Writing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Features of Academic Writing</a:t>
            </a:r>
          </a:p>
          <a:p>
            <a:r>
              <a:rPr lang="en-US" b="1" dirty="0"/>
              <a:t>1. Formality</a:t>
            </a:r>
          </a:p>
          <a:p>
            <a:r>
              <a:rPr lang="en-US" dirty="0"/>
              <a:t>Avoid slang and contractions </a:t>
            </a:r>
          </a:p>
          <a:p>
            <a:r>
              <a:rPr lang="en-US" dirty="0"/>
              <a:t>Use professional language </a:t>
            </a:r>
          </a:p>
          <a:p>
            <a:r>
              <a:rPr lang="en-US" b="1" dirty="0"/>
              <a:t>2. Objectivity</a:t>
            </a:r>
          </a:p>
          <a:p>
            <a:r>
              <a:rPr lang="en-US" dirty="0"/>
              <a:t>Focus on facts and evidence </a:t>
            </a:r>
          </a:p>
          <a:p>
            <a:r>
              <a:rPr lang="en-US" dirty="0"/>
              <a:t>Avoid personal bias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24585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45127" y="1163782"/>
            <a:ext cx="829887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3. Precision</a:t>
            </a:r>
          </a:p>
          <a:p>
            <a:r>
              <a:rPr lang="en-US" dirty="0"/>
              <a:t>Use accurate vocabulary </a:t>
            </a:r>
          </a:p>
          <a:p>
            <a:r>
              <a:rPr lang="en-US" dirty="0"/>
              <a:t>Be clear and specific </a:t>
            </a:r>
          </a:p>
          <a:p>
            <a:r>
              <a:rPr lang="en-US" b="1" dirty="0"/>
              <a:t>4. Organization</a:t>
            </a:r>
          </a:p>
          <a:p>
            <a:r>
              <a:rPr lang="en-US" dirty="0"/>
              <a:t>Structured introduction, body, and conclusion </a:t>
            </a:r>
          </a:p>
        </p:txBody>
      </p:sp>
    </p:spTree>
    <p:extLst>
      <p:ext uri="{BB962C8B-B14F-4D97-AF65-F5344CB8AC3E}">
        <p14:creationId xmlns:p14="http://schemas.microsoft.com/office/powerpoint/2010/main" val="13152926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Formality in Academic Writing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Formal Style</a:t>
            </a:r>
          </a:p>
          <a:p>
            <a:r>
              <a:rPr lang="en-US" b="1" dirty="0"/>
              <a:t>Informal:</a:t>
            </a:r>
          </a:p>
          <a:p>
            <a:r>
              <a:rPr lang="en-US" dirty="0"/>
              <a:t>“I think social media is bad.”</a:t>
            </a:r>
          </a:p>
          <a:p>
            <a:r>
              <a:rPr lang="en-US" b="1" dirty="0"/>
              <a:t>Formal:</a:t>
            </a:r>
          </a:p>
          <a:p>
            <a:r>
              <a:rPr lang="en-US" dirty="0"/>
              <a:t>“Social media has several negative effects on academic performance</a:t>
            </a:r>
            <a:r>
              <a:rPr lang="en-US" dirty="0" smtClean="0"/>
              <a:t>.”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5882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48145" y="623456"/>
            <a:ext cx="83958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Rules:</a:t>
            </a:r>
          </a:p>
          <a:p>
            <a:r>
              <a:rPr lang="en-US" dirty="0"/>
              <a:t>Avoid casual language </a:t>
            </a:r>
          </a:p>
          <a:p>
            <a:r>
              <a:rPr lang="en-US" dirty="0"/>
              <a:t>Avoid abbreviations </a:t>
            </a:r>
          </a:p>
          <a:p>
            <a:r>
              <a:rPr lang="en-US" dirty="0"/>
              <a:t>Use complete sentences </a:t>
            </a:r>
          </a:p>
        </p:txBody>
      </p:sp>
    </p:spTree>
    <p:extLst>
      <p:ext uri="{BB962C8B-B14F-4D97-AF65-F5344CB8AC3E}">
        <p14:creationId xmlns:p14="http://schemas.microsoft.com/office/powerpoint/2010/main" val="1933506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AE6AFB8-B0D4-DD15-AC0A-A4DD362B5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Meaning of Purpose in Writing</a:t>
            </a:r>
            <a:br>
              <a:rPr lang="en-US" b="1" dirty="0"/>
            </a:b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E7A6BD1-03B3-1C59-28EB-544296BF4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b="1" dirty="0"/>
          </a:p>
          <a:p>
            <a:r>
              <a:rPr lang="en-US" dirty="0"/>
              <a:t>Every piece of writing has a purpose.</a:t>
            </a:r>
          </a:p>
          <a:p>
            <a:r>
              <a:rPr lang="en-US" dirty="0"/>
              <a:t>The writer must ask:</a:t>
            </a:r>
          </a:p>
          <a:p>
            <a:r>
              <a:rPr lang="en-US" dirty="0"/>
              <a:t>Why am I writing? </a:t>
            </a:r>
          </a:p>
          <a:p>
            <a:r>
              <a:rPr lang="en-US" dirty="0"/>
              <a:t>What message do I want to deliver? </a:t>
            </a:r>
          </a:p>
          <a:p>
            <a:r>
              <a:rPr lang="en-US" dirty="0"/>
              <a:t>What response do I expect from readers? </a:t>
            </a:r>
          </a:p>
          <a:p>
            <a:r>
              <a:rPr lang="en-US" b="1" dirty="0"/>
              <a:t>Purpose shapes</a:t>
            </a:r>
            <a:r>
              <a:rPr lang="en-US" b="1" dirty="0" smtClean="0"/>
              <a:t>:</a:t>
            </a:r>
          </a:p>
          <a:p>
            <a:r>
              <a:rPr lang="en-US" dirty="0" smtClean="0"/>
              <a:t>Tone, Vocabulary,  Structure and Style .</a:t>
            </a:r>
            <a:endParaRPr lang="en-US" b="1" dirty="0" smtClean="0"/>
          </a:p>
          <a:p>
            <a:endParaRPr lang="en-US" b="1" dirty="0"/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572323C-1626-39C9-2D3A-18BCB3EF5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053" y="63357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3185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Objectivity in Academic Writing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Objectivity</a:t>
            </a:r>
          </a:p>
          <a:p>
            <a:r>
              <a:rPr lang="en-US" dirty="0"/>
              <a:t>Academic writing should be unbiased and evidence-based.</a:t>
            </a:r>
          </a:p>
          <a:p>
            <a:r>
              <a:rPr lang="en-US" b="1" dirty="0"/>
              <a:t>Avoid:</a:t>
            </a:r>
          </a:p>
          <a:p>
            <a:r>
              <a:rPr lang="en-US" dirty="0"/>
              <a:t>Emotional language </a:t>
            </a:r>
          </a:p>
          <a:p>
            <a:r>
              <a:rPr lang="en-US" dirty="0"/>
              <a:t>Personal opinions without evidence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30666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03564" y="720436"/>
            <a:ext cx="83404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Use:</a:t>
            </a:r>
          </a:p>
          <a:p>
            <a:r>
              <a:rPr lang="en-US" dirty="0"/>
              <a:t>Facts </a:t>
            </a:r>
          </a:p>
          <a:p>
            <a:r>
              <a:rPr lang="en-US" dirty="0"/>
              <a:t>Statistics </a:t>
            </a:r>
          </a:p>
          <a:p>
            <a:r>
              <a:rPr lang="en-US" dirty="0"/>
              <a:t>Research findings </a:t>
            </a:r>
          </a:p>
          <a:p>
            <a:r>
              <a:rPr lang="en-US" b="1" dirty="0"/>
              <a:t>Example:</a:t>
            </a:r>
          </a:p>
          <a:p>
            <a:r>
              <a:rPr lang="en-US" dirty="0"/>
              <a:t>Research shows that reading improves vocabulary development.</a:t>
            </a:r>
          </a:p>
        </p:txBody>
      </p:sp>
    </p:spTree>
    <p:extLst>
      <p:ext uri="{BB962C8B-B14F-4D97-AF65-F5344CB8AC3E}">
        <p14:creationId xmlns:p14="http://schemas.microsoft.com/office/powerpoint/2010/main" val="4550932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Academic Conversation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What is Academic Conversation?</a:t>
            </a:r>
          </a:p>
          <a:p>
            <a:r>
              <a:rPr lang="en-US" dirty="0"/>
              <a:t>Academic writing is part of a larger scholarly discussion.</a:t>
            </a:r>
          </a:p>
          <a:p>
            <a:r>
              <a:rPr lang="en-US" b="1" dirty="0"/>
              <a:t>Writers:</a:t>
            </a:r>
          </a:p>
          <a:p>
            <a:r>
              <a:rPr lang="en-US" dirty="0"/>
              <a:t>Respond to previous research </a:t>
            </a:r>
          </a:p>
          <a:p>
            <a:r>
              <a:rPr lang="en-US" dirty="0"/>
              <a:t>Support arguments with citations </a:t>
            </a:r>
          </a:p>
          <a:p>
            <a:r>
              <a:rPr lang="en-US" dirty="0"/>
              <a:t>Engage with different viewpoints </a:t>
            </a:r>
          </a:p>
          <a:p>
            <a:r>
              <a:rPr lang="en-US" b="1" dirty="0"/>
              <a:t>Example:</a:t>
            </a:r>
          </a:p>
          <a:p>
            <a:r>
              <a:rPr lang="en-US" dirty="0"/>
              <a:t>According to recent studies, online learning increases flexibility for students.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1841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 of Academic Writing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Basic Structure</a:t>
            </a:r>
          </a:p>
          <a:p>
            <a:r>
              <a:rPr lang="en-US" b="1" dirty="0"/>
              <a:t>Introduction</a:t>
            </a:r>
          </a:p>
          <a:p>
            <a:r>
              <a:rPr lang="en-US" dirty="0"/>
              <a:t>Introduce topic </a:t>
            </a:r>
          </a:p>
          <a:p>
            <a:r>
              <a:rPr lang="en-US" dirty="0"/>
              <a:t>Present thesis statement </a:t>
            </a:r>
          </a:p>
          <a:p>
            <a:r>
              <a:rPr lang="en-US" b="1" dirty="0"/>
              <a:t>Body Paragraphs</a:t>
            </a:r>
          </a:p>
          <a:p>
            <a:r>
              <a:rPr lang="en-US" dirty="0"/>
              <a:t>Main arguments </a:t>
            </a:r>
          </a:p>
          <a:p>
            <a:r>
              <a:rPr lang="en-US" dirty="0"/>
              <a:t>Supporting evidence </a:t>
            </a:r>
          </a:p>
          <a:p>
            <a:r>
              <a:rPr lang="en-US" b="1" dirty="0"/>
              <a:t>Conclusion</a:t>
            </a:r>
          </a:p>
          <a:p>
            <a:r>
              <a:rPr lang="en-US" dirty="0"/>
              <a:t>Summarize key points </a:t>
            </a:r>
          </a:p>
          <a:p>
            <a:r>
              <a:rPr lang="en-US" dirty="0"/>
              <a:t>Restate thesis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73994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for Public Audience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Public Writing</a:t>
            </a:r>
          </a:p>
          <a:p>
            <a:r>
              <a:rPr lang="en-US" dirty="0"/>
              <a:t>Public writing is created for general readers.</a:t>
            </a:r>
          </a:p>
          <a:p>
            <a:r>
              <a:rPr lang="en-US" b="1" dirty="0"/>
              <a:t>Audience:</a:t>
            </a:r>
          </a:p>
          <a:p>
            <a:r>
              <a:rPr lang="en-US" dirty="0"/>
              <a:t>General public </a:t>
            </a:r>
          </a:p>
          <a:p>
            <a:r>
              <a:rPr lang="en-US" dirty="0"/>
              <a:t>Media readers </a:t>
            </a:r>
          </a:p>
          <a:p>
            <a:r>
              <a:rPr lang="en-US" dirty="0"/>
              <a:t>Social media users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2188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25236" y="778639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/>
              <a:t>Characteristics</a:t>
            </a:r>
            <a:r>
              <a:rPr lang="en-US" b="1" dirty="0"/>
              <a:t>:</a:t>
            </a:r>
          </a:p>
          <a:p>
            <a:r>
              <a:rPr lang="en-US" dirty="0"/>
              <a:t>Simpler language </a:t>
            </a:r>
          </a:p>
          <a:p>
            <a:r>
              <a:rPr lang="en-US" dirty="0"/>
              <a:t>Engaging tone </a:t>
            </a:r>
          </a:p>
          <a:p>
            <a:r>
              <a:rPr lang="en-US" dirty="0"/>
              <a:t>Easy-to-understand style</a:t>
            </a:r>
          </a:p>
        </p:txBody>
      </p:sp>
      <p:sp>
        <p:nvSpPr>
          <p:cNvPr id="3" name="Rectangle 2"/>
          <p:cNvSpPr/>
          <p:nvPr/>
        </p:nvSpPr>
        <p:spPr>
          <a:xfrm>
            <a:off x="1025236" y="1828800"/>
            <a:ext cx="81187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Examples:</a:t>
            </a:r>
          </a:p>
          <a:p>
            <a:r>
              <a:rPr lang="en-US" dirty="0"/>
              <a:t>Blogs </a:t>
            </a:r>
          </a:p>
          <a:p>
            <a:r>
              <a:rPr lang="en-US" dirty="0"/>
              <a:t>Newspaper articles </a:t>
            </a:r>
          </a:p>
          <a:p>
            <a:r>
              <a:rPr lang="en-US" dirty="0"/>
              <a:t>Social media posts</a:t>
            </a:r>
          </a:p>
        </p:txBody>
      </p:sp>
    </p:spTree>
    <p:extLst>
      <p:ext uri="{BB962C8B-B14F-4D97-AF65-F5344CB8AC3E}">
        <p14:creationId xmlns:p14="http://schemas.microsoft.com/office/powerpoint/2010/main" val="28535787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Academic </a:t>
            </a:r>
            <a:r>
              <a:rPr lang="en-US" dirty="0" err="1"/>
              <a:t>vs</a:t>
            </a:r>
            <a:r>
              <a:rPr lang="en-US" dirty="0"/>
              <a:t> Public Writing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834816"/>
              </p:ext>
            </p:extLst>
          </p:nvPr>
        </p:nvGraphicFramePr>
        <p:xfrm>
          <a:off x="1295400" y="3119120"/>
          <a:ext cx="9601200" cy="2194560"/>
        </p:xfrm>
        <a:graphic>
          <a:graphicData uri="http://schemas.openxmlformats.org/drawingml/2006/table">
            <a:tbl>
              <a:tblPr/>
              <a:tblGrid>
                <a:gridCol w="4800600"/>
                <a:gridCol w="4800600"/>
              </a:tblGrid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Academic Writing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Public Writing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Formal language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Simple language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Evidence-focused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Reader engagement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Specialized audience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General audience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Technical vocabulary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Everyday vocabulary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Objective tone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Conversational tone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136073" y="3040262"/>
            <a:ext cx="12351327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5261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for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Analytical Writing</a:t>
            </a:r>
          </a:p>
          <a:p>
            <a:r>
              <a:rPr lang="en-US" dirty="0"/>
              <a:t>Analysis means examining something carefully.</a:t>
            </a:r>
          </a:p>
          <a:p>
            <a:r>
              <a:rPr lang="en-US" b="1" dirty="0"/>
              <a:t>It involves:</a:t>
            </a:r>
          </a:p>
          <a:p>
            <a:r>
              <a:rPr lang="en-US" dirty="0"/>
              <a:t>Comparing ideas </a:t>
            </a:r>
          </a:p>
          <a:p>
            <a:r>
              <a:rPr lang="en-US" dirty="0"/>
              <a:t>Identifying similarities </a:t>
            </a:r>
          </a:p>
          <a:p>
            <a:r>
              <a:rPr lang="en-US" dirty="0"/>
              <a:t>Identifying differences </a:t>
            </a:r>
          </a:p>
          <a:p>
            <a:r>
              <a:rPr lang="en-US" dirty="0"/>
              <a:t>Drawing conclusions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325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Analyzing </a:t>
            </a:r>
            <a:r>
              <a:rPr lang="en-US" dirty="0"/>
              <a:t>Similarities and Differences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Comparative Analysis</a:t>
            </a:r>
          </a:p>
          <a:p>
            <a:r>
              <a:rPr lang="en-US" b="1" dirty="0"/>
              <a:t>Similarities:</a:t>
            </a:r>
          </a:p>
          <a:p>
            <a:r>
              <a:rPr lang="en-US" dirty="0"/>
              <a:t>Things that are alike.</a:t>
            </a:r>
          </a:p>
          <a:p>
            <a:r>
              <a:rPr lang="en-US" b="1" dirty="0"/>
              <a:t>Differences:</a:t>
            </a:r>
          </a:p>
          <a:p>
            <a:r>
              <a:rPr lang="en-US" dirty="0"/>
              <a:t>Things that are not alike.</a:t>
            </a:r>
          </a:p>
          <a:p>
            <a:r>
              <a:rPr lang="en-US" b="1" dirty="0"/>
              <a:t>Example Topic:</a:t>
            </a:r>
          </a:p>
          <a:p>
            <a:r>
              <a:rPr lang="en-US" dirty="0"/>
              <a:t>Online Learning </a:t>
            </a:r>
            <a:r>
              <a:rPr lang="en-US" dirty="0" err="1"/>
              <a:t>vs</a:t>
            </a:r>
            <a:r>
              <a:rPr lang="en-US" dirty="0"/>
              <a:t> Traditional Learning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4366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2847250"/>
              </p:ext>
            </p:extLst>
          </p:nvPr>
        </p:nvGraphicFramePr>
        <p:xfrm>
          <a:off x="838200" y="1316181"/>
          <a:ext cx="9601200" cy="1097280"/>
        </p:xfrm>
        <a:graphic>
          <a:graphicData uri="http://schemas.openxmlformats.org/drawingml/2006/table">
            <a:tbl>
              <a:tblPr/>
              <a:tblGrid>
                <a:gridCol w="4800600"/>
                <a:gridCol w="4800600"/>
              </a:tblGrid>
              <a:tr h="195811">
                <a:tc>
                  <a:txBody>
                    <a:bodyPr/>
                    <a:lstStyle/>
                    <a:p>
                      <a:r>
                        <a:rPr lang="en-US" b="1" dirty="0"/>
                        <a:t>Similarities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Differences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Both provide education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One is virtual, one is physical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Both require teachers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Different interaction styles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6160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7A77FA3-E998-0811-3716-6E045DD42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Types of Purpose in Writing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FD06027-090A-5D5E-55BE-511EC1FE6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Inform </a:t>
            </a:r>
          </a:p>
          <a:p>
            <a:r>
              <a:rPr lang="en-US" dirty="0"/>
              <a:t>To Analyze </a:t>
            </a:r>
          </a:p>
          <a:p>
            <a:r>
              <a:rPr lang="en-US" dirty="0"/>
              <a:t>To Persuade </a:t>
            </a:r>
          </a:p>
          <a:p>
            <a:r>
              <a:rPr lang="en-US" dirty="0"/>
              <a:t>To Entertain </a:t>
            </a:r>
          </a:p>
          <a:p>
            <a:r>
              <a:rPr lang="en-US" dirty="0"/>
              <a:t>To Describe </a:t>
            </a:r>
          </a:p>
          <a:p>
            <a:r>
              <a:rPr lang="en-US" dirty="0"/>
              <a:t>To Explain 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625B017-F692-840A-FFE3-48606DA1B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5805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in Comparative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How to Write Comparative Analysis</a:t>
            </a:r>
          </a:p>
          <a:p>
            <a:r>
              <a:rPr lang="en-US" b="1" dirty="0"/>
              <a:t>Step 1:</a:t>
            </a:r>
          </a:p>
          <a:p>
            <a:r>
              <a:rPr lang="en-US" dirty="0"/>
              <a:t>Choose subjects to compare</a:t>
            </a:r>
          </a:p>
          <a:p>
            <a:r>
              <a:rPr lang="en-US" b="1" dirty="0"/>
              <a:t>Step 2:</a:t>
            </a:r>
          </a:p>
          <a:p>
            <a:r>
              <a:rPr lang="en-US" dirty="0"/>
              <a:t>Identify similarities</a:t>
            </a:r>
          </a:p>
          <a:p>
            <a:r>
              <a:rPr lang="en-US" b="1" dirty="0"/>
              <a:t>Step 3:</a:t>
            </a:r>
          </a:p>
          <a:p>
            <a:r>
              <a:rPr lang="en-US" dirty="0"/>
              <a:t>Identify differences</a:t>
            </a:r>
          </a:p>
          <a:p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9048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1273" y="983674"/>
            <a:ext cx="831272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Step 4:</a:t>
            </a:r>
          </a:p>
          <a:p>
            <a:r>
              <a:rPr lang="en-US" dirty="0"/>
              <a:t>Use evidence/examples</a:t>
            </a:r>
          </a:p>
          <a:p>
            <a:r>
              <a:rPr lang="en-US" b="1" dirty="0"/>
              <a:t>Step 5:</a:t>
            </a:r>
          </a:p>
          <a:p>
            <a:r>
              <a:rPr lang="en-US" dirty="0"/>
              <a:t>Draw conclusion</a:t>
            </a:r>
          </a:p>
        </p:txBody>
      </p:sp>
    </p:spTree>
    <p:extLst>
      <p:ext uri="{BB962C8B-B14F-4D97-AF65-F5344CB8AC3E}">
        <p14:creationId xmlns:p14="http://schemas.microsoft.com/office/powerpoint/2010/main" val="6780247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 Comparative Paragraph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Sample Analytical Paragraph</a:t>
            </a:r>
          </a:p>
          <a:p>
            <a:r>
              <a:rPr lang="en-US" dirty="0"/>
              <a:t>“Online learning and traditional classroom learning both aim to educate students effectively. However, online learning offers greater flexibility, while traditional learning provides face-to-face interaction. Both methods have advantages depending on students’ needs and learning styles.”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79213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Tips for Effective Writing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Effective Writing Strategies</a:t>
            </a:r>
          </a:p>
          <a:p>
            <a:r>
              <a:rPr lang="en-US" b="1" dirty="0"/>
              <a:t>Always:</a:t>
            </a:r>
          </a:p>
          <a:p>
            <a:r>
              <a:rPr lang="en-US" dirty="0"/>
              <a:t>Know your purpose </a:t>
            </a:r>
          </a:p>
          <a:p>
            <a:r>
              <a:rPr lang="en-US" dirty="0"/>
              <a:t>Understand your audience </a:t>
            </a:r>
          </a:p>
          <a:p>
            <a:r>
              <a:rPr lang="en-US" dirty="0"/>
              <a:t>Use clear language </a:t>
            </a:r>
          </a:p>
          <a:p>
            <a:r>
              <a:rPr lang="en-US" dirty="0"/>
              <a:t>Organize ideas logically </a:t>
            </a:r>
          </a:p>
          <a:p>
            <a:r>
              <a:rPr lang="en-US" dirty="0"/>
              <a:t>Revise and edit carefully </a:t>
            </a:r>
          </a:p>
          <a:p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000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9D54B20-7105-DD30-DD9A-5AD046D2F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to Inform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CC124CB-2CBA-A1A4-3CA2-D2FE254D2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informative </a:t>
            </a:r>
            <a:r>
              <a:rPr lang="en-US" b="1" dirty="0"/>
              <a:t>Writing</a:t>
            </a:r>
          </a:p>
          <a:p>
            <a:r>
              <a:rPr lang="en-US" b="1" dirty="0"/>
              <a:t>Purpose:</a:t>
            </a:r>
          </a:p>
          <a:p>
            <a:r>
              <a:rPr lang="en-US" dirty="0"/>
              <a:t>To provide facts, knowledge, or instructions.</a:t>
            </a:r>
          </a:p>
          <a:p>
            <a:r>
              <a:rPr lang="en-US" b="1" dirty="0"/>
              <a:t>Characteristics:</a:t>
            </a:r>
          </a:p>
          <a:p>
            <a:r>
              <a:rPr lang="en-US" dirty="0"/>
              <a:t>Clear and direct language </a:t>
            </a:r>
          </a:p>
          <a:p>
            <a:r>
              <a:rPr lang="en-US" dirty="0"/>
              <a:t>Objective tone </a:t>
            </a:r>
          </a:p>
          <a:p>
            <a:r>
              <a:rPr lang="en-US" dirty="0"/>
              <a:t>Accurate information </a:t>
            </a:r>
          </a:p>
          <a:p>
            <a:r>
              <a:rPr lang="en-US" dirty="0"/>
              <a:t>Logical organization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955FE03-D857-A719-A06D-2BB301C10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95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E67362F-5533-C0A8-2452-6161BAC71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78869A2-C9FD-945B-2250-2F000EF2C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Examples:</a:t>
            </a:r>
          </a:p>
          <a:p>
            <a:r>
              <a:rPr lang="en-US" dirty="0"/>
              <a:t>Textbooks </a:t>
            </a:r>
          </a:p>
          <a:p>
            <a:r>
              <a:rPr lang="en-US" dirty="0"/>
              <a:t>News reports </a:t>
            </a:r>
          </a:p>
          <a:p>
            <a:r>
              <a:rPr lang="en-US" dirty="0"/>
              <a:t>Research articles </a:t>
            </a:r>
          </a:p>
          <a:p>
            <a:r>
              <a:rPr lang="en-US" dirty="0"/>
              <a:t>Manuals </a:t>
            </a:r>
          </a:p>
          <a:p>
            <a:r>
              <a:rPr lang="en-US" b="1" dirty="0"/>
              <a:t>Example Sentence:</a:t>
            </a:r>
          </a:p>
          <a:p>
            <a:r>
              <a:rPr lang="en-US" dirty="0"/>
              <a:t>“Climate change affects global temperatures and weather patterns.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638D8F9-AC05-FE89-0B17-DAB7E3929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513" y="-186025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743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1BFFCA8-D716-5395-AFC0-F0B30FEBE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Writing to Analyze</a:t>
            </a:r>
            <a:br>
              <a:rPr lang="en-US" b="1" dirty="0"/>
            </a:b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7134AB0-23D8-8FB5-B769-1CF709872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Analytical Writing</a:t>
            </a:r>
          </a:p>
          <a:p>
            <a:r>
              <a:rPr lang="en-US" b="1" dirty="0"/>
              <a:t>Purpose:</a:t>
            </a:r>
          </a:p>
          <a:p>
            <a:r>
              <a:rPr lang="en-US" dirty="0"/>
              <a:t>To examine ideas, compare information, and interpret meanings.</a:t>
            </a:r>
          </a:p>
          <a:p>
            <a:r>
              <a:rPr lang="en-US" b="1" dirty="0"/>
              <a:t>Characteristics:</a:t>
            </a:r>
          </a:p>
          <a:p>
            <a:r>
              <a:rPr lang="en-US" dirty="0"/>
              <a:t>Critical thinking </a:t>
            </a:r>
          </a:p>
          <a:p>
            <a:r>
              <a:rPr lang="en-US" dirty="0"/>
              <a:t>Evidence-based arguments </a:t>
            </a:r>
          </a:p>
          <a:p>
            <a:r>
              <a:rPr lang="en-US" dirty="0"/>
              <a:t>Comparison and evaluation </a:t>
            </a:r>
          </a:p>
          <a:p>
            <a:r>
              <a:rPr lang="en-US" dirty="0"/>
              <a:t>Logical reasoning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4949E01-B4FF-CF66-2F55-DCE8FA694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926" y="-28520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46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353F7C4-2086-70CC-D18E-D9FD3F2FC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5B05ED6-EF33-E1BF-43E2-EDBFFE278B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Examples:</a:t>
            </a:r>
          </a:p>
          <a:p>
            <a:r>
              <a:rPr lang="en-US" dirty="0"/>
              <a:t>Literary analysis </a:t>
            </a:r>
          </a:p>
          <a:p>
            <a:r>
              <a:rPr lang="en-US" dirty="0"/>
              <a:t>Research discussions </a:t>
            </a:r>
          </a:p>
          <a:p>
            <a:r>
              <a:rPr lang="en-US" dirty="0"/>
              <a:t>Comparative essays </a:t>
            </a:r>
          </a:p>
          <a:p>
            <a:r>
              <a:rPr lang="en-US" b="1" dirty="0"/>
              <a:t>Example:</a:t>
            </a:r>
          </a:p>
          <a:p>
            <a:r>
              <a:rPr lang="en-US" dirty="0"/>
              <a:t>Analyzing differences between online and traditional education.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A965F6F-1542-B853-522E-64C6E5A16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356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162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5E087ED-94B0-DCA8-6EEF-BECCAD53B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Writing to Persuade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BA65A03-68E4-4219-FC3A-2CEE1FA21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Persuasive Writing</a:t>
            </a:r>
          </a:p>
          <a:p>
            <a:r>
              <a:rPr lang="en-US" b="1" dirty="0"/>
              <a:t>Purpose:</a:t>
            </a:r>
          </a:p>
          <a:p>
            <a:r>
              <a:rPr lang="en-US" dirty="0"/>
              <a:t>To convince readers to accept a viewpoint or take action.</a:t>
            </a:r>
          </a:p>
          <a:p>
            <a:r>
              <a:rPr lang="en-US" b="1" dirty="0"/>
              <a:t>Characteristics:</a:t>
            </a:r>
          </a:p>
          <a:p>
            <a:r>
              <a:rPr lang="en-US" dirty="0"/>
              <a:t>Strong arguments </a:t>
            </a:r>
          </a:p>
          <a:p>
            <a:r>
              <a:rPr lang="en-US" dirty="0"/>
              <a:t>Emotional or logical appeal </a:t>
            </a:r>
          </a:p>
          <a:p>
            <a:r>
              <a:rPr lang="en-US" dirty="0"/>
              <a:t>Supporting evidence </a:t>
            </a:r>
          </a:p>
          <a:p>
            <a:r>
              <a:rPr lang="en-US" dirty="0"/>
              <a:t>Clear opinion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69D79BF-179D-735C-7B05-88C2B9838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0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275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8B0E846-007C-FC4D-A5F1-B2B6EE151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B9232BC-5963-EBD3-3B74-A2CB35907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Examples:</a:t>
            </a:r>
          </a:p>
          <a:p>
            <a:r>
              <a:rPr lang="en-US" dirty="0"/>
              <a:t>Advertisements </a:t>
            </a:r>
          </a:p>
          <a:p>
            <a:r>
              <a:rPr lang="en-US" dirty="0"/>
              <a:t>Opinion essays </a:t>
            </a:r>
          </a:p>
          <a:p>
            <a:r>
              <a:rPr lang="en-US" dirty="0"/>
              <a:t>Political speeches</a:t>
            </a:r>
          </a:p>
          <a:p>
            <a:r>
              <a:rPr lang="en-US" b="1" dirty="0"/>
              <a:t>Example:</a:t>
            </a:r>
          </a:p>
          <a:p>
            <a:r>
              <a:rPr lang="en-US" dirty="0"/>
              <a:t>“Students should use digital learning tools because they improve accessibility.”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69953C6-FFF0-94CE-A611-9DAD5C1A0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7939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315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172</TotalTime>
  <Words>814</Words>
  <Application>Microsoft Office PowerPoint</Application>
  <PresentationFormat>Custom</PresentationFormat>
  <Paragraphs>243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Organic</vt:lpstr>
      <vt:lpstr>Writing for Specific Purpose and Audience </vt:lpstr>
      <vt:lpstr>Meaning of Purpose in Writing </vt:lpstr>
      <vt:lpstr>Different Types of Purpose in Writing</vt:lpstr>
      <vt:lpstr>Writing to Inform</vt:lpstr>
      <vt:lpstr>Examples</vt:lpstr>
      <vt:lpstr>Writing to Analyze </vt:lpstr>
      <vt:lpstr>Examples</vt:lpstr>
      <vt:lpstr> Writing to Persuade</vt:lpstr>
      <vt:lpstr>Examples</vt:lpstr>
      <vt:lpstr>Writing to Entertain</vt:lpstr>
      <vt:lpstr>PowerPoint Presentation</vt:lpstr>
      <vt:lpstr>Understanding Audience</vt:lpstr>
      <vt:lpstr>Importance of Audience Awareness</vt:lpstr>
      <vt:lpstr> Writing for Academic Audiences</vt:lpstr>
      <vt:lpstr>PowerPoint Presentation</vt:lpstr>
      <vt:lpstr>Characteristics of Academic Writing</vt:lpstr>
      <vt:lpstr>PowerPoint Presentation</vt:lpstr>
      <vt:lpstr>Formality in Academic Writing</vt:lpstr>
      <vt:lpstr>PowerPoint Presentation</vt:lpstr>
      <vt:lpstr>Objectivity in Academic Writing</vt:lpstr>
      <vt:lpstr>PowerPoint Presentation</vt:lpstr>
      <vt:lpstr>Academic Conversation </vt:lpstr>
      <vt:lpstr>Structure of Academic Writing</vt:lpstr>
      <vt:lpstr>Writing for Public Audience</vt:lpstr>
      <vt:lpstr>PowerPoint Presentation</vt:lpstr>
      <vt:lpstr>Academic vs Public Writing</vt:lpstr>
      <vt:lpstr>Writing for Analysis</vt:lpstr>
      <vt:lpstr>Analyzing Similarities and Differences</vt:lpstr>
      <vt:lpstr>PowerPoint Presentation</vt:lpstr>
      <vt:lpstr>Steps in Comparative Analysis</vt:lpstr>
      <vt:lpstr>PowerPoint Presentation</vt:lpstr>
      <vt:lpstr>Example of Comparative Paragraph</vt:lpstr>
      <vt:lpstr> Tips for Effective Writing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Writing for Specific Purpose and Audience</dc:title>
  <dc:creator>MAC</dc:creator>
  <cp:lastModifiedBy>Bismillah computers</cp:lastModifiedBy>
  <cp:revision>7</cp:revision>
  <dcterms:created xsi:type="dcterms:W3CDTF">2025-09-15T17:01:40Z</dcterms:created>
  <dcterms:modified xsi:type="dcterms:W3CDTF">2026-05-18T09:55:49Z</dcterms:modified>
</cp:coreProperties>
</file>