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Critical Analysis of Visual Arts</a:t>
            </a:r>
            <a:r>
              <a:rPr lang="x-none" sz="4800" smtClean="0"/>
              <a:t> </a:t>
            </a:r>
            <a:endParaRPr lang="x-non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( Doctor of physiotherapy)</a:t>
            </a:r>
          </a:p>
          <a:p>
            <a:r>
              <a:rPr lang="en-US" dirty="0" smtClean="0"/>
              <a:t>Saman </a:t>
            </a:r>
            <a:r>
              <a:rPr lang="en-US" dirty="0" err="1" smtClean="0"/>
              <a:t>Naveed</a:t>
            </a:r>
            <a:endParaRPr lang="en-US" dirty="0" smtClean="0"/>
          </a:p>
          <a:p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Formal Elements of Art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Formal elements are the visual building blocks of all artworks. Understanding them is essential for critical analysis.</a:t>
            </a:r>
          </a:p>
          <a:p>
            <a:r>
              <a:rPr lang="en-US" b="1" dirty="0"/>
              <a:t>1. Line</a:t>
            </a:r>
          </a:p>
          <a:p>
            <a:r>
              <a:rPr lang="en-US" b="1" dirty="0"/>
              <a:t>Definition</a:t>
            </a:r>
          </a:p>
          <a:p>
            <a:r>
              <a:rPr lang="en-US" dirty="0"/>
              <a:t>A mark connecting two points.</a:t>
            </a:r>
          </a:p>
          <a:p>
            <a:r>
              <a:rPr lang="en-US" b="1" dirty="0"/>
              <a:t>Types of Lines</a:t>
            </a:r>
          </a:p>
          <a:p>
            <a:r>
              <a:rPr lang="en-US" dirty="0"/>
              <a:t>Horizontal </a:t>
            </a:r>
          </a:p>
          <a:p>
            <a:r>
              <a:rPr lang="en-US" dirty="0"/>
              <a:t>Vertical </a:t>
            </a:r>
          </a:p>
          <a:p>
            <a:r>
              <a:rPr lang="en-US" dirty="0"/>
              <a:t>Diagonal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9868" y="977030"/>
            <a:ext cx="80041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Curved </a:t>
            </a:r>
          </a:p>
          <a:p>
            <a:r>
              <a:rPr lang="en-US" dirty="0"/>
              <a:t>Zigzag </a:t>
            </a:r>
          </a:p>
          <a:p>
            <a:r>
              <a:rPr lang="en-US" dirty="0"/>
              <a:t>Implied 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Create outlines </a:t>
            </a:r>
          </a:p>
          <a:p>
            <a:r>
              <a:rPr lang="en-US" dirty="0"/>
              <a:t>Suggest movement </a:t>
            </a:r>
          </a:p>
          <a:p>
            <a:r>
              <a:rPr lang="en-US" dirty="0"/>
              <a:t>Direct viewer attention </a:t>
            </a:r>
          </a:p>
          <a:p>
            <a:r>
              <a:rPr lang="en-US" dirty="0"/>
              <a:t>Express emotion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Vertical lines suggest strength and stability. </a:t>
            </a:r>
          </a:p>
          <a:p>
            <a:r>
              <a:rPr lang="en-US" dirty="0"/>
              <a:t>Curved lines suggest grace and fluidity. </a:t>
            </a:r>
          </a:p>
        </p:txBody>
      </p:sp>
    </p:spTree>
    <p:extLst>
      <p:ext uri="{BB962C8B-B14F-4D97-AF65-F5344CB8AC3E}">
        <p14:creationId xmlns:p14="http://schemas.microsoft.com/office/powerpoint/2010/main" val="1664618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 two-dimensional enclosed area.</a:t>
            </a:r>
          </a:p>
          <a:p>
            <a:r>
              <a:rPr lang="en-US" b="1" dirty="0"/>
              <a:t>Types</a:t>
            </a:r>
          </a:p>
          <a:p>
            <a:r>
              <a:rPr lang="en-US" b="1" dirty="0"/>
              <a:t>Geometric Shapes</a:t>
            </a:r>
          </a:p>
          <a:p>
            <a:r>
              <a:rPr lang="en-US" dirty="0"/>
              <a:t>Circle </a:t>
            </a:r>
          </a:p>
          <a:p>
            <a:r>
              <a:rPr lang="en-US" dirty="0"/>
              <a:t>Square </a:t>
            </a:r>
          </a:p>
          <a:p>
            <a:r>
              <a:rPr lang="en-US" dirty="0"/>
              <a:t>Triangle </a:t>
            </a:r>
          </a:p>
          <a:p>
            <a:r>
              <a:rPr lang="en-US" b="1" dirty="0"/>
              <a:t>Organic Shapes</a:t>
            </a:r>
          </a:p>
          <a:p>
            <a:r>
              <a:rPr lang="en-US" dirty="0"/>
              <a:t>Natural forms </a:t>
            </a:r>
          </a:p>
          <a:p>
            <a:r>
              <a:rPr lang="en-US" dirty="0"/>
              <a:t>Irregular outlines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83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</a:p>
          <a:p>
            <a:r>
              <a:rPr lang="en-US" dirty="0"/>
              <a:t>Structure composition </a:t>
            </a:r>
          </a:p>
          <a:p>
            <a:r>
              <a:rPr lang="en-US" dirty="0"/>
              <a:t>Create symbolism </a:t>
            </a:r>
          </a:p>
          <a:p>
            <a:r>
              <a:rPr lang="en-US" dirty="0"/>
              <a:t>Organize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6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Three-dimensional objects with volume.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Sculpture </a:t>
            </a:r>
          </a:p>
          <a:p>
            <a:r>
              <a:rPr lang="en-US" dirty="0"/>
              <a:t>Architecture </a:t>
            </a:r>
          </a:p>
          <a:p>
            <a:r>
              <a:rPr lang="en-US" dirty="0"/>
              <a:t>Modeled figures in painting </a:t>
            </a:r>
          </a:p>
          <a:p>
            <a:r>
              <a:rPr lang="en-US" b="1" dirty="0"/>
              <a:t>Characteristics</a:t>
            </a:r>
          </a:p>
          <a:p>
            <a:r>
              <a:rPr lang="en-US" dirty="0"/>
              <a:t>Height </a:t>
            </a:r>
          </a:p>
          <a:p>
            <a:r>
              <a:rPr lang="en-US" dirty="0"/>
              <a:t>Width </a:t>
            </a:r>
          </a:p>
          <a:p>
            <a:r>
              <a:rPr lang="en-US" dirty="0"/>
              <a:t>Depth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Visual sensation produced by reflected light.</a:t>
            </a:r>
          </a:p>
          <a:p>
            <a:r>
              <a:rPr lang="en-US" b="1" dirty="0"/>
              <a:t>Components</a:t>
            </a:r>
          </a:p>
          <a:p>
            <a:r>
              <a:rPr lang="en-US" b="1" dirty="0"/>
              <a:t>Hue</a:t>
            </a:r>
          </a:p>
          <a:p>
            <a:r>
              <a:rPr lang="en-US" dirty="0"/>
              <a:t>Actual color name.</a:t>
            </a:r>
          </a:p>
          <a:p>
            <a:r>
              <a:rPr lang="en-US" b="1" dirty="0"/>
              <a:t>Value</a:t>
            </a:r>
          </a:p>
          <a:p>
            <a:r>
              <a:rPr lang="en-US" dirty="0"/>
              <a:t>Lightness or darkness.</a:t>
            </a:r>
          </a:p>
          <a:p>
            <a:r>
              <a:rPr lang="en-US" b="1" dirty="0"/>
              <a:t>Intensity</a:t>
            </a:r>
          </a:p>
          <a:p>
            <a:r>
              <a:rPr lang="en-US" dirty="0"/>
              <a:t>Brightness or dullness.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7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134" y="1240077"/>
            <a:ext cx="8116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Color Schemes</a:t>
            </a:r>
          </a:p>
          <a:p>
            <a:r>
              <a:rPr lang="en-US" dirty="0"/>
              <a:t>Monochromatic </a:t>
            </a:r>
          </a:p>
          <a:p>
            <a:r>
              <a:rPr lang="en-US" dirty="0"/>
              <a:t>Complementary </a:t>
            </a:r>
          </a:p>
          <a:p>
            <a:r>
              <a:rPr lang="en-US" dirty="0"/>
              <a:t>Analogous </a:t>
            </a:r>
          </a:p>
          <a:p>
            <a:r>
              <a:rPr lang="en-US" dirty="0"/>
              <a:t>Triadic </a:t>
            </a:r>
          </a:p>
          <a:p>
            <a:r>
              <a:rPr lang="en-US" b="1" dirty="0"/>
              <a:t>Psychological Effects</a:t>
            </a:r>
          </a:p>
          <a:p>
            <a:r>
              <a:rPr lang="en-US" dirty="0"/>
              <a:t>Red = energy and passion </a:t>
            </a:r>
          </a:p>
          <a:p>
            <a:r>
              <a:rPr lang="en-US" dirty="0"/>
              <a:t>Blue = calmness and stability </a:t>
            </a:r>
          </a:p>
          <a:p>
            <a:r>
              <a:rPr lang="en-US" dirty="0"/>
              <a:t>Yellow = optimism </a:t>
            </a:r>
          </a:p>
          <a:p>
            <a:r>
              <a:rPr lang="en-US" dirty="0"/>
              <a:t>Black = mystery or power</a:t>
            </a:r>
          </a:p>
        </p:txBody>
      </p:sp>
    </p:spTree>
    <p:extLst>
      <p:ext uri="{BB962C8B-B14F-4D97-AF65-F5344CB8AC3E}">
        <p14:creationId xmlns:p14="http://schemas.microsoft.com/office/powerpoint/2010/main" val="86753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Surface quality of an artwork.</a:t>
            </a:r>
          </a:p>
          <a:p>
            <a:r>
              <a:rPr lang="en-US" b="1" dirty="0"/>
              <a:t>Types</a:t>
            </a:r>
          </a:p>
          <a:p>
            <a:r>
              <a:rPr lang="en-US" b="1" dirty="0"/>
              <a:t>Actual Texture</a:t>
            </a:r>
          </a:p>
          <a:p>
            <a:r>
              <a:rPr lang="en-US" dirty="0"/>
              <a:t>Can be physically felt.</a:t>
            </a:r>
          </a:p>
          <a:p>
            <a:r>
              <a:rPr lang="en-US" b="1" dirty="0"/>
              <a:t>Visual Texture</a:t>
            </a:r>
          </a:p>
          <a:p>
            <a:r>
              <a:rPr lang="en-US" dirty="0"/>
              <a:t>Appears textured but is smooth.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7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978" y="1114816"/>
            <a:ext cx="8192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Functions</a:t>
            </a:r>
          </a:p>
          <a:p>
            <a:r>
              <a:rPr lang="en-US" dirty="0"/>
              <a:t>Adds realism </a:t>
            </a:r>
          </a:p>
          <a:p>
            <a:r>
              <a:rPr lang="en-US" dirty="0"/>
              <a:t>Creates visual interest </a:t>
            </a:r>
          </a:p>
          <a:p>
            <a:r>
              <a:rPr lang="en-US" dirty="0"/>
              <a:t>Enhances sensory experience </a:t>
            </a:r>
          </a:p>
        </p:txBody>
      </p:sp>
    </p:spTree>
    <p:extLst>
      <p:ext uri="{BB962C8B-B14F-4D97-AF65-F5344CB8AC3E}">
        <p14:creationId xmlns:p14="http://schemas.microsoft.com/office/powerpoint/2010/main" val="1037790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Area around, between, or within objects.</a:t>
            </a:r>
          </a:p>
          <a:p>
            <a:r>
              <a:rPr lang="en-US" b="1" dirty="0"/>
              <a:t>Types</a:t>
            </a:r>
          </a:p>
          <a:p>
            <a:r>
              <a:rPr lang="en-US" b="1" dirty="0"/>
              <a:t>Positive Space</a:t>
            </a:r>
          </a:p>
          <a:p>
            <a:r>
              <a:rPr lang="en-US" dirty="0"/>
              <a:t>Occupied areas.</a:t>
            </a:r>
          </a:p>
          <a:p>
            <a:r>
              <a:rPr lang="en-US" b="1" dirty="0"/>
              <a:t>Negative Space</a:t>
            </a:r>
          </a:p>
          <a:p>
            <a:r>
              <a:rPr lang="en-US" dirty="0"/>
              <a:t>Empty surrounding areas.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1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Critical </a:t>
            </a:r>
            <a:r>
              <a:rPr lang="en-US" dirty="0" smtClean="0"/>
              <a:t>Analysis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analysis in visual arts is the systematic examination, interpretation, and evaluation of an artwork. It goes beyond simply stating whether a piece is "beautiful" or "ugly." Instead, it seeks to understand:</a:t>
            </a:r>
          </a:p>
          <a:p>
            <a:r>
              <a:rPr lang="en-US" dirty="0"/>
              <a:t>How an artwork is constructed. </a:t>
            </a:r>
          </a:p>
          <a:p>
            <a:r>
              <a:rPr lang="en-US" dirty="0"/>
              <a:t>What meanings it communicates. </a:t>
            </a:r>
          </a:p>
          <a:p>
            <a:r>
              <a:rPr lang="en-US" dirty="0"/>
              <a:t>Why it was created. </a:t>
            </a:r>
          </a:p>
          <a:p>
            <a:r>
              <a:rPr lang="en-US" dirty="0"/>
              <a:t>How audiences respond to it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932" y="1315233"/>
            <a:ext cx="8455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Techniques for Creating Depth</a:t>
            </a:r>
          </a:p>
          <a:p>
            <a:r>
              <a:rPr lang="en-US" dirty="0"/>
              <a:t>Linear perspective </a:t>
            </a:r>
          </a:p>
          <a:p>
            <a:r>
              <a:rPr lang="en-US" dirty="0"/>
              <a:t>Overlapping </a:t>
            </a:r>
          </a:p>
          <a:p>
            <a:r>
              <a:rPr lang="en-US" dirty="0"/>
              <a:t>Scale variation </a:t>
            </a:r>
          </a:p>
          <a:p>
            <a:r>
              <a:rPr lang="en-US" dirty="0"/>
              <a:t>Atmospheric perspective</a:t>
            </a:r>
          </a:p>
        </p:txBody>
      </p:sp>
    </p:spTree>
    <p:extLst>
      <p:ext uri="{BB962C8B-B14F-4D97-AF65-F5344CB8AC3E}">
        <p14:creationId xmlns:p14="http://schemas.microsoft.com/office/powerpoint/2010/main" val="8360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Degree of lightness or darkness.</a:t>
            </a:r>
          </a:p>
          <a:p>
            <a:r>
              <a:rPr lang="en-US" b="1" dirty="0"/>
              <a:t>Functions</a:t>
            </a:r>
          </a:p>
          <a:p>
            <a:r>
              <a:rPr lang="en-US" dirty="0"/>
              <a:t>Creates contrast </a:t>
            </a:r>
          </a:p>
          <a:p>
            <a:r>
              <a:rPr lang="en-US" dirty="0"/>
              <a:t>Suggests form </a:t>
            </a:r>
          </a:p>
          <a:p>
            <a:r>
              <a:rPr lang="en-US" dirty="0"/>
              <a:t>Produces mood </a:t>
            </a:r>
          </a:p>
          <a:p>
            <a:r>
              <a:rPr lang="en-US" dirty="0"/>
              <a:t>Generates emphasis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High contrast often creates dramatic effects.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4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cultural and historical significance it holds. </a:t>
            </a:r>
          </a:p>
          <a:p>
            <a:r>
              <a:rPr lang="en-US" dirty="0"/>
              <a:t>Critical analysis combines observation, interpretation, research, and judgment. It allows viewers to engage deeply with visual works rather than reacting only emotionally.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Four-Step Model of Art Criticism (Core Framework)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Four-Step Model of Art Criticism is one of the most widely used methods for analyzing visual artworks. Developed by art educators and critics, it provides a structured approach to understanding art.</a:t>
            </a:r>
          </a:p>
          <a:p>
            <a:r>
              <a:rPr lang="en-US" b="1" dirty="0"/>
              <a:t>Step 1: Description</a:t>
            </a:r>
          </a:p>
          <a:p>
            <a:r>
              <a:rPr lang="en-US" b="1" dirty="0"/>
              <a:t>Definition</a:t>
            </a:r>
          </a:p>
          <a:p>
            <a:r>
              <a:rPr lang="en-US" dirty="0"/>
              <a:t>Description involves objective observation of the artwork without interpretation or judgment.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2731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Instead of saying:</a:t>
            </a:r>
          </a:p>
          <a:p>
            <a:r>
              <a:rPr lang="en-US" dirty="0"/>
              <a:t>"The painting is depressing."</a:t>
            </a:r>
          </a:p>
          <a:p>
            <a:r>
              <a:rPr lang="en-US" dirty="0"/>
              <a:t>Describe:</a:t>
            </a:r>
          </a:p>
          <a:p>
            <a:r>
              <a:rPr lang="en-US" dirty="0"/>
              <a:t>"The painting contains dark blue and gray tones, a solitary figure, and an empty landscape."</a:t>
            </a:r>
          </a:p>
          <a:p>
            <a:r>
              <a:rPr lang="en-US" b="1" dirty="0"/>
              <a:t>Purpose</a:t>
            </a:r>
          </a:p>
          <a:p>
            <a:r>
              <a:rPr lang="en-US" dirty="0"/>
              <a:t>Description creates a factual foundation for further analysis.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Analysis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Analysis examines how the formal elements and principles of design are organized.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 painting may use:</a:t>
            </a:r>
          </a:p>
          <a:p>
            <a:r>
              <a:rPr lang="en-US" dirty="0"/>
              <a:t>Strong diagonal lines to suggest movement. </a:t>
            </a:r>
          </a:p>
          <a:p>
            <a:r>
              <a:rPr lang="en-US" dirty="0"/>
              <a:t>Contrasting colors to create visual tension. </a:t>
            </a:r>
          </a:p>
          <a:p>
            <a:r>
              <a:rPr lang="en-US" dirty="0"/>
              <a:t>Repetition of shapes to create rhythm. </a:t>
            </a:r>
          </a:p>
          <a:p>
            <a:r>
              <a:rPr lang="en-US" b="1" dirty="0"/>
              <a:t>Purpose</a:t>
            </a:r>
          </a:p>
          <a:p>
            <a:r>
              <a:rPr lang="en-US" dirty="0"/>
              <a:t>Analysis explains how visual components work together.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Interpretation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Interpretation explores the possible meanings and messages of the artwork.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 broken chain may symbolize:</a:t>
            </a:r>
          </a:p>
          <a:p>
            <a:r>
              <a:rPr lang="en-US" dirty="0"/>
              <a:t>Freedom </a:t>
            </a:r>
          </a:p>
          <a:p>
            <a:r>
              <a:rPr lang="en-US" dirty="0"/>
              <a:t>Resistance </a:t>
            </a:r>
          </a:p>
          <a:p>
            <a:r>
              <a:rPr lang="en-US" dirty="0"/>
              <a:t>Liberation from oppression </a:t>
            </a:r>
          </a:p>
          <a:p>
            <a:r>
              <a:rPr lang="en-US" b="1" dirty="0"/>
              <a:t>Important Principle</a:t>
            </a:r>
          </a:p>
          <a:p>
            <a:r>
              <a:rPr lang="en-US" dirty="0"/>
              <a:t>Interpretations must be supported by visual evidence rather than personal assumptions.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Judgment (</a:t>
            </a:r>
            <a:r>
              <a:rPr lang="en-US" dirty="0" smtClean="0"/>
              <a:t>Evaluation)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Judgment assesses the artwork's effectiveness, significance, and value.</a:t>
            </a:r>
          </a:p>
          <a:p>
            <a:r>
              <a:rPr lang="en-US" b="1" dirty="0"/>
              <a:t>Types of Evaluation</a:t>
            </a:r>
          </a:p>
          <a:p>
            <a:r>
              <a:rPr lang="en-US" b="1" dirty="0"/>
              <a:t>Aesthetic Evaluation</a:t>
            </a:r>
          </a:p>
          <a:p>
            <a:r>
              <a:rPr lang="en-US" dirty="0"/>
              <a:t>Focuses on beauty and visual appeal.</a:t>
            </a:r>
          </a:p>
          <a:p>
            <a:r>
              <a:rPr lang="en-US" b="1" dirty="0"/>
              <a:t>Technical Evaluation</a:t>
            </a:r>
          </a:p>
          <a:p>
            <a:r>
              <a:rPr lang="en-US" dirty="0"/>
              <a:t>Examines skill and craftsmanship.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Cultural Evaluation</a:t>
            </a:r>
          </a:p>
          <a:p>
            <a:r>
              <a:rPr lang="en-US" dirty="0"/>
              <a:t>Considers social and historical significance.</a:t>
            </a:r>
          </a:p>
          <a:p>
            <a:r>
              <a:rPr lang="en-US" b="1" dirty="0"/>
              <a:t>Conceptual Evaluation</a:t>
            </a:r>
          </a:p>
          <a:p>
            <a:r>
              <a:rPr lang="en-US" dirty="0"/>
              <a:t>Assesses intellectual depth and originality.</a:t>
            </a:r>
          </a:p>
          <a:p>
            <a:r>
              <a:rPr lang="en-US" b="1" dirty="0"/>
              <a:t>Purpose</a:t>
            </a:r>
          </a:p>
          <a:p>
            <a:r>
              <a:rPr lang="en-US" dirty="0"/>
              <a:t>Judgment allows informed critical assessment based on evidence rather than personal preference.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651</Words>
  <Application>Microsoft Office PowerPoint</Application>
  <PresentationFormat>Custom</PresentationFormat>
  <Paragraphs>159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Critical Analysis of Visual Arts </vt:lpstr>
      <vt:lpstr>What is Critical Analysis</vt:lpstr>
      <vt:lpstr>PowerPoint Presentation</vt:lpstr>
      <vt:lpstr>Four-Step Model of Art Criticism (Core Framework)</vt:lpstr>
      <vt:lpstr>PowerPoint Presentation</vt:lpstr>
      <vt:lpstr>Step 2: Analysis</vt:lpstr>
      <vt:lpstr>Step 3: Interpretation</vt:lpstr>
      <vt:lpstr>Step 4: Judgment (Evaluation)</vt:lpstr>
      <vt:lpstr>PowerPoint Presentation</vt:lpstr>
      <vt:lpstr>3. Formal Elements of Art</vt:lpstr>
      <vt:lpstr>PowerPoint Presentation</vt:lpstr>
      <vt:lpstr>2. Shape</vt:lpstr>
      <vt:lpstr>PowerPoint Presentation</vt:lpstr>
      <vt:lpstr>3. Form</vt:lpstr>
      <vt:lpstr>4. Color</vt:lpstr>
      <vt:lpstr>PowerPoint Presentation</vt:lpstr>
      <vt:lpstr>5. Texture</vt:lpstr>
      <vt:lpstr>PowerPoint Presentation</vt:lpstr>
      <vt:lpstr>6. Space</vt:lpstr>
      <vt:lpstr>PowerPoint Presentation</vt:lpstr>
      <vt:lpstr>7. Value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Analysis of Visual Arts</dc:title>
  <dc:creator>MAC</dc:creator>
  <cp:lastModifiedBy>Bismillah computers</cp:lastModifiedBy>
  <cp:revision>4</cp:revision>
  <dcterms:created xsi:type="dcterms:W3CDTF">2025-09-15T17:01:40Z</dcterms:created>
  <dcterms:modified xsi:type="dcterms:W3CDTF">2026-06-02T08:39:41Z</dcterms:modified>
</cp:coreProperties>
</file>