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1415332"/>
            <a:ext cx="608523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Less gastric irritation than NSAIDs. </a:t>
            </a:r>
          </a:p>
          <a:p>
            <a:r>
              <a:rPr lang="en-US" dirty="0"/>
              <a:t>Safe for many patients when used appropriately. </a:t>
            </a:r>
          </a:p>
          <a:p>
            <a:r>
              <a:rPr lang="en-US" b="1" dirty="0"/>
              <a:t>Toxicity</a:t>
            </a:r>
          </a:p>
          <a:p>
            <a:r>
              <a:rPr lang="en-US" dirty="0"/>
              <a:t>Overdose may cause severe liver damage.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A patient with fever and headache takes paracetamol for symptom relief.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9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Opioid Analgesics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Used </a:t>
            </a:r>
            <a:r>
              <a:rPr lang="en-US" dirty="0"/>
              <a:t>for moderate to severe pain. </a:t>
            </a:r>
          </a:p>
          <a:p>
            <a:r>
              <a:rPr lang="en-US" dirty="0"/>
              <a:t>Act primarily on opioid receptors in the CNS.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Morphine </a:t>
            </a:r>
          </a:p>
          <a:p>
            <a:r>
              <a:rPr lang="en-US" dirty="0"/>
              <a:t>Fentanyl </a:t>
            </a:r>
          </a:p>
          <a:p>
            <a:r>
              <a:rPr lang="en-US" dirty="0"/>
              <a:t>Codeine </a:t>
            </a:r>
          </a:p>
          <a:p>
            <a:r>
              <a:rPr lang="en-US" dirty="0"/>
              <a:t>Oxycodone </a:t>
            </a:r>
          </a:p>
          <a:p>
            <a:r>
              <a:rPr lang="en-US" dirty="0"/>
              <a:t>Methadone </a:t>
            </a:r>
          </a:p>
        </p:txBody>
      </p:sp>
    </p:spTree>
    <p:extLst>
      <p:ext uri="{BB962C8B-B14F-4D97-AF65-F5344CB8AC3E}">
        <p14:creationId xmlns:p14="http://schemas.microsoft.com/office/powerpoint/2010/main" val="426740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Uses</a:t>
            </a:r>
          </a:p>
          <a:p>
            <a:r>
              <a:rPr lang="en-US" dirty="0"/>
              <a:t>Cancer pain </a:t>
            </a:r>
          </a:p>
          <a:p>
            <a:r>
              <a:rPr lang="en-US" dirty="0"/>
              <a:t>Postoperative pain </a:t>
            </a:r>
          </a:p>
          <a:p>
            <a:r>
              <a:rPr lang="en-US" dirty="0"/>
              <a:t>Severe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Adjuvant Analgesics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Drugs Not Primarily Designed as Analgesics but Useful in Certain Pain States</a:t>
            </a:r>
          </a:p>
        </p:txBody>
      </p:sp>
    </p:spTree>
    <p:extLst>
      <p:ext uri="{BB962C8B-B14F-4D97-AF65-F5344CB8AC3E}">
        <p14:creationId xmlns:p14="http://schemas.microsoft.com/office/powerpoint/2010/main" val="78750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</a:t>
            </a:r>
          </a:p>
          <a:p>
            <a:r>
              <a:rPr lang="en-US" dirty="0"/>
              <a:t>Amitriptyline </a:t>
            </a:r>
          </a:p>
          <a:p>
            <a:r>
              <a:rPr lang="en-US" dirty="0"/>
              <a:t>Duloxetine </a:t>
            </a:r>
          </a:p>
          <a:p>
            <a:r>
              <a:rPr lang="en-US" dirty="0"/>
              <a:t>Gabapentin </a:t>
            </a:r>
          </a:p>
          <a:p>
            <a:r>
              <a:rPr lang="en-US" dirty="0" err="1"/>
              <a:t>Pregabalin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1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Uses</a:t>
            </a:r>
          </a:p>
          <a:p>
            <a:r>
              <a:rPr lang="en-US" dirty="0"/>
              <a:t>Neuropathic pain </a:t>
            </a:r>
          </a:p>
          <a:p>
            <a:r>
              <a:rPr lang="en-US" dirty="0"/>
              <a:t>Diabetic neuropathy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Gabapentin may reduce burning nerve pain in diabetic neuropathy.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LECTURE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Nonopioid</a:t>
            </a:r>
            <a:r>
              <a:rPr lang="en-US" b="1" dirty="0" smtClean="0"/>
              <a:t> </a:t>
            </a:r>
            <a:r>
              <a:rPr lang="en-US" b="1" dirty="0"/>
              <a:t>Analgesics</a:t>
            </a:r>
          </a:p>
          <a:p>
            <a:r>
              <a:rPr lang="en-US" dirty="0"/>
              <a:t>Mild to moderate pain. </a:t>
            </a:r>
          </a:p>
          <a:p>
            <a:r>
              <a:rPr lang="en-US" dirty="0"/>
              <a:t>Include paracetamol and NSAIDs. </a:t>
            </a:r>
          </a:p>
          <a:p>
            <a:r>
              <a:rPr lang="en-US" b="1" dirty="0"/>
              <a:t>Opioid Analgesics</a:t>
            </a:r>
          </a:p>
          <a:p>
            <a:r>
              <a:rPr lang="en-US" dirty="0"/>
              <a:t>Moderate to severe pain. </a:t>
            </a:r>
          </a:p>
          <a:p>
            <a:r>
              <a:rPr lang="en-US" dirty="0"/>
              <a:t>Include morphine and fentanyl. </a:t>
            </a:r>
          </a:p>
          <a:p>
            <a:r>
              <a:rPr lang="en-US" b="1" dirty="0"/>
              <a:t>Adjuvant Analgesics</a:t>
            </a:r>
          </a:p>
          <a:p>
            <a:r>
              <a:rPr lang="en-US" dirty="0"/>
              <a:t>Useful for neuropathic pain. </a:t>
            </a:r>
          </a:p>
          <a:p>
            <a:r>
              <a:rPr lang="en-US" dirty="0"/>
              <a:t>Include antidepressants and anticonvulsants.</a:t>
            </a:r>
          </a:p>
        </p:txBody>
      </p:sp>
    </p:spTree>
    <p:extLst>
      <p:ext uri="{BB962C8B-B14F-4D97-AF65-F5344CB8AC3E}">
        <p14:creationId xmlns:p14="http://schemas.microsoft.com/office/powerpoint/2010/main" val="104354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485030"/>
            <a:ext cx="11282900" cy="58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5031"/>
            <a:ext cx="11259047" cy="5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Analgesics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Drugs used to relieve pain without causing loss of consciousness. </a:t>
            </a:r>
          </a:p>
          <a:p>
            <a:r>
              <a:rPr lang="en-US" dirty="0"/>
              <a:t>Widely used for mild, moderate, and severe pain. </a:t>
            </a:r>
          </a:p>
          <a:p>
            <a:r>
              <a:rPr lang="en-US" dirty="0"/>
              <a:t>Choice depends on pain severity, cause, and patient factors.</a:t>
            </a:r>
          </a:p>
        </p:txBody>
      </p:sp>
    </p:spTree>
    <p:extLst>
      <p:ext uri="{BB962C8B-B14F-4D97-AF65-F5344CB8AC3E}">
        <p14:creationId xmlns:p14="http://schemas.microsoft.com/office/powerpoint/2010/main" val="181799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Pain?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</a:t>
            </a:r>
            <a:r>
              <a:rPr lang="en-US" dirty="0"/>
              <a:t>is an unpleasant sensory and emotional experience. </a:t>
            </a:r>
          </a:p>
          <a:p>
            <a:r>
              <a:rPr lang="en-US" dirty="0"/>
              <a:t>It may result from: </a:t>
            </a:r>
          </a:p>
          <a:p>
            <a:pPr lvl="1"/>
            <a:r>
              <a:rPr lang="en-US" dirty="0"/>
              <a:t>Tissue injury </a:t>
            </a:r>
          </a:p>
          <a:p>
            <a:pPr lvl="1"/>
            <a:r>
              <a:rPr lang="en-US" dirty="0"/>
              <a:t>Inflammation </a:t>
            </a:r>
          </a:p>
          <a:p>
            <a:pPr lvl="1"/>
            <a:r>
              <a:rPr lang="en-US" dirty="0"/>
              <a:t>Nerve damage </a:t>
            </a:r>
          </a:p>
          <a:p>
            <a:pPr lvl="1"/>
            <a:r>
              <a:rPr lang="en-US" dirty="0"/>
              <a:t>Disease processes</a:t>
            </a:r>
          </a:p>
        </p:txBody>
      </p:sp>
    </p:spTree>
    <p:extLst>
      <p:ext uri="{BB962C8B-B14F-4D97-AF65-F5344CB8AC3E}">
        <p14:creationId xmlns:p14="http://schemas.microsoft.com/office/powerpoint/2010/main" val="133042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Analgesics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Nonopioid</a:t>
            </a:r>
            <a:r>
              <a:rPr lang="en-US" b="1" dirty="0"/>
              <a:t> Analgesics</a:t>
            </a:r>
          </a:p>
          <a:p>
            <a:r>
              <a:rPr lang="en-US" dirty="0"/>
              <a:t>Acetaminophen (Paracetamol) </a:t>
            </a:r>
          </a:p>
          <a:p>
            <a:r>
              <a:rPr lang="en-US" dirty="0"/>
              <a:t>Nonsteroidal anti-inflammatory drugs (NSAIDs) </a:t>
            </a:r>
          </a:p>
          <a:p>
            <a:r>
              <a:rPr lang="en-US" b="1" dirty="0"/>
              <a:t>2. Opioid Analgesics</a:t>
            </a:r>
          </a:p>
          <a:p>
            <a:r>
              <a:rPr lang="en-US" dirty="0"/>
              <a:t>Morphine </a:t>
            </a:r>
          </a:p>
          <a:p>
            <a:r>
              <a:rPr lang="en-US" dirty="0"/>
              <a:t>Fentanyl </a:t>
            </a:r>
          </a:p>
          <a:p>
            <a:r>
              <a:rPr lang="en-US" dirty="0"/>
              <a:t>Codeine </a:t>
            </a:r>
          </a:p>
          <a:p>
            <a:r>
              <a:rPr lang="en-US" dirty="0"/>
              <a:t>Oxycodone </a:t>
            </a:r>
          </a:p>
        </p:txBody>
      </p:sp>
    </p:spTree>
    <p:extLst>
      <p:ext uri="{BB962C8B-B14F-4D97-AF65-F5344CB8AC3E}">
        <p14:creationId xmlns:p14="http://schemas.microsoft.com/office/powerpoint/2010/main" val="279455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Adjuvant Analgesics</a:t>
            </a:r>
          </a:p>
          <a:p>
            <a:r>
              <a:rPr lang="en-US" dirty="0"/>
              <a:t>Antidepressants </a:t>
            </a:r>
          </a:p>
          <a:p>
            <a:r>
              <a:rPr lang="en-US" dirty="0"/>
              <a:t>Anticonvulsants </a:t>
            </a:r>
          </a:p>
          <a:p>
            <a:r>
              <a:rPr lang="en-US" dirty="0"/>
              <a:t>Local anesthetics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Mild headache → Paracetamol </a:t>
            </a:r>
          </a:p>
          <a:p>
            <a:r>
              <a:rPr lang="en-US" dirty="0"/>
              <a:t>Arthritis pain → Ibuprofen </a:t>
            </a:r>
          </a:p>
          <a:p>
            <a:r>
              <a:rPr lang="en-US" dirty="0"/>
              <a:t>Severe cancer pain → Morphine</a:t>
            </a:r>
          </a:p>
        </p:txBody>
      </p:sp>
    </p:spTree>
    <p:extLst>
      <p:ext uri="{BB962C8B-B14F-4D97-AF65-F5344CB8AC3E}">
        <p14:creationId xmlns:p14="http://schemas.microsoft.com/office/powerpoint/2010/main" val="53949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Nonopioid</a:t>
            </a:r>
            <a:r>
              <a:rPr lang="en-US" b="1" dirty="0"/>
              <a:t> Analgesics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Main </a:t>
            </a:r>
            <a:r>
              <a:rPr lang="en-US" b="1" dirty="0"/>
              <a:t>Characteristics</a:t>
            </a:r>
          </a:p>
          <a:p>
            <a:r>
              <a:rPr lang="en-US" dirty="0"/>
              <a:t>Effective for mild to moderate pain. </a:t>
            </a:r>
          </a:p>
          <a:p>
            <a:r>
              <a:rPr lang="en-US" dirty="0"/>
              <a:t>Many also reduce fever. </a:t>
            </a:r>
          </a:p>
          <a:p>
            <a:r>
              <a:rPr lang="en-US" dirty="0"/>
              <a:t>NSAIDs additionally reduce inflammation. </a:t>
            </a:r>
          </a:p>
          <a:p>
            <a:r>
              <a:rPr lang="en-US" dirty="0"/>
              <a:t>No physical dependence. </a:t>
            </a:r>
          </a:p>
        </p:txBody>
      </p:sp>
    </p:spTree>
    <p:extLst>
      <p:ext uri="{BB962C8B-B14F-4D97-AF65-F5344CB8AC3E}">
        <p14:creationId xmlns:p14="http://schemas.microsoft.com/office/powerpoint/2010/main" val="236082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  <a:p>
            <a:r>
              <a:rPr lang="en-US" dirty="0"/>
              <a:t>Paracetamol </a:t>
            </a:r>
          </a:p>
          <a:p>
            <a:r>
              <a:rPr lang="en-US" dirty="0"/>
              <a:t>Aspirin </a:t>
            </a:r>
          </a:p>
          <a:p>
            <a:r>
              <a:rPr lang="en-US" dirty="0"/>
              <a:t>Ibuprofen </a:t>
            </a:r>
          </a:p>
          <a:p>
            <a:r>
              <a:rPr lang="en-US" dirty="0"/>
              <a:t>Naproxen </a:t>
            </a:r>
          </a:p>
          <a:p>
            <a:r>
              <a:rPr lang="en-US" dirty="0"/>
              <a:t>Diclofenac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3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7" y="485030"/>
            <a:ext cx="608523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Acetaminophen (Paracetamol)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Actions</a:t>
            </a:r>
          </a:p>
          <a:p>
            <a:r>
              <a:rPr lang="en-US" dirty="0"/>
              <a:t>Analgesic </a:t>
            </a:r>
          </a:p>
          <a:p>
            <a:r>
              <a:rPr lang="en-US" dirty="0"/>
              <a:t>Antipyretic </a:t>
            </a:r>
          </a:p>
          <a:p>
            <a:r>
              <a:rPr lang="en-US" dirty="0"/>
              <a:t>Minimal anti-inflammatory effect </a:t>
            </a:r>
          </a:p>
          <a:p>
            <a:r>
              <a:rPr lang="en-US" b="1" dirty="0"/>
              <a:t>Uses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Fever </a:t>
            </a:r>
          </a:p>
          <a:p>
            <a:r>
              <a:rPr lang="en-US" dirty="0"/>
              <a:t>Toothache </a:t>
            </a:r>
          </a:p>
          <a:p>
            <a:r>
              <a:rPr lang="en-US" dirty="0"/>
              <a:t>Mild musculoskeletal pain </a:t>
            </a:r>
          </a:p>
        </p:txBody>
      </p:sp>
    </p:spTree>
    <p:extLst>
      <p:ext uri="{BB962C8B-B14F-4D97-AF65-F5344CB8AC3E}">
        <p14:creationId xmlns:p14="http://schemas.microsoft.com/office/powerpoint/2010/main" val="71029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317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PHARMACOLOGY</vt:lpstr>
      <vt:lpstr>Analgesics</vt:lpstr>
      <vt:lpstr>What is Pain?</vt:lpstr>
      <vt:lpstr>Classification of Analgesics</vt:lpstr>
      <vt:lpstr>CONTINUED </vt:lpstr>
      <vt:lpstr>CONTINUED </vt:lpstr>
      <vt:lpstr>Nonopioid Analgesics</vt:lpstr>
      <vt:lpstr>CONTINUED </vt:lpstr>
      <vt:lpstr>Acetaminophen (Paracetamol)</vt:lpstr>
      <vt:lpstr>CONTINUED </vt:lpstr>
      <vt:lpstr>Opioid Analgesics</vt:lpstr>
      <vt:lpstr>CONTINUED </vt:lpstr>
      <vt:lpstr>Adjuvant Analgesics</vt:lpstr>
      <vt:lpstr>CONTINUED </vt:lpstr>
      <vt:lpstr>CONTINUED </vt:lpstr>
      <vt:lpstr>CONCLUSION OF LECTURE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2</cp:revision>
  <dcterms:created xsi:type="dcterms:W3CDTF">2026-06-03T16:12:41Z</dcterms:created>
  <dcterms:modified xsi:type="dcterms:W3CDTF">2026-06-03T16:25:00Z</dcterms:modified>
</cp:coreProperties>
</file>