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ADD7D-81BA-AB3E-033D-D1B87EE2E0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Mass Communication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781127-47AB-6146-9237-072544990C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BS Psychology</a:t>
            </a:r>
          </a:p>
          <a:p>
            <a:r>
              <a:rPr lang="en-US" dirty="0"/>
              <a:t>Awais Hamza</a:t>
            </a:r>
          </a:p>
        </p:txBody>
      </p:sp>
    </p:spTree>
    <p:extLst>
      <p:ext uri="{BB962C8B-B14F-4D97-AF65-F5344CB8AC3E}">
        <p14:creationId xmlns:p14="http://schemas.microsoft.com/office/powerpoint/2010/main" val="1526501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1A8EE-98F9-1C45-5772-881D2D33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7047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Functions of Mass Media</a:t>
            </a:r>
            <a:br>
              <a:rPr lang="en-US" b="1" dirty="0"/>
            </a:br>
            <a:r>
              <a:rPr lang="en-US" b="1" dirty="0"/>
              <a:t>Core Functions of Communication Media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B290A-742A-737E-B397-EEDC6DB35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Major Functions</a:t>
            </a:r>
          </a:p>
          <a:p>
            <a:r>
              <a:rPr lang="en-US" dirty="0"/>
              <a:t>Information dissemination </a:t>
            </a:r>
          </a:p>
          <a:p>
            <a:r>
              <a:rPr lang="en-US" dirty="0"/>
              <a:t>Education, Entertainment </a:t>
            </a:r>
          </a:p>
          <a:p>
            <a:r>
              <a:rPr lang="en-US" dirty="0"/>
              <a:t>Persuasion, Cultural transmission </a:t>
            </a:r>
          </a:p>
          <a:p>
            <a:r>
              <a:rPr lang="en-US" dirty="0"/>
              <a:t>Social integration </a:t>
            </a:r>
          </a:p>
          <a:p>
            <a:r>
              <a:rPr lang="en-US" b="1" dirty="0"/>
              <a:t>Psychological Relevance</a:t>
            </a:r>
          </a:p>
          <a:p>
            <a:r>
              <a:rPr lang="en-US" dirty="0"/>
              <a:t>Media fulfills emotional, cognitive, and social needs.</a:t>
            </a:r>
          </a:p>
          <a:p>
            <a:r>
              <a:rPr lang="en-US" b="1" dirty="0"/>
              <a:t>Discussion Question: Should entertainment media also be socially responsible?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771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68293-B4E6-0CED-141E-8FF6966F1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78920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Informational Function</a:t>
            </a:r>
            <a:br>
              <a:rPr lang="en-US" b="1" dirty="0"/>
            </a:br>
            <a:r>
              <a:rPr lang="en-US" b="1" dirty="0"/>
              <a:t>Media as a Source of Knowledge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75C59-CFE3-6925-C38A-55D3AC624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Purpose</a:t>
            </a:r>
          </a:p>
          <a:p>
            <a:r>
              <a:rPr lang="en-US" dirty="0"/>
              <a:t>Deliver news and updates, Increase public awareness </a:t>
            </a:r>
          </a:p>
          <a:p>
            <a:r>
              <a:rPr lang="en-US" dirty="0"/>
              <a:t>Promote social understanding </a:t>
            </a:r>
          </a:p>
          <a:p>
            <a:r>
              <a:rPr lang="en-US" b="1" dirty="0"/>
              <a:t>Comparative View</a:t>
            </a:r>
          </a:p>
          <a:p>
            <a:r>
              <a:rPr lang="en-US" dirty="0"/>
              <a:t>Newspapers provide detailed analysis, TV provides immediate visuals </a:t>
            </a:r>
          </a:p>
          <a:p>
            <a:r>
              <a:rPr lang="en-US" dirty="0"/>
              <a:t>Internet provides instant updates </a:t>
            </a:r>
          </a:p>
          <a:p>
            <a:r>
              <a:rPr lang="en-US" dirty="0"/>
              <a:t>Folk media uses local storytelling </a:t>
            </a:r>
          </a:p>
          <a:p>
            <a:r>
              <a:rPr lang="en-US" b="1" dirty="0"/>
              <a:t>Psychological Impact</a:t>
            </a:r>
          </a:p>
          <a:p>
            <a:r>
              <a:rPr lang="en-US" dirty="0"/>
              <a:t>Information shapes beliefs, attitudes, and decision-making.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79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4FFCA-4D4F-E236-C997-89CCC5B08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77513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Educational Function</a:t>
            </a:r>
            <a:br>
              <a:rPr lang="en-US" b="1" dirty="0"/>
            </a:br>
            <a:r>
              <a:rPr lang="en-US" b="1" dirty="0"/>
              <a:t>Media and Learning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D1BF9-08EA-458B-01FC-2DB86F387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Educational Roles</a:t>
            </a:r>
          </a:p>
          <a:p>
            <a:r>
              <a:rPr lang="en-US" dirty="0"/>
              <a:t>Public awareness campaigns, Academic communication </a:t>
            </a:r>
          </a:p>
          <a:p>
            <a:r>
              <a:rPr lang="en-US" dirty="0"/>
              <a:t>Social education </a:t>
            </a:r>
          </a:p>
          <a:p>
            <a:r>
              <a:rPr lang="en-US" dirty="0"/>
              <a:t>Skill development 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Educational television and online courses.</a:t>
            </a:r>
          </a:p>
          <a:p>
            <a:r>
              <a:rPr lang="en-US" b="1" dirty="0"/>
              <a:t>Psychological Benefits</a:t>
            </a:r>
          </a:p>
          <a:p>
            <a:r>
              <a:rPr lang="en-US" dirty="0"/>
              <a:t>Cognitive development, Increased literacy </a:t>
            </a:r>
          </a:p>
          <a:p>
            <a:r>
              <a:rPr lang="en-US" dirty="0"/>
              <a:t>Knowledge retention </a:t>
            </a:r>
          </a:p>
          <a:p>
            <a:r>
              <a:rPr lang="en-US" b="1" dirty="0"/>
              <a:t>Key Insight</a:t>
            </a:r>
          </a:p>
          <a:p>
            <a:r>
              <a:rPr lang="en-US" dirty="0"/>
              <a:t>Different media support learning in different psychological ways.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6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2010B-57BE-0778-B36C-FE00533E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Entertainment Function</a:t>
            </a:r>
            <a:br>
              <a:rPr lang="en-US" b="1" dirty="0"/>
            </a:br>
            <a:r>
              <a:rPr lang="en-US" b="1" dirty="0"/>
              <a:t>Media and Emotional Gratification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EAFF3-D393-D115-CED7-C1AC4FCF5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Entertainment Sources</a:t>
            </a:r>
          </a:p>
          <a:p>
            <a:r>
              <a:rPr lang="en-US" dirty="0"/>
              <a:t>Films </a:t>
            </a:r>
          </a:p>
          <a:p>
            <a:r>
              <a:rPr lang="en-US" dirty="0"/>
              <a:t>TV shows, Music </a:t>
            </a:r>
          </a:p>
          <a:p>
            <a:r>
              <a:rPr lang="en-US" dirty="0"/>
              <a:t>Social media content </a:t>
            </a:r>
          </a:p>
          <a:p>
            <a:r>
              <a:rPr lang="en-US" dirty="0"/>
              <a:t>Folk performances </a:t>
            </a:r>
          </a:p>
          <a:p>
            <a:r>
              <a:rPr lang="en-US" b="1" dirty="0"/>
              <a:t>Psychological Effects</a:t>
            </a:r>
          </a:p>
          <a:p>
            <a:r>
              <a:rPr lang="en-US" dirty="0"/>
              <a:t>Stress reduction, Emotional release, Escapism </a:t>
            </a:r>
          </a:p>
          <a:p>
            <a:r>
              <a:rPr lang="en-US" dirty="0"/>
              <a:t>Mood regulation 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Comedy programs improving emotional well-being.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66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F039-6584-CB87-CDA2-7019ABFA7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85954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Persuasive Function of Media</a:t>
            </a:r>
            <a:br>
              <a:rPr lang="en-US" b="1" dirty="0"/>
            </a:br>
            <a:r>
              <a:rPr lang="en-US" b="1" dirty="0" err="1"/>
              <a:t>Media</a:t>
            </a:r>
            <a:r>
              <a:rPr lang="en-US" b="1" dirty="0"/>
              <a:t> Influence and Attitude Change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BE7C6-E8B7-5024-1F9F-3E2142925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Persuasive Techniques</a:t>
            </a:r>
          </a:p>
          <a:p>
            <a:r>
              <a:rPr lang="en-US" dirty="0"/>
              <a:t>Emotional appeals </a:t>
            </a:r>
          </a:p>
          <a:p>
            <a:r>
              <a:rPr lang="en-US" dirty="0"/>
              <a:t>Repetition, Celebrity endorsements </a:t>
            </a:r>
          </a:p>
          <a:p>
            <a:r>
              <a:rPr lang="en-US" dirty="0"/>
              <a:t>Fear messages </a:t>
            </a:r>
          </a:p>
          <a:p>
            <a:r>
              <a:rPr lang="en-US" b="1" dirty="0"/>
              <a:t>Relevant Theory</a:t>
            </a:r>
          </a:p>
          <a:p>
            <a:r>
              <a:rPr lang="en-US" dirty="0"/>
              <a:t>Elaboration Likelihood Model (ELM)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Advertising campaigns influencing purchasing behavior.</a:t>
            </a:r>
          </a:p>
          <a:p>
            <a:r>
              <a:rPr lang="en-US" b="1" dirty="0"/>
              <a:t>Psychological Observation</a:t>
            </a:r>
          </a:p>
          <a:p>
            <a:r>
              <a:rPr lang="en-US" dirty="0"/>
              <a:t>Media persuasion often operates subconsciously.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5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E1FAC-0E4D-41AA-9385-65B7612B0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Comparative Study of Media Effects</a:t>
            </a:r>
            <a:br>
              <a:rPr lang="en-US" b="1" dirty="0"/>
            </a:br>
            <a:r>
              <a:rPr lang="en-US" b="1" dirty="0"/>
              <a:t>Psychological and Social Effects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3F122A-E1A9-4BA4-4799-38263DC82A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838275"/>
              </p:ext>
            </p:extLst>
          </p:nvPr>
        </p:nvGraphicFramePr>
        <p:xfrm>
          <a:off x="1295400" y="3302000"/>
          <a:ext cx="9601200" cy="182880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3468892943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33854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Media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Major Effects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182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Print Media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Deep thinking, analytical reasoning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426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Broadcast Media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Emotional influence, observational learning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869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New Media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Fast interaction, addiction, multitasking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284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Folk Media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Cultural bonding, emotional trust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391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435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1D904-30A3-CFCE-258C-DB6590BCD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Autofit/>
          </a:bodyPr>
          <a:lstStyle/>
          <a:p>
            <a:r>
              <a:rPr lang="en-US" sz="3200" b="1" dirty="0"/>
              <a:t>Positive Effects of Mass Media</a:t>
            </a:r>
            <a:br>
              <a:rPr lang="en-US" sz="3200" b="1" dirty="0"/>
            </a:br>
            <a:r>
              <a:rPr lang="en-US" sz="3200" b="1" dirty="0"/>
              <a:t>Benefits to Society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0846C-8C44-1A40-8DD2-520D5574D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Positive Contributions</a:t>
            </a:r>
          </a:p>
          <a:p>
            <a:r>
              <a:rPr lang="en-US" dirty="0"/>
              <a:t>Global connectivity, Education and awareness </a:t>
            </a:r>
          </a:p>
          <a:p>
            <a:r>
              <a:rPr lang="en-US" dirty="0"/>
              <a:t>Social change movements </a:t>
            </a:r>
          </a:p>
          <a:p>
            <a:r>
              <a:rPr lang="en-US" dirty="0"/>
              <a:t>Cultural exchange </a:t>
            </a:r>
          </a:p>
          <a:p>
            <a:r>
              <a:rPr lang="en-US" b="1" dirty="0"/>
              <a:t>Psychological Benefits</a:t>
            </a:r>
          </a:p>
          <a:p>
            <a:r>
              <a:rPr lang="en-US" dirty="0"/>
              <a:t>Motivation, Emotional support </a:t>
            </a:r>
          </a:p>
          <a:p>
            <a:r>
              <a:rPr lang="en-US" dirty="0"/>
              <a:t>Identity formation </a:t>
            </a:r>
          </a:p>
          <a:p>
            <a:r>
              <a:rPr lang="en-US" dirty="0"/>
              <a:t>Social learning 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Media campaigns promoting mental health awareness.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23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3784-5E6C-4AF3-9A26-8B9937908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Negative Effects of Mass Media</a:t>
            </a:r>
            <a:br>
              <a:rPr lang="en-US" b="1" dirty="0"/>
            </a:br>
            <a:r>
              <a:rPr lang="en-US" b="1" dirty="0"/>
              <a:t>Media-Related Psychological Concerns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553A-0ECC-5154-FFF8-86C1E31C7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Negative Impacts</a:t>
            </a:r>
          </a:p>
          <a:p>
            <a:r>
              <a:rPr lang="en-US" dirty="0"/>
              <a:t>Misinformation </a:t>
            </a:r>
          </a:p>
          <a:p>
            <a:r>
              <a:rPr lang="en-US" dirty="0"/>
              <a:t>Anxiety and fear </a:t>
            </a:r>
          </a:p>
          <a:p>
            <a:r>
              <a:rPr lang="en-US" dirty="0"/>
              <a:t>Media addiction </a:t>
            </a:r>
          </a:p>
          <a:p>
            <a:r>
              <a:rPr lang="en-US" dirty="0"/>
              <a:t>Violence exposure </a:t>
            </a:r>
          </a:p>
          <a:p>
            <a:r>
              <a:rPr lang="en-US" dirty="0"/>
              <a:t>Stereotyping 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Social media comparison affecting self-esteem.</a:t>
            </a:r>
          </a:p>
          <a:p>
            <a:r>
              <a:rPr lang="en-US" b="1" dirty="0"/>
              <a:t>Psychological Insight</a:t>
            </a:r>
          </a:p>
          <a:p>
            <a:r>
              <a:rPr lang="en-US" dirty="0"/>
              <a:t>Excessive media exposure may distort perception of reality.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16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3567-08F4-7510-1F30-1A011D806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Media Dependency Theory</a:t>
            </a:r>
            <a:br>
              <a:rPr lang="en-US" b="1" dirty="0"/>
            </a:br>
            <a:r>
              <a:rPr lang="en-US" b="1" dirty="0"/>
              <a:t>Dependence on Communication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540F0-00F3-FAC8-28D0-84D1796ED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Theory Overview</a:t>
            </a:r>
          </a:p>
          <a:p>
            <a:r>
              <a:rPr lang="en-US" dirty="0"/>
              <a:t>People rely on media for:</a:t>
            </a:r>
          </a:p>
          <a:p>
            <a:r>
              <a:rPr lang="en-US" dirty="0"/>
              <a:t>Information, Entertainment </a:t>
            </a:r>
          </a:p>
          <a:p>
            <a:r>
              <a:rPr lang="en-US" dirty="0"/>
              <a:t>Social understanding </a:t>
            </a:r>
          </a:p>
          <a:p>
            <a:r>
              <a:rPr lang="en-US" b="1" dirty="0"/>
              <a:t>Modern Examples</a:t>
            </a:r>
          </a:p>
          <a:p>
            <a:r>
              <a:rPr lang="en-US" dirty="0"/>
              <a:t>Dependence on smartphones </a:t>
            </a:r>
          </a:p>
          <a:p>
            <a:r>
              <a:rPr lang="en-US" dirty="0"/>
              <a:t>Constant online news checking </a:t>
            </a:r>
          </a:p>
          <a:p>
            <a:r>
              <a:rPr lang="en-US" b="1" dirty="0"/>
              <a:t>Psychological Consequences</a:t>
            </a:r>
          </a:p>
          <a:p>
            <a:r>
              <a:rPr lang="en-US" dirty="0"/>
              <a:t>Anxiety during disconnection, Reduced independent thinking </a:t>
            </a:r>
          </a:p>
          <a:p>
            <a:r>
              <a:rPr lang="en-US" dirty="0"/>
              <a:t>Increased emotional dependence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50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BF5E4-36F5-4A94-3353-630041200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Strengths and Weaknesses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38AB91-6979-1200-369F-C2C00AC8D4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869629"/>
              </p:ext>
            </p:extLst>
          </p:nvPr>
        </p:nvGraphicFramePr>
        <p:xfrm>
          <a:off x="1295400" y="3302000"/>
          <a:ext cx="9601200" cy="182880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50606877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73856303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5078000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Media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Strengths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Weaknesses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3707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Print Media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Credibility, deep reading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Slower communication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712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Broadcast Media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Emotional engagement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Passive audience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666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New Media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Speed and interaction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Fake news and overload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035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Folk Media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Cultural trust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Limited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647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C86E0-0745-1D06-B94F-71FBB0B73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73293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Introduction to Mass Media</a:t>
            </a:r>
            <a:br>
              <a:rPr lang="en-US" b="1" dirty="0"/>
            </a:br>
            <a:r>
              <a:rPr lang="en-US" b="1" dirty="0"/>
              <a:t>Understanding Mass Media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8842B-4A7A-FCAC-C70F-38DB77BDD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Mass media refers to communication channels used to deliver information to large audiences simultaneously.</a:t>
            </a:r>
          </a:p>
          <a:p>
            <a:r>
              <a:rPr lang="en-US" b="1" dirty="0"/>
              <a:t>Main Types of Mass Media</a:t>
            </a:r>
          </a:p>
          <a:p>
            <a:r>
              <a:rPr lang="en-US" dirty="0"/>
              <a:t>Print media </a:t>
            </a:r>
          </a:p>
          <a:p>
            <a:r>
              <a:rPr lang="en-US" dirty="0"/>
              <a:t>Broadcast media, New media (Internet) </a:t>
            </a:r>
          </a:p>
          <a:p>
            <a:r>
              <a:rPr lang="en-US" dirty="0"/>
              <a:t>Folk media </a:t>
            </a:r>
          </a:p>
          <a:p>
            <a:r>
              <a:rPr lang="en-US" b="1" dirty="0"/>
              <a:t>Importance</a:t>
            </a:r>
          </a:p>
          <a:p>
            <a:r>
              <a:rPr lang="en-US" dirty="0"/>
              <a:t>Shapes public opinion </a:t>
            </a:r>
          </a:p>
          <a:p>
            <a:r>
              <a:rPr lang="en-US" dirty="0"/>
              <a:t>Influences cognition and behavior, Supports education and social awareness </a:t>
            </a:r>
          </a:p>
          <a:p>
            <a:r>
              <a:rPr lang="en-US" dirty="0"/>
              <a:t>Impacts cultural identity </a:t>
            </a:r>
          </a:p>
          <a:p>
            <a:r>
              <a:rPr lang="en-US" b="1" dirty="0"/>
              <a:t>Discussion Question: Which form of media has the strongest psychological influence today?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40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4505C-8DDD-34FF-DBCB-80C6446C2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Case Study</a:t>
            </a:r>
            <a:br>
              <a:rPr lang="en-US" b="1" dirty="0"/>
            </a:br>
            <a:r>
              <a:rPr lang="en-US" b="1" dirty="0"/>
              <a:t>Comparative Media Use During COVID-19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19A2D-06D1-4FCB-34CB-AE698E7A6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Print Media</a:t>
            </a:r>
          </a:p>
          <a:p>
            <a:r>
              <a:rPr lang="en-US" dirty="0"/>
              <a:t>Detailed health guidelines</a:t>
            </a:r>
          </a:p>
          <a:p>
            <a:r>
              <a:rPr lang="en-US" b="1" dirty="0"/>
              <a:t>Broadcast Media</a:t>
            </a:r>
          </a:p>
          <a:p>
            <a:r>
              <a:rPr lang="en-US" dirty="0"/>
              <a:t>Emergency announcements and awareness campaigns</a:t>
            </a:r>
          </a:p>
          <a:p>
            <a:r>
              <a:rPr lang="en-US" b="1" dirty="0"/>
              <a:t>New Media</a:t>
            </a:r>
          </a:p>
          <a:p>
            <a:r>
              <a:rPr lang="en-US" dirty="0"/>
              <a:t>Real-time updates and social media discussions</a:t>
            </a:r>
          </a:p>
          <a:p>
            <a:r>
              <a:rPr lang="en-US" b="1" dirty="0"/>
              <a:t>Folk Media</a:t>
            </a:r>
          </a:p>
          <a:p>
            <a:r>
              <a:rPr lang="en-US" dirty="0"/>
              <a:t>Community awareness in rural areas</a:t>
            </a:r>
          </a:p>
          <a:p>
            <a:r>
              <a:rPr lang="en-US" b="1" dirty="0"/>
              <a:t>Psychological Outcomes</a:t>
            </a:r>
          </a:p>
          <a:p>
            <a:r>
              <a:rPr lang="en-US" dirty="0"/>
              <a:t>Fear reduction, Behavioral change </a:t>
            </a:r>
          </a:p>
          <a:p>
            <a:r>
              <a:rPr lang="en-US" dirty="0"/>
              <a:t>Increased awareness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44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D98C-42C5-3C70-8868-ED8EE1DC6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80327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Future of Mass Media</a:t>
            </a:r>
            <a:br>
              <a:rPr lang="en-US" b="1" dirty="0"/>
            </a:br>
            <a:r>
              <a:rPr lang="en-US" b="1" dirty="0"/>
              <a:t>Emerging Trends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4B501-2F52-7EFE-AECA-FCE0B17DA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Future Developments</a:t>
            </a:r>
          </a:p>
          <a:p>
            <a:r>
              <a:rPr lang="en-US" dirty="0"/>
              <a:t>Artificial intelligence journalism, Virtual reality communication </a:t>
            </a:r>
          </a:p>
          <a:p>
            <a:r>
              <a:rPr lang="en-US" dirty="0"/>
              <a:t>Personalized media systems </a:t>
            </a:r>
          </a:p>
          <a:p>
            <a:r>
              <a:rPr lang="en-US" dirty="0"/>
              <a:t>Hybrid media platforms </a:t>
            </a:r>
          </a:p>
          <a:p>
            <a:r>
              <a:rPr lang="en-US" b="1" dirty="0"/>
              <a:t>Psychological Concerns</a:t>
            </a:r>
          </a:p>
          <a:p>
            <a:r>
              <a:rPr lang="en-US" dirty="0"/>
              <a:t>Attention fragmentation, Reduced privacy </a:t>
            </a:r>
          </a:p>
          <a:p>
            <a:r>
              <a:rPr lang="en-US" dirty="0"/>
              <a:t>Algorithmic influence </a:t>
            </a:r>
          </a:p>
          <a:p>
            <a:r>
              <a:rPr lang="en-US" b="1" dirty="0"/>
              <a:t>Key Insight</a:t>
            </a:r>
          </a:p>
          <a:p>
            <a:r>
              <a:rPr lang="en-US" dirty="0"/>
              <a:t>Future media systems will increasingly shape cognition and behavior.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2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4BE1-205D-DFD0-6D66-C7D6B982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71886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Concept of Comparative Media Study</a:t>
            </a:r>
            <a:br>
              <a:rPr lang="en-US" b="1" dirty="0"/>
            </a:br>
            <a:r>
              <a:rPr lang="en-US" b="1" dirty="0"/>
              <a:t>Why Compare Different Media?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A7FD6-25B2-CE8A-CC70-C3C931458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854413" cy="3318936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Comparative Analysis Helps To:</a:t>
            </a:r>
          </a:p>
          <a:p>
            <a:r>
              <a:rPr lang="en-US" dirty="0"/>
              <a:t>Understand media strengths and weaknesses </a:t>
            </a:r>
          </a:p>
          <a:p>
            <a:r>
              <a:rPr lang="en-US" dirty="0"/>
              <a:t>Analyze audience influence, Examine communication effectiveness </a:t>
            </a:r>
          </a:p>
          <a:p>
            <a:r>
              <a:rPr lang="en-US" dirty="0"/>
              <a:t>Evaluate psychological impact </a:t>
            </a:r>
          </a:p>
          <a:p>
            <a:r>
              <a:rPr lang="en-US" b="1" dirty="0"/>
              <a:t>Key Areas of Comparison</a:t>
            </a:r>
          </a:p>
          <a:p>
            <a:r>
              <a:rPr lang="en-US" dirty="0"/>
              <a:t>Components, Communication style </a:t>
            </a:r>
          </a:p>
          <a:p>
            <a:r>
              <a:rPr lang="en-US" dirty="0"/>
              <a:t>Audience interaction </a:t>
            </a:r>
          </a:p>
          <a:p>
            <a:r>
              <a:rPr lang="en-US" dirty="0"/>
              <a:t>Functions and effects on society and behavior </a:t>
            </a:r>
          </a:p>
          <a:p>
            <a:r>
              <a:rPr lang="en-US" b="1" dirty="0"/>
              <a:t>Key Insight</a:t>
            </a:r>
          </a:p>
          <a:p>
            <a:r>
              <a:rPr lang="en-US" dirty="0"/>
              <a:t>Different media influence audiences in different psychological ways.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2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E2FC-62D3-0C66-1A03-1D77165E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704797"/>
          </a:xfrm>
        </p:spPr>
        <p:txBody>
          <a:bodyPr>
            <a:normAutofit/>
          </a:bodyPr>
          <a:lstStyle/>
          <a:p>
            <a:r>
              <a:rPr lang="en-US" sz="3200" b="1" dirty="0"/>
              <a:t>Components of Mass Media</a:t>
            </a:r>
            <a:br>
              <a:rPr lang="en-US" sz="3200" b="1" dirty="0"/>
            </a:br>
            <a:r>
              <a:rPr lang="en-US" sz="3200" b="1" dirty="0"/>
              <a:t>Basic Components of Communication Media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DD26C-7EB0-462C-9181-34ABE742C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Main Components</a:t>
            </a:r>
          </a:p>
          <a:p>
            <a:r>
              <a:rPr lang="en-US" dirty="0"/>
              <a:t>Sender, Message </a:t>
            </a:r>
          </a:p>
          <a:p>
            <a:r>
              <a:rPr lang="en-US" dirty="0"/>
              <a:t>Medium/Channel, Audience/Receiver </a:t>
            </a:r>
          </a:p>
          <a:p>
            <a:r>
              <a:rPr lang="en-US" dirty="0"/>
              <a:t>Feedback </a:t>
            </a:r>
          </a:p>
          <a:p>
            <a:r>
              <a:rPr lang="en-US" dirty="0"/>
              <a:t>Noise or barriers </a:t>
            </a:r>
          </a:p>
          <a:p>
            <a:r>
              <a:rPr lang="en-US" b="1" dirty="0"/>
              <a:t>Psychological Importance</a:t>
            </a:r>
          </a:p>
          <a:p>
            <a:r>
              <a:rPr lang="en-US" dirty="0"/>
              <a:t>Communication effectiveness depends on audience perception and interpretation.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Emotional news framing can change audience understanding of the same event.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E012F-8556-29E3-60C6-1EF082B4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Print Media</a:t>
            </a:r>
            <a:br>
              <a:rPr lang="en-US" sz="3600" b="1" dirty="0"/>
            </a:br>
            <a:r>
              <a:rPr lang="en-US" sz="3600" b="1" dirty="0"/>
              <a:t>Newspapers, Magazines, Books, and Pamphlets</a:t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C736D-71F8-6249-7587-556C0D59D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Characteristics</a:t>
            </a:r>
          </a:p>
          <a:p>
            <a:r>
              <a:rPr lang="en-US" dirty="0"/>
              <a:t>Text-based communication, Detailed information</a:t>
            </a:r>
          </a:p>
          <a:p>
            <a:r>
              <a:rPr lang="en-US" dirty="0"/>
              <a:t>Slow but analytical processing </a:t>
            </a:r>
          </a:p>
          <a:p>
            <a:r>
              <a:rPr lang="en-US" b="1" dirty="0"/>
              <a:t>Components</a:t>
            </a:r>
          </a:p>
          <a:p>
            <a:r>
              <a:rPr lang="en-US" dirty="0"/>
              <a:t>Headlines, Articles </a:t>
            </a:r>
          </a:p>
          <a:p>
            <a:r>
              <a:rPr lang="en-US" dirty="0"/>
              <a:t>Images, Editorials and Advertisements </a:t>
            </a:r>
          </a:p>
          <a:p>
            <a:r>
              <a:rPr lang="en-US" b="1" dirty="0"/>
              <a:t>Psychological Effects</a:t>
            </a:r>
          </a:p>
          <a:p>
            <a:r>
              <a:rPr lang="en-US" dirty="0"/>
              <a:t>Enhances critical thinking </a:t>
            </a:r>
          </a:p>
          <a:p>
            <a:r>
              <a:rPr lang="en-US" dirty="0"/>
              <a:t>Improves concentration, Influences political attitudes 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Newspaper editorials shaping public opinion during elections.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4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697F3-DA2A-D058-EFC9-C2A8215B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6766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Broadcast Media</a:t>
            </a:r>
            <a:br>
              <a:rPr lang="en-US" b="1" dirty="0"/>
            </a:br>
            <a:r>
              <a:rPr lang="en-US" b="1" dirty="0"/>
              <a:t>Radio, Television, and Film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B92B2-1B9D-6781-F951-79BC97B8E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Characteristics</a:t>
            </a:r>
          </a:p>
          <a:p>
            <a:r>
              <a:rPr lang="en-US" dirty="0"/>
              <a:t>Audio-visual communication, Large audience reach </a:t>
            </a:r>
          </a:p>
          <a:p>
            <a:r>
              <a:rPr lang="en-US" dirty="0"/>
              <a:t>High emotional influence </a:t>
            </a:r>
          </a:p>
          <a:p>
            <a:r>
              <a:rPr lang="en-US" b="1" dirty="0"/>
              <a:t>Components</a:t>
            </a:r>
          </a:p>
          <a:p>
            <a:r>
              <a:rPr lang="en-US" dirty="0"/>
              <a:t>Sound </a:t>
            </a:r>
          </a:p>
          <a:p>
            <a:r>
              <a:rPr lang="en-US" dirty="0"/>
              <a:t>Visual imagery, Scripts </a:t>
            </a:r>
          </a:p>
          <a:p>
            <a:r>
              <a:rPr lang="en-US" dirty="0"/>
              <a:t>Broadcasting technology </a:t>
            </a:r>
          </a:p>
          <a:p>
            <a:r>
              <a:rPr lang="en-US" b="1" dirty="0"/>
              <a:t>Psychological Effects</a:t>
            </a:r>
          </a:p>
          <a:p>
            <a:r>
              <a:rPr lang="en-US" dirty="0"/>
              <a:t>Emotional stimulation, Observational learning </a:t>
            </a:r>
          </a:p>
          <a:p>
            <a:r>
              <a:rPr lang="en-US" dirty="0"/>
              <a:t>Stereotype reinforcement </a:t>
            </a:r>
          </a:p>
          <a:p>
            <a:r>
              <a:rPr lang="en-US" b="1" dirty="0"/>
              <a:t>Example: </a:t>
            </a:r>
            <a:r>
              <a:rPr lang="en-US" dirty="0"/>
              <a:t>Television advertisements influencing consumer behavior.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5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3EF35-57A8-68E0-A6A9-659775329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69073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New Media (Internet)</a:t>
            </a:r>
            <a:br>
              <a:rPr lang="en-US" b="1" dirty="0"/>
            </a:br>
            <a:r>
              <a:rPr lang="en-US" b="1" dirty="0"/>
              <a:t>Digital and Online Communication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033D-CB3A-CA03-723E-55DE21FCC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Characteristics</a:t>
            </a:r>
          </a:p>
          <a:p>
            <a:r>
              <a:rPr lang="en-US" dirty="0"/>
              <a:t>Interactive communication, Instant global access </a:t>
            </a:r>
          </a:p>
          <a:p>
            <a:r>
              <a:rPr lang="en-US" dirty="0"/>
              <a:t>User-generated content </a:t>
            </a:r>
          </a:p>
          <a:p>
            <a:r>
              <a:rPr lang="en-US" b="1" dirty="0"/>
              <a:t>Components</a:t>
            </a:r>
          </a:p>
          <a:p>
            <a:r>
              <a:rPr lang="en-US" dirty="0"/>
              <a:t>Websites, Social media, Apps </a:t>
            </a:r>
          </a:p>
          <a:p>
            <a:r>
              <a:rPr lang="en-US" dirty="0"/>
              <a:t>Multimedia systems </a:t>
            </a:r>
          </a:p>
          <a:p>
            <a:r>
              <a:rPr lang="en-US" b="1" dirty="0"/>
              <a:t>Psychological Effects</a:t>
            </a:r>
          </a:p>
          <a:p>
            <a:r>
              <a:rPr lang="en-US" dirty="0"/>
              <a:t>Information overload </a:t>
            </a:r>
          </a:p>
          <a:p>
            <a:r>
              <a:rPr lang="en-US" dirty="0"/>
              <a:t>Media addiction, Social comparison </a:t>
            </a:r>
          </a:p>
          <a:p>
            <a:r>
              <a:rPr lang="en-US" dirty="0"/>
              <a:t>Faster information processing </a:t>
            </a:r>
          </a:p>
          <a:p>
            <a:r>
              <a:rPr lang="en-US" b="1" dirty="0"/>
              <a:t>Example : </a:t>
            </a:r>
            <a:r>
              <a:rPr lang="en-US" dirty="0"/>
              <a:t>Social media algorithms shaping political opinions.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72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9C33-705C-DEF5-E4BD-998EEE4FB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574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Folk Media</a:t>
            </a:r>
            <a:br>
              <a:rPr lang="en-US" b="1" dirty="0"/>
            </a:br>
            <a:r>
              <a:rPr lang="en-US" b="1" dirty="0"/>
              <a:t>Traditional Community Communication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ED47C-AEC8-F041-375F-C4848D9A0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Forms</a:t>
            </a:r>
          </a:p>
          <a:p>
            <a:r>
              <a:rPr lang="en-US" dirty="0"/>
              <a:t>Storytelling, Puppet shows </a:t>
            </a:r>
          </a:p>
          <a:p>
            <a:r>
              <a:rPr lang="en-US" dirty="0"/>
              <a:t>Folk songs, Theater </a:t>
            </a:r>
          </a:p>
          <a:p>
            <a:r>
              <a:rPr lang="en-US" dirty="0"/>
              <a:t>Traditional dance </a:t>
            </a:r>
          </a:p>
          <a:p>
            <a:r>
              <a:rPr lang="en-US" b="1" dirty="0"/>
              <a:t>Characteristics</a:t>
            </a:r>
          </a:p>
          <a:p>
            <a:r>
              <a:rPr lang="en-US" dirty="0"/>
              <a:t>Community-centered, Cultural communication and emotionally engaging </a:t>
            </a:r>
          </a:p>
          <a:p>
            <a:r>
              <a:rPr lang="en-US" b="1" dirty="0"/>
              <a:t>Psychological Effects</a:t>
            </a:r>
          </a:p>
          <a:p>
            <a:r>
              <a:rPr lang="en-US" dirty="0"/>
              <a:t>Cultural identity reinforcement, Emotional connection and social cohesion 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Folk theater promoting health awareness in rural communities.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38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607EE-9A38-ACBC-37BF-FC0E86684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Comparative Analysis of Media Components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4B679CD-ADD8-E331-9FDB-827AEFA466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65135"/>
              </p:ext>
            </p:extLst>
          </p:nvPr>
        </p:nvGraphicFramePr>
        <p:xfrm>
          <a:off x="1295400" y="3302000"/>
          <a:ext cx="9601200" cy="182880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279894835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2342249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Media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Main Components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829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Print Media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Text, images, layout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27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Broadcast Media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Audio, visuals, broadcasting systems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133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New Media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Internet, multimedia, interaction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905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Folk Media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Performance, storytelling, cultural symbols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673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948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</TotalTime>
  <Words>942</Words>
  <Application>Microsoft Office PowerPoint</Application>
  <PresentationFormat>Widescreen</PresentationFormat>
  <Paragraphs>229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Mass Communication</vt:lpstr>
      <vt:lpstr>Introduction to Mass Media Understanding Mass Media </vt:lpstr>
      <vt:lpstr>Concept of Comparative Media Study Why Compare Different Media? </vt:lpstr>
      <vt:lpstr>Components of Mass Media Basic Components of Communication Media </vt:lpstr>
      <vt:lpstr>Print Media Newspapers, Magazines, Books, and Pamphlets </vt:lpstr>
      <vt:lpstr>Broadcast Media Radio, Television, and Film </vt:lpstr>
      <vt:lpstr>New Media (Internet) Digital and Online Communication </vt:lpstr>
      <vt:lpstr>Folk Media Traditional Community Communication </vt:lpstr>
      <vt:lpstr>Comparative Analysis of Media Components</vt:lpstr>
      <vt:lpstr>Functions of Mass Media Core Functions of Communication Media </vt:lpstr>
      <vt:lpstr>Informational Function Media as a Source of Knowledge </vt:lpstr>
      <vt:lpstr>Educational Function Media and Learning </vt:lpstr>
      <vt:lpstr>Entertainment Function Media and Emotional Gratification </vt:lpstr>
      <vt:lpstr>Persuasive Function of Media Media Influence and Attitude Change </vt:lpstr>
      <vt:lpstr>Comparative Study of Media Effects Psychological and Social Effects </vt:lpstr>
      <vt:lpstr>Positive Effects of Mass Media Benefits to Society </vt:lpstr>
      <vt:lpstr>Negative Effects of Mass Media Media-Related Psychological Concerns </vt:lpstr>
      <vt:lpstr>Media Dependency Theory Dependence on Communication Systems</vt:lpstr>
      <vt:lpstr>Comparative Strengths and Weaknesses</vt:lpstr>
      <vt:lpstr>Case Study Comparative Media Use During COVID-19 </vt:lpstr>
      <vt:lpstr>Future of Mass Media Emerging Trends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Awais Hamza</dc:creator>
  <cp:lastModifiedBy>Awais Hamza</cp:lastModifiedBy>
  <cp:revision>4</cp:revision>
  <dcterms:created xsi:type="dcterms:W3CDTF">2026-05-28T12:05:44Z</dcterms:created>
  <dcterms:modified xsi:type="dcterms:W3CDTF">2026-05-28T13:36:51Z</dcterms:modified>
</cp:coreProperties>
</file>