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74" r:id="rId4"/>
    <p:sldId id="275" r:id="rId5"/>
    <p:sldId id="288" r:id="rId6"/>
    <p:sldId id="276" r:id="rId7"/>
    <p:sldId id="277" r:id="rId8"/>
    <p:sldId id="278" r:id="rId9"/>
    <p:sldId id="279" r:id="rId10"/>
    <p:sldId id="280" r:id="rId11"/>
    <p:sldId id="281" r:id="rId12"/>
    <p:sldId id="282" r:id="rId13"/>
    <p:sldId id="289" r:id="rId14"/>
    <p:sldId id="290" r:id="rId15"/>
    <p:sldId id="294" r:id="rId16"/>
    <p:sldId id="291" r:id="rId17"/>
    <p:sldId id="292" r:id="rId18"/>
    <p:sldId id="29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wais Hamza" userId="c9ee5d2736786903" providerId="LiveId" clId="{8B101AED-746C-4FD5-94C9-D2017408AF8E}"/>
    <pc:docChg chg="custSel addSld modSld">
      <pc:chgData name="Awais Hamza" userId="c9ee5d2736786903" providerId="LiveId" clId="{8B101AED-746C-4FD5-94C9-D2017408AF8E}" dt="2026-06-01T22:50:57.861" v="22" actId="1076"/>
      <pc:docMkLst>
        <pc:docMk/>
      </pc:docMkLst>
      <pc:sldChg chg="addSp delSp modSp mod">
        <pc:chgData name="Awais Hamza" userId="c9ee5d2736786903" providerId="LiveId" clId="{8B101AED-746C-4FD5-94C9-D2017408AF8E}" dt="2026-06-01T22:50:20.550" v="12" actId="21"/>
        <pc:sldMkLst>
          <pc:docMk/>
          <pc:sldMk cId="2165872099" sldId="290"/>
        </pc:sldMkLst>
        <pc:graphicFrameChg chg="mod modGraphic">
          <ac:chgData name="Awais Hamza" userId="c9ee5d2736786903" providerId="LiveId" clId="{8B101AED-746C-4FD5-94C9-D2017408AF8E}" dt="2026-06-01T22:47:53.219" v="2" actId="1076"/>
          <ac:graphicFrameMkLst>
            <pc:docMk/>
            <pc:sldMk cId="2165872099" sldId="290"/>
            <ac:graphicFrameMk id="4" creationId="{5B86F19B-13BC-A8DF-8289-55E0C801694F}"/>
          </ac:graphicFrameMkLst>
        </pc:graphicFrameChg>
        <pc:picChg chg="add mod">
          <ac:chgData name="Awais Hamza" userId="c9ee5d2736786903" providerId="LiveId" clId="{8B101AED-746C-4FD5-94C9-D2017408AF8E}" dt="2026-06-01T22:48:34.550" v="3" actId="931"/>
          <ac:picMkLst>
            <pc:docMk/>
            <pc:sldMk cId="2165872099" sldId="290"/>
            <ac:picMk id="6" creationId="{C9BF2E2D-CBF8-90EF-9D4E-22591833E9FF}"/>
          </ac:picMkLst>
        </pc:picChg>
        <pc:picChg chg="add del mod">
          <ac:chgData name="Awais Hamza" userId="c9ee5d2736786903" providerId="LiveId" clId="{8B101AED-746C-4FD5-94C9-D2017408AF8E}" dt="2026-06-01T22:50:20.550" v="12" actId="21"/>
          <ac:picMkLst>
            <pc:docMk/>
            <pc:sldMk cId="2165872099" sldId="290"/>
            <ac:picMk id="8" creationId="{5BA6F9BE-22D9-9341-1AFA-0A5D81469299}"/>
          </ac:picMkLst>
        </pc:picChg>
      </pc:sldChg>
      <pc:sldChg chg="addSp delSp modSp new mod">
        <pc:chgData name="Awais Hamza" userId="c9ee5d2736786903" providerId="LiveId" clId="{8B101AED-746C-4FD5-94C9-D2017408AF8E}" dt="2026-06-01T22:50:57.861" v="22" actId="1076"/>
        <pc:sldMkLst>
          <pc:docMk/>
          <pc:sldMk cId="3170280245" sldId="294"/>
        </pc:sldMkLst>
        <pc:spChg chg="mod">
          <ac:chgData name="Awais Hamza" userId="c9ee5d2736786903" providerId="LiveId" clId="{8B101AED-746C-4FD5-94C9-D2017408AF8E}" dt="2026-06-01T22:50:55.794" v="21"/>
          <ac:spMkLst>
            <pc:docMk/>
            <pc:sldMk cId="3170280245" sldId="294"/>
            <ac:spMk id="2" creationId="{F3D17CF4-9EF9-1597-5C9C-9A01C584EC07}"/>
          </ac:spMkLst>
        </pc:spChg>
        <pc:spChg chg="del">
          <ac:chgData name="Awais Hamza" userId="c9ee5d2736786903" providerId="LiveId" clId="{8B101AED-746C-4FD5-94C9-D2017408AF8E}" dt="2026-06-01T22:50:31.435" v="14" actId="931"/>
          <ac:spMkLst>
            <pc:docMk/>
            <pc:sldMk cId="3170280245" sldId="294"/>
            <ac:spMk id="3" creationId="{06D65216-304A-7C6A-B880-57B0293857A1}"/>
          </ac:spMkLst>
        </pc:spChg>
        <pc:picChg chg="add mod">
          <ac:chgData name="Awais Hamza" userId="c9ee5d2736786903" providerId="LiveId" clId="{8B101AED-746C-4FD5-94C9-D2017408AF8E}" dt="2026-06-01T22:50:57.861" v="22" actId="1076"/>
          <ac:picMkLst>
            <pc:docMk/>
            <pc:sldMk cId="3170280245" sldId="294"/>
            <ac:picMk id="5" creationId="{B89F4D4C-5610-E4D6-8714-DDA9D9C8111A}"/>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B12C-0A15-FCE0-7994-FB60CCAF0DFB}"/>
              </a:ext>
            </a:extLst>
          </p:cNvPr>
          <p:cNvSpPr>
            <a:spLocks noGrp="1"/>
          </p:cNvSpPr>
          <p:nvPr>
            <p:ph type="ctrTitle"/>
          </p:nvPr>
        </p:nvSpPr>
        <p:spPr/>
        <p:txBody>
          <a:bodyPr/>
          <a:lstStyle/>
          <a:p>
            <a:r>
              <a:rPr lang="en-US" dirty="0"/>
              <a:t>Applied Sciences </a:t>
            </a:r>
          </a:p>
        </p:txBody>
      </p:sp>
      <p:sp>
        <p:nvSpPr>
          <p:cNvPr id="3" name="Subtitle 2">
            <a:extLst>
              <a:ext uri="{FF2B5EF4-FFF2-40B4-BE49-F238E27FC236}">
                <a16:creationId xmlns:a16="http://schemas.microsoft.com/office/drawing/2014/main" id="{3CB3059F-3ADE-6ADF-30B8-C41F80598A78}"/>
              </a:ext>
            </a:extLst>
          </p:cNvPr>
          <p:cNvSpPr>
            <a:spLocks noGrp="1"/>
          </p:cNvSpPr>
          <p:nvPr>
            <p:ph type="subTitle" idx="1"/>
          </p:nvPr>
        </p:nvSpPr>
        <p:spPr/>
        <p:txBody>
          <a:bodyPr>
            <a:normAutofit/>
          </a:bodyPr>
          <a:lstStyle/>
          <a:p>
            <a:r>
              <a:rPr lang="en-US" dirty="0"/>
              <a:t>Grade 11</a:t>
            </a:r>
          </a:p>
          <a:p>
            <a:r>
              <a:rPr lang="en-US" dirty="0"/>
              <a:t>Awais Hamza</a:t>
            </a:r>
          </a:p>
        </p:txBody>
      </p:sp>
    </p:spTree>
    <p:extLst>
      <p:ext uri="{BB962C8B-B14F-4D97-AF65-F5344CB8AC3E}">
        <p14:creationId xmlns:p14="http://schemas.microsoft.com/office/powerpoint/2010/main" val="2298689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CFAB-715D-2B6D-EE16-D584B6AE1374}"/>
              </a:ext>
            </a:extLst>
          </p:cNvPr>
          <p:cNvSpPr>
            <a:spLocks noGrp="1"/>
          </p:cNvSpPr>
          <p:nvPr>
            <p:ph type="title"/>
          </p:nvPr>
        </p:nvSpPr>
        <p:spPr/>
        <p:txBody>
          <a:bodyPr/>
          <a:lstStyle/>
          <a:p>
            <a:r>
              <a:rPr lang="en-US" dirty="0"/>
              <a:t>Capacitors in Series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72E4381-DF97-5194-33E5-2EE78FCE3BE2}"/>
                  </a:ext>
                </a:extLst>
              </p:cNvPr>
              <p:cNvSpPr>
                <a:spLocks noGrp="1"/>
              </p:cNvSpPr>
              <p:nvPr>
                <p:ph idx="1"/>
              </p:nvPr>
            </p:nvSpPr>
            <p:spPr/>
            <p:txBody>
              <a:bodyPr>
                <a:normAutofit lnSpcReduction="10000"/>
              </a:bodyPr>
              <a:lstStyle/>
              <a:p>
                <a:r>
                  <a:rPr lang="en-US" b="1" dirty="0"/>
                  <a:t>Characteristics</a:t>
                </a:r>
              </a:p>
              <a:p>
                <a:r>
                  <a:rPr lang="en-US" dirty="0"/>
                  <a:t>Same charge on each capacitor. </a:t>
                </a:r>
              </a:p>
              <a:p>
                <a:r>
                  <a:rPr lang="en-US" dirty="0"/>
                  <a:t>Equivalent capacitance decreases. </a:t>
                </a:r>
              </a:p>
              <a:p>
                <a:r>
                  <a:rPr lang="en-US" dirty="0"/>
                  <a:t>Voltage divides among capacitors. </a:t>
                </a:r>
              </a:p>
              <a:p>
                <a:r>
                  <a:rPr lang="en-US" dirty="0"/>
                  <a:t>Formula:</a:t>
                </a:r>
              </a:p>
              <a:p>
                <a14:m>
                  <m:oMath xmlns:m="http://schemas.openxmlformats.org/officeDocument/2006/math">
                    <m:f>
                      <m:fPr>
                        <m:ctrlPr>
                          <a:rPr lang="ar-AE"/>
                        </m:ctrlPr>
                      </m:fPr>
                      <m:num>
                        <m:r>
                          <a:rPr lang="ar-AE"/>
                          <m:t>1</m:t>
                        </m:r>
                      </m:num>
                      <m:den>
                        <m:r>
                          <a:rPr lang="ar-AE" i="1"/>
                          <m:t>𝐶</m:t>
                        </m:r>
                      </m:den>
                    </m:f>
                    <m:r>
                      <a:rPr lang="ar-AE"/>
                      <m:t>=</m:t>
                    </m:r>
                    <m:f>
                      <m:fPr>
                        <m:ctrlPr>
                          <a:rPr lang="ar-AE" i="1"/>
                        </m:ctrlPr>
                      </m:fPr>
                      <m:num>
                        <m:r>
                          <a:rPr lang="ar-AE"/>
                          <m:t>1</m:t>
                        </m:r>
                      </m:num>
                      <m:den>
                        <m:sSub>
                          <m:sSubPr>
                            <m:ctrlPr>
                              <a:rPr lang="ar-AE" i="1"/>
                            </m:ctrlPr>
                          </m:sSubPr>
                          <m:e>
                            <m:r>
                              <a:rPr lang="ar-AE" i="1"/>
                              <m:t>𝐶</m:t>
                            </m:r>
                          </m:e>
                          <m:sub>
                            <m:r>
                              <a:rPr lang="ar-AE"/>
                              <m:t>1</m:t>
                            </m:r>
                          </m:sub>
                        </m:sSub>
                      </m:den>
                    </m:f>
                    <m:r>
                      <a:rPr lang="ar-AE"/>
                      <m:t>+</m:t>
                    </m:r>
                    <m:f>
                      <m:fPr>
                        <m:ctrlPr>
                          <a:rPr lang="ar-AE" i="1"/>
                        </m:ctrlPr>
                      </m:fPr>
                      <m:num>
                        <m:r>
                          <a:rPr lang="ar-AE"/>
                          <m:t>1</m:t>
                        </m:r>
                      </m:num>
                      <m:den>
                        <m:sSub>
                          <m:sSubPr>
                            <m:ctrlPr>
                              <a:rPr lang="ar-AE" i="1"/>
                            </m:ctrlPr>
                          </m:sSubPr>
                          <m:e>
                            <m:r>
                              <a:rPr lang="ar-AE" i="1"/>
                              <m:t>𝐶</m:t>
                            </m:r>
                          </m:e>
                          <m:sub>
                            <m:r>
                              <a:rPr lang="ar-AE"/>
                              <m:t>2</m:t>
                            </m:r>
                          </m:sub>
                        </m:sSub>
                      </m:den>
                    </m:f>
                    <m:r>
                      <a:rPr lang="ar-AE"/>
                      <m:t>+</m:t>
                    </m:r>
                    <m:f>
                      <m:fPr>
                        <m:ctrlPr>
                          <a:rPr lang="ar-AE" i="1"/>
                        </m:ctrlPr>
                      </m:fPr>
                      <m:num>
                        <m:r>
                          <a:rPr lang="ar-AE"/>
                          <m:t>1</m:t>
                        </m:r>
                      </m:num>
                      <m:den>
                        <m:sSub>
                          <m:sSubPr>
                            <m:ctrlPr>
                              <a:rPr lang="ar-AE" i="1"/>
                            </m:ctrlPr>
                          </m:sSubPr>
                          <m:e>
                            <m:r>
                              <a:rPr lang="ar-AE" i="1"/>
                              <m:t>𝐶</m:t>
                            </m:r>
                          </m:e>
                          <m:sub>
                            <m:r>
                              <a:rPr lang="ar-AE"/>
                              <m:t>3</m:t>
                            </m:r>
                          </m:sub>
                        </m:sSub>
                      </m:den>
                    </m:f>
                  </m:oMath>
                </a14:m>
                <a:endParaRPr lang="ar-AE" dirty="0"/>
              </a:p>
              <a:p>
                <a:endParaRPr lang="en-US" dirty="0"/>
              </a:p>
            </p:txBody>
          </p:sp>
        </mc:Choice>
        <mc:Fallback>
          <p:sp>
            <p:nvSpPr>
              <p:cNvPr id="3" name="Content Placeholder 2">
                <a:extLst>
                  <a:ext uri="{FF2B5EF4-FFF2-40B4-BE49-F238E27FC236}">
                    <a16:creationId xmlns:a16="http://schemas.microsoft.com/office/drawing/2014/main" id="{472E4381-DF97-5194-33E5-2EE78FCE3BE2}"/>
                  </a:ext>
                </a:extLst>
              </p:cNvPr>
              <p:cNvSpPr>
                <a:spLocks noGrp="1" noRot="1" noChangeAspect="1" noMove="1" noResize="1" noEditPoints="1" noAdjustHandles="1" noChangeArrowheads="1" noChangeShapeType="1" noTextEdit="1"/>
              </p:cNvSpPr>
              <p:nvPr>
                <p:ph idx="1"/>
              </p:nvPr>
            </p:nvSpPr>
            <p:spPr>
              <a:blipFill>
                <a:blip r:embed="rId2"/>
                <a:stretch>
                  <a:fillRect l="-1144" t="-3853"/>
                </a:stretch>
              </a:blipFill>
            </p:spPr>
            <p:txBody>
              <a:bodyPr/>
              <a:lstStyle/>
              <a:p>
                <a:r>
                  <a:rPr lang="en-US">
                    <a:noFill/>
                  </a:rPr>
                  <a:t> </a:t>
                </a:r>
              </a:p>
            </p:txBody>
          </p:sp>
        </mc:Fallback>
      </mc:AlternateContent>
    </p:spTree>
    <p:extLst>
      <p:ext uri="{BB962C8B-B14F-4D97-AF65-F5344CB8AC3E}">
        <p14:creationId xmlns:p14="http://schemas.microsoft.com/office/powerpoint/2010/main" val="376242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DC70-6739-41D7-B1A4-075D491DFED1}"/>
              </a:ext>
            </a:extLst>
          </p:cNvPr>
          <p:cNvSpPr>
            <a:spLocks noGrp="1"/>
          </p:cNvSpPr>
          <p:nvPr>
            <p:ph type="title"/>
          </p:nvPr>
        </p:nvSpPr>
        <p:spPr/>
        <p:txBody>
          <a:bodyPr/>
          <a:lstStyle/>
          <a:p>
            <a:r>
              <a:rPr lang="en-US" dirty="0"/>
              <a:t>Capacitors in Parallel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6B7FAF4-0CF3-5FE0-5E59-B19BC2F78380}"/>
                  </a:ext>
                </a:extLst>
              </p:cNvPr>
              <p:cNvSpPr>
                <a:spLocks noGrp="1"/>
              </p:cNvSpPr>
              <p:nvPr>
                <p:ph idx="1"/>
              </p:nvPr>
            </p:nvSpPr>
            <p:spPr/>
            <p:txBody>
              <a:bodyPr/>
              <a:lstStyle/>
              <a:p>
                <a:r>
                  <a:rPr lang="en-US" b="1" dirty="0"/>
                  <a:t>Characteristics</a:t>
                </a:r>
              </a:p>
              <a:p>
                <a:r>
                  <a:rPr lang="en-US" dirty="0"/>
                  <a:t>Same voltage across each capacitor. </a:t>
                </a:r>
              </a:p>
              <a:p>
                <a:r>
                  <a:rPr lang="en-US" dirty="0"/>
                  <a:t>Total capacitance increases. </a:t>
                </a:r>
              </a:p>
              <a:p>
                <a:r>
                  <a:rPr lang="en-US" dirty="0"/>
                  <a:t>Charges are shared among capacitors. </a:t>
                </a:r>
              </a:p>
              <a:p>
                <a:r>
                  <a:rPr lang="en-US" dirty="0"/>
                  <a:t>Formula:</a:t>
                </a:r>
              </a:p>
              <a:p>
                <a14:m>
                  <m:oMath xmlns:m="http://schemas.openxmlformats.org/officeDocument/2006/math">
                    <m:r>
                      <a:rPr lang="en-US" i="1"/>
                      <m:t>𝐶</m:t>
                    </m:r>
                    <m:r>
                      <a:rPr lang="en-US"/>
                      <m:t>=</m:t>
                    </m:r>
                    <m:sSub>
                      <m:sSubPr>
                        <m:ctrlPr>
                          <a:rPr lang="ar-AE" i="1"/>
                        </m:ctrlPr>
                      </m:sSubPr>
                      <m:e>
                        <m:r>
                          <a:rPr lang="ar-AE" i="1"/>
                          <m:t>𝐶</m:t>
                        </m:r>
                      </m:e>
                      <m:sub>
                        <m:r>
                          <a:rPr lang="ar-AE"/>
                          <m:t>1</m:t>
                        </m:r>
                      </m:sub>
                    </m:sSub>
                    <m:r>
                      <a:rPr lang="ar-AE"/>
                      <m:t>+</m:t>
                    </m:r>
                    <m:sSub>
                      <m:sSubPr>
                        <m:ctrlPr>
                          <a:rPr lang="ar-AE" i="1"/>
                        </m:ctrlPr>
                      </m:sSubPr>
                      <m:e>
                        <m:r>
                          <a:rPr lang="ar-AE" i="1"/>
                          <m:t>𝐶</m:t>
                        </m:r>
                      </m:e>
                      <m:sub>
                        <m:r>
                          <a:rPr lang="ar-AE"/>
                          <m:t>2</m:t>
                        </m:r>
                      </m:sub>
                    </m:sSub>
                    <m:r>
                      <a:rPr lang="ar-AE"/>
                      <m:t>+</m:t>
                    </m:r>
                    <m:sSub>
                      <m:sSubPr>
                        <m:ctrlPr>
                          <a:rPr lang="ar-AE" i="1"/>
                        </m:ctrlPr>
                      </m:sSubPr>
                      <m:e>
                        <m:r>
                          <a:rPr lang="ar-AE" i="1"/>
                          <m:t>𝐶</m:t>
                        </m:r>
                      </m:e>
                      <m:sub>
                        <m:r>
                          <a:rPr lang="ar-AE"/>
                          <m:t>3</m:t>
                        </m:r>
                      </m:sub>
                    </m:sSub>
                  </m:oMath>
                </a14:m>
                <a:endParaRPr lang="ar-AE" dirty="0"/>
              </a:p>
              <a:p>
                <a:endParaRPr lang="en-US" dirty="0"/>
              </a:p>
            </p:txBody>
          </p:sp>
        </mc:Choice>
        <mc:Fallback>
          <p:sp>
            <p:nvSpPr>
              <p:cNvPr id="3" name="Content Placeholder 2">
                <a:extLst>
                  <a:ext uri="{FF2B5EF4-FFF2-40B4-BE49-F238E27FC236}">
                    <a16:creationId xmlns:a16="http://schemas.microsoft.com/office/drawing/2014/main" id="{B6B7FAF4-0CF3-5FE0-5E59-B19BC2F78380}"/>
                  </a:ext>
                </a:extLst>
              </p:cNvPr>
              <p:cNvSpPr>
                <a:spLocks noGrp="1" noRot="1" noChangeAspect="1" noMove="1" noResize="1" noEditPoints="1" noAdjustHandles="1" noChangeArrowheads="1" noChangeShapeType="1" noTextEdit="1"/>
              </p:cNvSpPr>
              <p:nvPr>
                <p:ph idx="1"/>
              </p:nvPr>
            </p:nvSpPr>
            <p:spPr>
              <a:blipFill>
                <a:blip r:embed="rId2"/>
                <a:stretch>
                  <a:fillRect l="-1144" t="-2936"/>
                </a:stretch>
              </a:blipFill>
            </p:spPr>
            <p:txBody>
              <a:bodyPr/>
              <a:lstStyle/>
              <a:p>
                <a:r>
                  <a:rPr lang="en-US">
                    <a:noFill/>
                  </a:rPr>
                  <a:t> </a:t>
                </a:r>
              </a:p>
            </p:txBody>
          </p:sp>
        </mc:Fallback>
      </mc:AlternateContent>
    </p:spTree>
    <p:extLst>
      <p:ext uri="{BB962C8B-B14F-4D97-AF65-F5344CB8AC3E}">
        <p14:creationId xmlns:p14="http://schemas.microsoft.com/office/powerpoint/2010/main" val="20955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C450-5002-16C1-A3BC-BF48FF313021}"/>
              </a:ext>
            </a:extLst>
          </p:cNvPr>
          <p:cNvSpPr>
            <a:spLocks noGrp="1"/>
          </p:cNvSpPr>
          <p:nvPr>
            <p:ph type="title"/>
          </p:nvPr>
        </p:nvSpPr>
        <p:spPr/>
        <p:txBody>
          <a:bodyPr/>
          <a:lstStyle/>
          <a:p>
            <a:r>
              <a:rPr lang="en-US" dirty="0"/>
              <a:t>Factors Affecting Capacitance</a:t>
            </a:r>
          </a:p>
        </p:txBody>
      </p:sp>
      <p:sp>
        <p:nvSpPr>
          <p:cNvPr id="3" name="Content Placeholder 2">
            <a:extLst>
              <a:ext uri="{FF2B5EF4-FFF2-40B4-BE49-F238E27FC236}">
                <a16:creationId xmlns:a16="http://schemas.microsoft.com/office/drawing/2014/main" id="{1482CF9D-9E31-E1F8-0D3F-8B3AA1F87981}"/>
              </a:ext>
            </a:extLst>
          </p:cNvPr>
          <p:cNvSpPr>
            <a:spLocks noGrp="1"/>
          </p:cNvSpPr>
          <p:nvPr>
            <p:ph idx="1"/>
          </p:nvPr>
        </p:nvSpPr>
        <p:spPr/>
        <p:txBody>
          <a:bodyPr>
            <a:normAutofit fontScale="92500" lnSpcReduction="20000"/>
          </a:bodyPr>
          <a:lstStyle/>
          <a:p>
            <a:r>
              <a:rPr lang="en-US" b="1" dirty="0"/>
              <a:t>Factors Affecting Capacitance</a:t>
            </a:r>
          </a:p>
          <a:p>
            <a:r>
              <a:rPr lang="en-US" dirty="0"/>
              <a:t>Capacitance depends upon:</a:t>
            </a:r>
          </a:p>
          <a:p>
            <a:r>
              <a:rPr lang="en-US" dirty="0"/>
              <a:t>Area of plates </a:t>
            </a:r>
          </a:p>
          <a:p>
            <a:r>
              <a:rPr lang="en-US" dirty="0"/>
              <a:t>Distance between plates </a:t>
            </a:r>
          </a:p>
          <a:p>
            <a:r>
              <a:rPr lang="en-US" dirty="0"/>
              <a:t>Nature of dielectric material </a:t>
            </a:r>
          </a:p>
          <a:p>
            <a:r>
              <a:rPr lang="en-US" b="1" dirty="0"/>
              <a:t>Effect</a:t>
            </a:r>
          </a:p>
          <a:p>
            <a:r>
              <a:rPr lang="en-US" dirty="0"/>
              <a:t>Larger area → Greater capacitance </a:t>
            </a:r>
          </a:p>
          <a:p>
            <a:r>
              <a:rPr lang="en-US" dirty="0"/>
              <a:t>Smaller separation → Greater capacitance </a:t>
            </a:r>
          </a:p>
          <a:p>
            <a:endParaRPr lang="en-US" dirty="0"/>
          </a:p>
        </p:txBody>
      </p:sp>
    </p:spTree>
    <p:extLst>
      <p:ext uri="{BB962C8B-B14F-4D97-AF65-F5344CB8AC3E}">
        <p14:creationId xmlns:p14="http://schemas.microsoft.com/office/powerpoint/2010/main" val="25720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21C7C-7518-4A11-68AE-AF82B92ACDD2}"/>
              </a:ext>
            </a:extLst>
          </p:cNvPr>
          <p:cNvSpPr>
            <a:spLocks noGrp="1"/>
          </p:cNvSpPr>
          <p:nvPr>
            <p:ph type="title"/>
          </p:nvPr>
        </p:nvSpPr>
        <p:spPr/>
        <p:txBody>
          <a:bodyPr/>
          <a:lstStyle/>
          <a:p>
            <a:r>
              <a:rPr lang="en-US" dirty="0"/>
              <a:t>Alternating Current (AC)</a:t>
            </a:r>
          </a:p>
        </p:txBody>
      </p:sp>
      <p:sp>
        <p:nvSpPr>
          <p:cNvPr id="3" name="Content Placeholder 2">
            <a:extLst>
              <a:ext uri="{FF2B5EF4-FFF2-40B4-BE49-F238E27FC236}">
                <a16:creationId xmlns:a16="http://schemas.microsoft.com/office/drawing/2014/main" id="{AFB64263-D944-0BE4-814D-A4808193D1A8}"/>
              </a:ext>
            </a:extLst>
          </p:cNvPr>
          <p:cNvSpPr>
            <a:spLocks noGrp="1"/>
          </p:cNvSpPr>
          <p:nvPr>
            <p:ph idx="1"/>
          </p:nvPr>
        </p:nvSpPr>
        <p:spPr/>
        <p:txBody>
          <a:bodyPr/>
          <a:lstStyle/>
          <a:p>
            <a:r>
              <a:rPr lang="en-US" dirty="0"/>
              <a:t>Alternating current is a current whose magnitude and direction change continuously with time.</a:t>
            </a:r>
          </a:p>
          <a:p>
            <a:r>
              <a:rPr lang="en-US" b="1" dirty="0"/>
              <a:t>Uses</a:t>
            </a:r>
          </a:p>
          <a:p>
            <a:r>
              <a:rPr lang="en-US" dirty="0"/>
              <a:t>Domestic power supply </a:t>
            </a:r>
          </a:p>
          <a:p>
            <a:r>
              <a:rPr lang="en-US" dirty="0"/>
              <a:t>Industrial power systems </a:t>
            </a:r>
          </a:p>
          <a:p>
            <a:r>
              <a:rPr lang="en-US" dirty="0"/>
              <a:t>Transmission of electrical energy</a:t>
            </a:r>
          </a:p>
          <a:p>
            <a:endParaRPr lang="en-US" dirty="0"/>
          </a:p>
        </p:txBody>
      </p:sp>
    </p:spTree>
    <p:extLst>
      <p:ext uri="{BB962C8B-B14F-4D97-AF65-F5344CB8AC3E}">
        <p14:creationId xmlns:p14="http://schemas.microsoft.com/office/powerpoint/2010/main" val="146702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DB9E-BDF6-2322-190D-33EB0170846C}"/>
              </a:ext>
            </a:extLst>
          </p:cNvPr>
          <p:cNvSpPr>
            <a:spLocks noGrp="1"/>
          </p:cNvSpPr>
          <p:nvPr>
            <p:ph type="title"/>
          </p:nvPr>
        </p:nvSpPr>
        <p:spPr/>
        <p:txBody>
          <a:bodyPr/>
          <a:lstStyle/>
          <a:p>
            <a:r>
              <a:rPr lang="en-US" dirty="0"/>
              <a:t>AC vs DC</a:t>
            </a:r>
          </a:p>
        </p:txBody>
      </p:sp>
      <p:graphicFrame>
        <p:nvGraphicFramePr>
          <p:cNvPr id="4" name="Content Placeholder 3">
            <a:extLst>
              <a:ext uri="{FF2B5EF4-FFF2-40B4-BE49-F238E27FC236}">
                <a16:creationId xmlns:a16="http://schemas.microsoft.com/office/drawing/2014/main" id="{5B86F19B-13BC-A8DF-8289-55E0C801694F}"/>
              </a:ext>
            </a:extLst>
          </p:cNvPr>
          <p:cNvGraphicFramePr>
            <a:graphicFrameLocks noGrp="1"/>
          </p:cNvGraphicFramePr>
          <p:nvPr>
            <p:ph idx="1"/>
            <p:extLst>
              <p:ext uri="{D42A27DB-BD31-4B8C-83A1-F6EECF244321}">
                <p14:modId xmlns:p14="http://schemas.microsoft.com/office/powerpoint/2010/main" val="1194316500"/>
              </p:ext>
            </p:extLst>
          </p:nvPr>
        </p:nvGraphicFramePr>
        <p:xfrm>
          <a:off x="1295402" y="2546252"/>
          <a:ext cx="9601200" cy="1463040"/>
        </p:xfrm>
        <a:graphic>
          <a:graphicData uri="http://schemas.openxmlformats.org/drawingml/2006/table">
            <a:tbl>
              <a:tblPr/>
              <a:tblGrid>
                <a:gridCol w="4800600">
                  <a:extLst>
                    <a:ext uri="{9D8B030D-6E8A-4147-A177-3AD203B41FA5}">
                      <a16:colId xmlns:a16="http://schemas.microsoft.com/office/drawing/2014/main" val="46890263"/>
                    </a:ext>
                  </a:extLst>
                </a:gridCol>
                <a:gridCol w="4800600">
                  <a:extLst>
                    <a:ext uri="{9D8B030D-6E8A-4147-A177-3AD203B41FA5}">
                      <a16:colId xmlns:a16="http://schemas.microsoft.com/office/drawing/2014/main" val="2044095099"/>
                    </a:ext>
                  </a:extLst>
                </a:gridCol>
              </a:tblGrid>
              <a:tr h="325967">
                <a:tc>
                  <a:txBody>
                    <a:bodyPr/>
                    <a:lstStyle/>
                    <a:p>
                      <a:pPr>
                        <a:buNone/>
                      </a:pPr>
                      <a:r>
                        <a:rPr lang="en-US" dirty="0">
                          <a:solidFill>
                            <a:schemeClr val="tx1"/>
                          </a:solidFill>
                        </a:rPr>
                        <a:t>Alternating Current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solidFill>
                            <a:schemeClr val="tx1"/>
                          </a:solidFill>
                        </a:rPr>
                        <a:t>Direct Current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3091009"/>
                  </a:ext>
                </a:extLst>
              </a:tr>
              <a:tr h="325967">
                <a:tc>
                  <a:txBody>
                    <a:bodyPr/>
                    <a:lstStyle/>
                    <a:p>
                      <a:pPr>
                        <a:buNone/>
                      </a:pPr>
                      <a:r>
                        <a:rPr lang="en-US"/>
                        <a:t>Changes direction periodically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Flows in one direction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2111941"/>
                  </a:ext>
                </a:extLst>
              </a:tr>
              <a:tr h="325967">
                <a:tc>
                  <a:txBody>
                    <a:bodyPr/>
                    <a:lstStyle/>
                    <a:p>
                      <a:pPr>
                        <a:buNone/>
                      </a:pPr>
                      <a:r>
                        <a:rPr lang="en-US" dirty="0"/>
                        <a:t>Produced by AC generators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Produced by batteries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79836"/>
                  </a:ext>
                </a:extLst>
              </a:tr>
              <a:tr h="325967">
                <a:tc>
                  <a:txBody>
                    <a:bodyPr/>
                    <a:lstStyle/>
                    <a:p>
                      <a:pPr>
                        <a:buNone/>
                      </a:pPr>
                      <a:r>
                        <a:rPr lang="en-US"/>
                        <a:t>Has 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Frequency is zero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5412405"/>
                  </a:ext>
                </a:extLst>
              </a:tr>
            </a:tbl>
          </a:graphicData>
        </a:graphic>
      </p:graphicFrame>
    </p:spTree>
    <p:extLst>
      <p:ext uri="{BB962C8B-B14F-4D97-AF65-F5344CB8AC3E}">
        <p14:creationId xmlns:p14="http://schemas.microsoft.com/office/powerpoint/2010/main" val="2165872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7CF4-9EF9-1597-5C9C-9A01C584EC07}"/>
              </a:ext>
            </a:extLst>
          </p:cNvPr>
          <p:cNvSpPr>
            <a:spLocks noGrp="1"/>
          </p:cNvSpPr>
          <p:nvPr>
            <p:ph type="title"/>
          </p:nvPr>
        </p:nvSpPr>
        <p:spPr/>
        <p:txBody>
          <a:bodyPr/>
          <a:lstStyle/>
          <a:p>
            <a:r>
              <a:rPr lang="en-US" dirty="0"/>
              <a:t>AC vs DC</a:t>
            </a:r>
          </a:p>
        </p:txBody>
      </p:sp>
      <p:pic>
        <p:nvPicPr>
          <p:cNvPr id="5" name="Content Placeholder 4">
            <a:extLst>
              <a:ext uri="{FF2B5EF4-FFF2-40B4-BE49-F238E27FC236}">
                <a16:creationId xmlns:a16="http://schemas.microsoft.com/office/drawing/2014/main" id="{B89F4D4C-5610-E4D6-8714-DDA9D9C8111A}"/>
              </a:ext>
            </a:extLst>
          </p:cNvPr>
          <p:cNvPicPr>
            <a:picLocks noGrp="1" noChangeAspect="1"/>
          </p:cNvPicPr>
          <p:nvPr>
            <p:ph idx="1"/>
          </p:nvPr>
        </p:nvPicPr>
        <p:blipFill>
          <a:blip r:embed="rId2"/>
          <a:stretch>
            <a:fillRect/>
          </a:stretch>
        </p:blipFill>
        <p:spPr>
          <a:xfrm>
            <a:off x="3615397" y="2832636"/>
            <a:ext cx="4670474" cy="2161394"/>
          </a:xfrm>
        </p:spPr>
      </p:pic>
    </p:spTree>
    <p:extLst>
      <p:ext uri="{BB962C8B-B14F-4D97-AF65-F5344CB8AC3E}">
        <p14:creationId xmlns:p14="http://schemas.microsoft.com/office/powerpoint/2010/main" val="317028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E388-5EC8-7A8E-9C15-CACD373218E0}"/>
              </a:ext>
            </a:extLst>
          </p:cNvPr>
          <p:cNvSpPr>
            <a:spLocks noGrp="1"/>
          </p:cNvSpPr>
          <p:nvPr>
            <p:ph type="title"/>
          </p:nvPr>
        </p:nvSpPr>
        <p:spPr/>
        <p:txBody>
          <a:bodyPr/>
          <a:lstStyle/>
          <a:p>
            <a:r>
              <a:rPr lang="en-US" dirty="0"/>
              <a:t>RMS Value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EDC15FE-6CE2-A996-4975-69392632770B}"/>
                  </a:ext>
                </a:extLst>
              </p:cNvPr>
              <p:cNvSpPr>
                <a:spLocks noGrp="1"/>
              </p:cNvSpPr>
              <p:nvPr>
                <p:ph idx="1"/>
              </p:nvPr>
            </p:nvSpPr>
            <p:spPr/>
            <p:txBody>
              <a:bodyPr/>
              <a:lstStyle/>
              <a:p>
                <a:r>
                  <a:rPr lang="en-US" dirty="0"/>
                  <a:t>RMS value is the effective value of alternating current.</a:t>
                </a:r>
              </a:p>
              <a:p>
                <a:r>
                  <a:rPr lang="en-US" b="1" dirty="0"/>
                  <a:t>Formula</a:t>
                </a:r>
              </a:p>
              <a:p>
                <a14:m>
                  <m:oMath xmlns:m="http://schemas.openxmlformats.org/officeDocument/2006/math">
                    <m:sSub>
                      <m:sSubPr>
                        <m:ctrlPr>
                          <a:rPr lang="ar-AE"/>
                        </m:ctrlPr>
                      </m:sSubPr>
                      <m:e>
                        <m:r>
                          <a:rPr lang="ar-AE" i="1"/>
                          <m:t>𝐼</m:t>
                        </m:r>
                      </m:e>
                      <m:sub>
                        <m:r>
                          <a:rPr lang="ar-AE" i="1"/>
                          <m:t>𝑟𝑚𝑠</m:t>
                        </m:r>
                      </m:sub>
                    </m:sSub>
                    <m:r>
                      <a:rPr lang="ar-AE"/>
                      <m:t>=</m:t>
                    </m:r>
                    <m:r>
                      <a:rPr lang="ar-AE"/>
                      <m:t>0</m:t>
                    </m:r>
                    <m:r>
                      <a:rPr lang="ar-AE"/>
                      <m:t>.</m:t>
                    </m:r>
                    <m:r>
                      <a:rPr lang="ar-AE"/>
                      <m:t>707</m:t>
                    </m:r>
                    <m:sSub>
                      <m:sSubPr>
                        <m:ctrlPr>
                          <a:rPr lang="ar-AE" i="1"/>
                        </m:ctrlPr>
                      </m:sSubPr>
                      <m:e>
                        <m:r>
                          <a:rPr lang="ar-AE" i="1"/>
                          <m:t>𝐼</m:t>
                        </m:r>
                      </m:e>
                      <m:sub>
                        <m:r>
                          <a:rPr lang="ar-AE" i="1"/>
                          <m:t>𝑚𝑎𝑥</m:t>
                        </m:r>
                      </m:sub>
                    </m:sSub>
                  </m:oMath>
                </a14:m>
                <a:endParaRPr lang="ar-AE" dirty="0"/>
              </a:p>
              <a:p>
                <a14:m>
                  <m:oMath xmlns:m="http://schemas.openxmlformats.org/officeDocument/2006/math">
                    <m:sSub>
                      <m:sSubPr>
                        <m:ctrlPr>
                          <a:rPr lang="ar-AE"/>
                        </m:ctrlPr>
                      </m:sSubPr>
                      <m:e>
                        <m:r>
                          <a:rPr lang="ar-AE" i="1"/>
                          <m:t>𝑉</m:t>
                        </m:r>
                      </m:e>
                      <m:sub>
                        <m:r>
                          <a:rPr lang="ar-AE" i="1"/>
                          <m:t>𝑟𝑚𝑠</m:t>
                        </m:r>
                      </m:sub>
                    </m:sSub>
                    <m:r>
                      <a:rPr lang="ar-AE"/>
                      <m:t>=</m:t>
                    </m:r>
                    <m:r>
                      <a:rPr lang="ar-AE"/>
                      <m:t>0</m:t>
                    </m:r>
                    <m:r>
                      <a:rPr lang="ar-AE"/>
                      <m:t>.</m:t>
                    </m:r>
                    <m:r>
                      <a:rPr lang="ar-AE"/>
                      <m:t>707</m:t>
                    </m:r>
                    <m:sSub>
                      <m:sSubPr>
                        <m:ctrlPr>
                          <a:rPr lang="ar-AE" i="1"/>
                        </m:ctrlPr>
                      </m:sSubPr>
                      <m:e>
                        <m:r>
                          <a:rPr lang="ar-AE" i="1"/>
                          <m:t>𝑉</m:t>
                        </m:r>
                      </m:e>
                      <m:sub>
                        <m:r>
                          <a:rPr lang="ar-AE" i="1"/>
                          <m:t>𝑚𝑎𝑥</m:t>
                        </m:r>
                      </m:sub>
                    </m:sSub>
                  </m:oMath>
                </a14:m>
                <a:endParaRPr lang="ar-AE" dirty="0"/>
              </a:p>
              <a:p>
                <a:r>
                  <a:rPr lang="en-US" b="1" dirty="0"/>
                  <a:t>Significance</a:t>
                </a:r>
              </a:p>
              <a:p>
                <a:r>
                  <a:rPr lang="en-US" dirty="0"/>
                  <a:t>Produces the same heating effect as an equivalent DC current.</a:t>
                </a:r>
              </a:p>
              <a:p>
                <a:endParaRPr lang="en-US" dirty="0"/>
              </a:p>
            </p:txBody>
          </p:sp>
        </mc:Choice>
        <mc:Fallback>
          <p:sp>
            <p:nvSpPr>
              <p:cNvPr id="3" name="Content Placeholder 2">
                <a:extLst>
                  <a:ext uri="{FF2B5EF4-FFF2-40B4-BE49-F238E27FC236}">
                    <a16:creationId xmlns:a16="http://schemas.microsoft.com/office/drawing/2014/main" id="{6EDC15FE-6CE2-A996-4975-69392632770B}"/>
                  </a:ext>
                </a:extLst>
              </p:cNvPr>
              <p:cNvSpPr>
                <a:spLocks noGrp="1" noRot="1" noChangeAspect="1" noMove="1" noResize="1" noEditPoints="1" noAdjustHandles="1" noChangeArrowheads="1" noChangeShapeType="1" noTextEdit="1"/>
              </p:cNvSpPr>
              <p:nvPr>
                <p:ph idx="1"/>
              </p:nvPr>
            </p:nvSpPr>
            <p:spPr>
              <a:blipFill>
                <a:blip r:embed="rId2"/>
                <a:stretch>
                  <a:fillRect l="-1144" t="-2936"/>
                </a:stretch>
              </a:blipFill>
            </p:spPr>
            <p:txBody>
              <a:bodyPr/>
              <a:lstStyle/>
              <a:p>
                <a:r>
                  <a:rPr lang="en-US">
                    <a:noFill/>
                  </a:rPr>
                  <a:t> </a:t>
                </a:r>
              </a:p>
            </p:txBody>
          </p:sp>
        </mc:Fallback>
      </mc:AlternateContent>
    </p:spTree>
    <p:extLst>
      <p:ext uri="{BB962C8B-B14F-4D97-AF65-F5344CB8AC3E}">
        <p14:creationId xmlns:p14="http://schemas.microsoft.com/office/powerpoint/2010/main" val="411440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F402-B0EF-94EF-801D-3865D19CE2C2}"/>
              </a:ext>
            </a:extLst>
          </p:cNvPr>
          <p:cNvSpPr>
            <a:spLocks noGrp="1"/>
          </p:cNvSpPr>
          <p:nvPr>
            <p:ph type="title"/>
          </p:nvPr>
        </p:nvSpPr>
        <p:spPr/>
        <p:txBody>
          <a:bodyPr/>
          <a:lstStyle/>
          <a:p>
            <a:r>
              <a:rPr lang="en-US" dirty="0"/>
              <a:t>Peak Value of Sine Wave</a:t>
            </a:r>
          </a:p>
        </p:txBody>
      </p:sp>
      <p:sp>
        <p:nvSpPr>
          <p:cNvPr id="3" name="Content Placeholder 2">
            <a:extLst>
              <a:ext uri="{FF2B5EF4-FFF2-40B4-BE49-F238E27FC236}">
                <a16:creationId xmlns:a16="http://schemas.microsoft.com/office/drawing/2014/main" id="{28DC5A69-50F7-9C35-27CD-6614D09D2F6F}"/>
              </a:ext>
            </a:extLst>
          </p:cNvPr>
          <p:cNvSpPr>
            <a:spLocks noGrp="1"/>
          </p:cNvSpPr>
          <p:nvPr>
            <p:ph idx="1"/>
          </p:nvPr>
        </p:nvSpPr>
        <p:spPr/>
        <p:txBody>
          <a:bodyPr/>
          <a:lstStyle/>
          <a:p>
            <a:r>
              <a:rPr lang="en-US" dirty="0"/>
              <a:t>Peak value is the maximum value reached by an alternating voltage or current during a cycle.</a:t>
            </a:r>
          </a:p>
          <a:p>
            <a:r>
              <a:rPr lang="en-US" b="1" dirty="0"/>
              <a:t>Types</a:t>
            </a:r>
          </a:p>
          <a:p>
            <a:r>
              <a:rPr lang="en-US" dirty="0"/>
              <a:t>Positive Peak </a:t>
            </a:r>
          </a:p>
          <a:p>
            <a:r>
              <a:rPr lang="en-US" dirty="0"/>
              <a:t>Negative Peak</a:t>
            </a:r>
          </a:p>
          <a:p>
            <a:endParaRPr lang="en-US" dirty="0"/>
          </a:p>
        </p:txBody>
      </p:sp>
    </p:spTree>
    <p:extLst>
      <p:ext uri="{BB962C8B-B14F-4D97-AF65-F5344CB8AC3E}">
        <p14:creationId xmlns:p14="http://schemas.microsoft.com/office/powerpoint/2010/main" val="489922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0FCE-D3F2-4F82-DF05-9EE9D7C75F0D}"/>
              </a:ext>
            </a:extLst>
          </p:cNvPr>
          <p:cNvSpPr>
            <a:spLocks noGrp="1"/>
          </p:cNvSpPr>
          <p:nvPr>
            <p:ph type="title"/>
          </p:nvPr>
        </p:nvSpPr>
        <p:spPr/>
        <p:txBody>
          <a:bodyPr/>
          <a:lstStyle/>
          <a:p>
            <a:r>
              <a:rPr lang="en-US" dirty="0"/>
              <a:t>Peak Value and Strength of Sine Wave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26F9E48-F356-FB03-FF16-EC860B95BA3C}"/>
                  </a:ext>
                </a:extLst>
              </p:cNvPr>
              <p:cNvSpPr>
                <a:spLocks noGrp="1"/>
              </p:cNvSpPr>
              <p:nvPr>
                <p:ph idx="1"/>
              </p:nvPr>
            </p:nvSpPr>
            <p:spPr/>
            <p:txBody>
              <a:bodyPr>
                <a:normAutofit fontScale="92500" lnSpcReduction="10000"/>
              </a:bodyPr>
              <a:lstStyle/>
              <a:p>
                <a:r>
                  <a:rPr lang="en-US" b="1" dirty="0"/>
                  <a:t>Importance of Peak Value</a:t>
                </a:r>
              </a:p>
              <a:p>
                <a:r>
                  <a:rPr lang="en-US" dirty="0"/>
                  <a:t>Represents the maximum strength of the signal. </a:t>
                </a:r>
              </a:p>
              <a:p>
                <a:r>
                  <a:rPr lang="en-US" dirty="0"/>
                  <a:t>Indicates the highest voltage/current achieved. </a:t>
                </a:r>
              </a:p>
              <a:p>
                <a:r>
                  <a:rPr lang="en-US" dirty="0"/>
                  <a:t>Higher peak value means greater signal intensity. </a:t>
                </a:r>
              </a:p>
              <a:p>
                <a:r>
                  <a:rPr lang="en-US" b="1" dirty="0"/>
                  <a:t>Relationship</a:t>
                </a:r>
              </a:p>
              <a:p>
                <a14:m>
                  <m:oMath xmlns:m="http://schemas.openxmlformats.org/officeDocument/2006/math">
                    <m:sSub>
                      <m:sSubPr>
                        <m:ctrlPr>
                          <a:rPr lang="ar-AE"/>
                        </m:ctrlPr>
                      </m:sSubPr>
                      <m:e>
                        <m:r>
                          <a:rPr lang="ar-AE" i="1"/>
                          <m:t>𝑉</m:t>
                        </m:r>
                      </m:e>
                      <m:sub>
                        <m:r>
                          <a:rPr lang="ar-AE" i="1"/>
                          <m:t>𝑝𝑒𝑎𝑘</m:t>
                        </m:r>
                      </m:sub>
                    </m:sSub>
                    <m:r>
                      <a:rPr lang="ar-AE"/>
                      <m:t>=</m:t>
                    </m:r>
                    <m:r>
                      <a:rPr lang="ar-AE"/>
                      <m:t>1</m:t>
                    </m:r>
                    <m:r>
                      <a:rPr lang="ar-AE"/>
                      <m:t>.</m:t>
                    </m:r>
                    <m:r>
                      <a:rPr lang="ar-AE"/>
                      <m:t>414</m:t>
                    </m:r>
                    <m:sSub>
                      <m:sSubPr>
                        <m:ctrlPr>
                          <a:rPr lang="ar-AE" i="1"/>
                        </m:ctrlPr>
                      </m:sSubPr>
                      <m:e>
                        <m:r>
                          <a:rPr lang="ar-AE" i="1"/>
                          <m:t>𝑉</m:t>
                        </m:r>
                      </m:e>
                      <m:sub>
                        <m:r>
                          <a:rPr lang="ar-AE" i="1"/>
                          <m:t>𝑟𝑚𝑠</m:t>
                        </m:r>
                      </m:sub>
                    </m:sSub>
                  </m:oMath>
                </a14:m>
                <a:endParaRPr lang="ar-AE" dirty="0"/>
              </a:p>
              <a:p>
                <a14:m>
                  <m:oMath xmlns:m="http://schemas.openxmlformats.org/officeDocument/2006/math">
                    <m:sSub>
                      <m:sSubPr>
                        <m:ctrlPr>
                          <a:rPr lang="ar-AE"/>
                        </m:ctrlPr>
                      </m:sSubPr>
                      <m:e>
                        <m:r>
                          <a:rPr lang="ar-AE" i="1"/>
                          <m:t>𝑉</m:t>
                        </m:r>
                      </m:e>
                      <m:sub>
                        <m:r>
                          <a:rPr lang="ar-AE" i="1"/>
                          <m:t>𝑝𝑝</m:t>
                        </m:r>
                      </m:sub>
                    </m:sSub>
                    <m:r>
                      <a:rPr lang="ar-AE"/>
                      <m:t>=</m:t>
                    </m:r>
                    <m:r>
                      <a:rPr lang="ar-AE"/>
                      <m:t>2</m:t>
                    </m:r>
                    <m:sSub>
                      <m:sSubPr>
                        <m:ctrlPr>
                          <a:rPr lang="ar-AE" i="1"/>
                        </m:ctrlPr>
                      </m:sSubPr>
                      <m:e>
                        <m:r>
                          <a:rPr lang="ar-AE" i="1"/>
                          <m:t>𝑉</m:t>
                        </m:r>
                      </m:e>
                      <m:sub>
                        <m:r>
                          <a:rPr lang="ar-AE" i="1"/>
                          <m:t>𝑝𝑒𝑎𝑘</m:t>
                        </m:r>
                      </m:sub>
                    </m:sSub>
                  </m:oMath>
                </a14:m>
                <a:endParaRPr lang="ar-AE" dirty="0"/>
              </a:p>
              <a:p>
                <a:endParaRPr lang="en-US" dirty="0"/>
              </a:p>
            </p:txBody>
          </p:sp>
        </mc:Choice>
        <mc:Fallback>
          <p:sp>
            <p:nvSpPr>
              <p:cNvPr id="3" name="Content Placeholder 2">
                <a:extLst>
                  <a:ext uri="{FF2B5EF4-FFF2-40B4-BE49-F238E27FC236}">
                    <a16:creationId xmlns:a16="http://schemas.microsoft.com/office/drawing/2014/main" id="{926F9E48-F356-FB03-FF16-EC860B95BA3C}"/>
                  </a:ext>
                </a:extLst>
              </p:cNvPr>
              <p:cNvSpPr>
                <a:spLocks noGrp="1" noRot="1" noChangeAspect="1" noMove="1" noResize="1" noEditPoints="1" noAdjustHandles="1" noChangeArrowheads="1" noChangeShapeType="1" noTextEdit="1"/>
              </p:cNvSpPr>
              <p:nvPr>
                <p:ph idx="1"/>
              </p:nvPr>
            </p:nvSpPr>
            <p:spPr>
              <a:blipFill>
                <a:blip r:embed="rId2"/>
                <a:stretch>
                  <a:fillRect l="-953" t="-3303"/>
                </a:stretch>
              </a:blipFill>
            </p:spPr>
            <p:txBody>
              <a:bodyPr/>
              <a:lstStyle/>
              <a:p>
                <a:r>
                  <a:rPr lang="en-US">
                    <a:noFill/>
                  </a:rPr>
                  <a:t> </a:t>
                </a:r>
              </a:p>
            </p:txBody>
          </p:sp>
        </mc:Fallback>
      </mc:AlternateContent>
    </p:spTree>
    <p:extLst>
      <p:ext uri="{BB962C8B-B14F-4D97-AF65-F5344CB8AC3E}">
        <p14:creationId xmlns:p14="http://schemas.microsoft.com/office/powerpoint/2010/main" val="4027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F634F-3632-0631-ED90-2590AA9408D3}"/>
              </a:ext>
            </a:extLst>
          </p:cNvPr>
          <p:cNvSpPr>
            <a:spLocks noGrp="1"/>
          </p:cNvSpPr>
          <p:nvPr>
            <p:ph type="title"/>
          </p:nvPr>
        </p:nvSpPr>
        <p:spPr/>
        <p:txBody>
          <a:bodyPr/>
          <a:lstStyle/>
          <a:p>
            <a:r>
              <a:rPr lang="en-US" dirty="0"/>
              <a:t>Electric Charge</a:t>
            </a:r>
          </a:p>
        </p:txBody>
      </p:sp>
      <p:sp>
        <p:nvSpPr>
          <p:cNvPr id="3" name="Content Placeholder 2">
            <a:extLst>
              <a:ext uri="{FF2B5EF4-FFF2-40B4-BE49-F238E27FC236}">
                <a16:creationId xmlns:a16="http://schemas.microsoft.com/office/drawing/2014/main" id="{8EDF09FA-A628-80F8-A3C1-1054F3E3A94E}"/>
              </a:ext>
            </a:extLst>
          </p:cNvPr>
          <p:cNvSpPr>
            <a:spLocks noGrp="1"/>
          </p:cNvSpPr>
          <p:nvPr>
            <p:ph idx="1"/>
          </p:nvPr>
        </p:nvSpPr>
        <p:spPr/>
        <p:txBody>
          <a:bodyPr>
            <a:normAutofit fontScale="92500" lnSpcReduction="20000"/>
          </a:bodyPr>
          <a:lstStyle/>
          <a:p>
            <a:r>
              <a:rPr lang="en-US" dirty="0"/>
              <a:t>Charge is a basic property of a material body due to which it attracts or repels another object.</a:t>
            </a:r>
          </a:p>
          <a:p>
            <a:r>
              <a:rPr lang="en-US" b="1" dirty="0"/>
              <a:t>SI Unit : Coulomb (C)</a:t>
            </a:r>
            <a:endParaRPr lang="en-US" dirty="0"/>
          </a:p>
          <a:p>
            <a:r>
              <a:rPr lang="en-US" b="1" dirty="0"/>
              <a:t>Important Points</a:t>
            </a:r>
          </a:p>
          <a:p>
            <a:r>
              <a:rPr lang="en-US" dirty="0"/>
              <a:t>Friction produces two different types of charge. </a:t>
            </a:r>
          </a:p>
          <a:p>
            <a:r>
              <a:rPr lang="en-US" dirty="0"/>
              <a:t>Like charges repel each other. </a:t>
            </a:r>
          </a:p>
          <a:p>
            <a:r>
              <a:rPr lang="en-US" dirty="0"/>
              <a:t>Unlike charges attract each other. </a:t>
            </a:r>
          </a:p>
          <a:p>
            <a:r>
              <a:rPr lang="en-US" dirty="0"/>
              <a:t>Repulsion is the sure test of charge on a body.</a:t>
            </a:r>
          </a:p>
          <a:p>
            <a:endParaRPr lang="en-US" dirty="0"/>
          </a:p>
        </p:txBody>
      </p:sp>
    </p:spTree>
    <p:extLst>
      <p:ext uri="{BB962C8B-B14F-4D97-AF65-F5344CB8AC3E}">
        <p14:creationId xmlns:p14="http://schemas.microsoft.com/office/powerpoint/2010/main" val="18995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A5D95-8D3E-E599-021F-30D5FDEA1D26}"/>
              </a:ext>
            </a:extLst>
          </p:cNvPr>
          <p:cNvSpPr>
            <a:spLocks noGrp="1"/>
          </p:cNvSpPr>
          <p:nvPr>
            <p:ph type="title"/>
          </p:nvPr>
        </p:nvSpPr>
        <p:spPr/>
        <p:txBody>
          <a:bodyPr/>
          <a:lstStyle/>
          <a:p>
            <a:r>
              <a:rPr lang="en-US" dirty="0"/>
              <a:t>Conservation of Electric Charge</a:t>
            </a:r>
          </a:p>
        </p:txBody>
      </p:sp>
      <p:sp>
        <p:nvSpPr>
          <p:cNvPr id="3" name="Content Placeholder 2">
            <a:extLst>
              <a:ext uri="{FF2B5EF4-FFF2-40B4-BE49-F238E27FC236}">
                <a16:creationId xmlns:a16="http://schemas.microsoft.com/office/drawing/2014/main" id="{856F15EE-5B54-9637-FED3-DFFA5DFBF1BA}"/>
              </a:ext>
            </a:extLst>
          </p:cNvPr>
          <p:cNvSpPr>
            <a:spLocks noGrp="1"/>
          </p:cNvSpPr>
          <p:nvPr>
            <p:ph idx="1"/>
          </p:nvPr>
        </p:nvSpPr>
        <p:spPr/>
        <p:txBody>
          <a:bodyPr>
            <a:normAutofit lnSpcReduction="10000"/>
          </a:bodyPr>
          <a:lstStyle/>
          <a:p>
            <a:r>
              <a:rPr lang="en-US" b="1" dirty="0"/>
              <a:t>Principle of Conservation of Charge</a:t>
            </a:r>
            <a:endParaRPr lang="en-US" dirty="0"/>
          </a:p>
          <a:p>
            <a:r>
              <a:rPr lang="en-US" dirty="0"/>
              <a:t>Electric charge can neither be created nor destroyed. It can only be transferred from one body to another.</a:t>
            </a:r>
          </a:p>
          <a:p>
            <a:r>
              <a:rPr lang="en-US" b="1" dirty="0"/>
              <a:t>Examples : </a:t>
            </a:r>
          </a:p>
          <a:p>
            <a:r>
              <a:rPr lang="en-US" dirty="0"/>
              <a:t>Charging by friction </a:t>
            </a:r>
          </a:p>
          <a:p>
            <a:r>
              <a:rPr lang="en-US" dirty="0"/>
              <a:t>Charging by conduction </a:t>
            </a:r>
          </a:p>
          <a:p>
            <a:r>
              <a:rPr lang="en-US" dirty="0"/>
              <a:t>Charging by induction</a:t>
            </a:r>
          </a:p>
          <a:p>
            <a:endParaRPr lang="en-US" dirty="0"/>
          </a:p>
        </p:txBody>
      </p:sp>
    </p:spTree>
    <p:extLst>
      <p:ext uri="{BB962C8B-B14F-4D97-AF65-F5344CB8AC3E}">
        <p14:creationId xmlns:p14="http://schemas.microsoft.com/office/powerpoint/2010/main" val="173524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9E94-4FDA-AF90-23C3-3A19C1039F1A}"/>
              </a:ext>
            </a:extLst>
          </p:cNvPr>
          <p:cNvSpPr>
            <a:spLocks noGrp="1"/>
          </p:cNvSpPr>
          <p:nvPr>
            <p:ph type="title"/>
          </p:nvPr>
        </p:nvSpPr>
        <p:spPr/>
        <p:txBody>
          <a:bodyPr/>
          <a:lstStyle/>
          <a:p>
            <a:r>
              <a:rPr lang="en-US" dirty="0"/>
              <a:t>Coulomb's Law</a:t>
            </a:r>
          </a:p>
        </p:txBody>
      </p:sp>
      <p:sp>
        <p:nvSpPr>
          <p:cNvPr id="3" name="Content Placeholder 2">
            <a:extLst>
              <a:ext uri="{FF2B5EF4-FFF2-40B4-BE49-F238E27FC236}">
                <a16:creationId xmlns:a16="http://schemas.microsoft.com/office/drawing/2014/main" id="{52C17517-1399-BC5C-4B4E-8FA79DFEAB98}"/>
              </a:ext>
            </a:extLst>
          </p:cNvPr>
          <p:cNvSpPr>
            <a:spLocks noGrp="1"/>
          </p:cNvSpPr>
          <p:nvPr>
            <p:ph idx="1"/>
          </p:nvPr>
        </p:nvSpPr>
        <p:spPr/>
        <p:txBody>
          <a:bodyPr>
            <a:normAutofit fontScale="92500" lnSpcReduction="10000"/>
          </a:bodyPr>
          <a:lstStyle/>
          <a:p>
            <a:r>
              <a:rPr lang="en-US" dirty="0"/>
              <a:t>The force of attraction or repulsion between two point charges is directly proportional to the product of the magnitude of charges and inversely proportional to the square of the distance between them." </a:t>
            </a:r>
          </a:p>
          <a:p>
            <a:r>
              <a:rPr lang="en-US" dirty="0"/>
              <a:t>Where:</a:t>
            </a:r>
          </a:p>
          <a:p>
            <a:r>
              <a:rPr lang="en-US" dirty="0"/>
              <a:t>F = Coulomb force </a:t>
            </a:r>
          </a:p>
          <a:p>
            <a:r>
              <a:rPr lang="en-US" dirty="0"/>
              <a:t>q₁ and q₂ = charges </a:t>
            </a:r>
          </a:p>
          <a:p>
            <a:r>
              <a:rPr lang="en-US" dirty="0"/>
              <a:t>r = distance between charges </a:t>
            </a:r>
          </a:p>
          <a:p>
            <a:r>
              <a:rPr lang="en-US" dirty="0"/>
              <a:t>k = constant of proportionality</a:t>
            </a:r>
          </a:p>
          <a:p>
            <a:endParaRPr lang="en-US" dirty="0"/>
          </a:p>
        </p:txBody>
      </p:sp>
    </p:spTree>
    <p:extLst>
      <p:ext uri="{BB962C8B-B14F-4D97-AF65-F5344CB8AC3E}">
        <p14:creationId xmlns:p14="http://schemas.microsoft.com/office/powerpoint/2010/main" val="6074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8ECC-94CB-623D-347C-A07BE8C727E1}"/>
              </a:ext>
            </a:extLst>
          </p:cNvPr>
          <p:cNvSpPr>
            <a:spLocks noGrp="1"/>
          </p:cNvSpPr>
          <p:nvPr>
            <p:ph type="title"/>
          </p:nvPr>
        </p:nvSpPr>
        <p:spPr/>
        <p:txBody>
          <a:bodyPr>
            <a:normAutofit fontScale="90000"/>
          </a:bodyPr>
          <a:lstStyle/>
          <a:p>
            <a:r>
              <a:rPr lang="en-US" dirty="0"/>
              <a:t>Relationship Between Force and Charged Objects</a:t>
            </a:r>
          </a:p>
        </p:txBody>
      </p:sp>
      <p:sp>
        <p:nvSpPr>
          <p:cNvPr id="3" name="Content Placeholder 2">
            <a:extLst>
              <a:ext uri="{FF2B5EF4-FFF2-40B4-BE49-F238E27FC236}">
                <a16:creationId xmlns:a16="http://schemas.microsoft.com/office/drawing/2014/main" id="{0324CC1E-52B0-0B03-AEBD-8507E161E5A5}"/>
              </a:ext>
            </a:extLst>
          </p:cNvPr>
          <p:cNvSpPr>
            <a:spLocks noGrp="1"/>
          </p:cNvSpPr>
          <p:nvPr>
            <p:ph idx="1"/>
          </p:nvPr>
        </p:nvSpPr>
        <p:spPr/>
        <p:txBody>
          <a:bodyPr>
            <a:normAutofit lnSpcReduction="10000"/>
          </a:bodyPr>
          <a:lstStyle/>
          <a:p>
            <a:r>
              <a:rPr lang="en-US" dirty="0"/>
              <a:t>Coulomb's Law explains the electrostatic force acting between two charged objects.</a:t>
            </a:r>
          </a:p>
          <a:p>
            <a:r>
              <a:rPr lang="en-US" dirty="0"/>
              <a:t>The force increases when the magnitude of the charges increases. </a:t>
            </a:r>
          </a:p>
          <a:p>
            <a:r>
              <a:rPr lang="en-US" dirty="0"/>
              <a:t>The force decreases when the distance between the charges increases. </a:t>
            </a:r>
          </a:p>
          <a:p>
            <a:r>
              <a:rPr lang="en-US" dirty="0"/>
              <a:t>Like charges repel each other. </a:t>
            </a:r>
          </a:p>
          <a:p>
            <a:r>
              <a:rPr lang="en-US" dirty="0"/>
              <a:t>Unlike charges attract each other. </a:t>
            </a:r>
          </a:p>
          <a:p>
            <a:r>
              <a:rPr lang="en-US" dirty="0"/>
              <a:t>The force acts along the line joining the two charges.</a:t>
            </a:r>
          </a:p>
          <a:p>
            <a:endParaRPr lang="en-US" dirty="0"/>
          </a:p>
        </p:txBody>
      </p:sp>
    </p:spTree>
    <p:extLst>
      <p:ext uri="{BB962C8B-B14F-4D97-AF65-F5344CB8AC3E}">
        <p14:creationId xmlns:p14="http://schemas.microsoft.com/office/powerpoint/2010/main" val="385586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BF92F-ABBA-6C8B-1AEB-EFE07E642792}"/>
              </a:ext>
            </a:extLst>
          </p:cNvPr>
          <p:cNvSpPr>
            <a:spLocks noGrp="1"/>
          </p:cNvSpPr>
          <p:nvPr>
            <p:ph type="title"/>
          </p:nvPr>
        </p:nvSpPr>
        <p:spPr/>
        <p:txBody>
          <a:bodyPr/>
          <a:lstStyle/>
          <a:p>
            <a:r>
              <a:rPr lang="en-US" dirty="0"/>
              <a:t>Capacitor</a:t>
            </a:r>
          </a:p>
        </p:txBody>
      </p:sp>
      <p:sp>
        <p:nvSpPr>
          <p:cNvPr id="3" name="Content Placeholder 2">
            <a:extLst>
              <a:ext uri="{FF2B5EF4-FFF2-40B4-BE49-F238E27FC236}">
                <a16:creationId xmlns:a16="http://schemas.microsoft.com/office/drawing/2014/main" id="{F4F9D168-FFC8-7FB0-7394-313FF6FC090A}"/>
              </a:ext>
            </a:extLst>
          </p:cNvPr>
          <p:cNvSpPr>
            <a:spLocks noGrp="1"/>
          </p:cNvSpPr>
          <p:nvPr>
            <p:ph idx="1"/>
          </p:nvPr>
        </p:nvSpPr>
        <p:spPr/>
        <p:txBody>
          <a:bodyPr/>
          <a:lstStyle/>
          <a:p>
            <a:r>
              <a:rPr lang="en-US" dirty="0"/>
              <a:t>A capacitor is a device used to store electric charge.</a:t>
            </a:r>
          </a:p>
          <a:p>
            <a:r>
              <a:rPr lang="en-US" b="1" dirty="0"/>
              <a:t>Structure</a:t>
            </a:r>
          </a:p>
          <a:p>
            <a:r>
              <a:rPr lang="en-US" dirty="0"/>
              <a:t>Consists of two conducting plates. </a:t>
            </a:r>
          </a:p>
          <a:p>
            <a:r>
              <a:rPr lang="en-US" dirty="0"/>
              <a:t>Plates are separated by a very small distance. </a:t>
            </a:r>
          </a:p>
          <a:p>
            <a:r>
              <a:rPr lang="en-US" dirty="0"/>
              <a:t>Air or dielectric material exists between the plates.</a:t>
            </a:r>
          </a:p>
          <a:p>
            <a:endParaRPr lang="en-US" dirty="0"/>
          </a:p>
        </p:txBody>
      </p:sp>
    </p:spTree>
    <p:extLst>
      <p:ext uri="{BB962C8B-B14F-4D97-AF65-F5344CB8AC3E}">
        <p14:creationId xmlns:p14="http://schemas.microsoft.com/office/powerpoint/2010/main" val="2919878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90AB7-75F1-0845-3D5A-903BF84749F5}"/>
              </a:ext>
            </a:extLst>
          </p:cNvPr>
          <p:cNvSpPr>
            <a:spLocks noGrp="1"/>
          </p:cNvSpPr>
          <p:nvPr>
            <p:ph type="title"/>
          </p:nvPr>
        </p:nvSpPr>
        <p:spPr>
          <a:xfrm>
            <a:off x="1295402" y="982132"/>
            <a:ext cx="9601196" cy="2211234"/>
          </a:xfrm>
        </p:spPr>
        <p:txBody>
          <a:bodyPr>
            <a:normAutofit/>
          </a:bodyPr>
          <a:lstStyle/>
          <a:p>
            <a:r>
              <a:rPr lang="en-US" b="1" dirty="0"/>
              <a:t>Types of Capacitors</a:t>
            </a:r>
            <a:br>
              <a:rPr lang="en-US" b="1" dirty="0"/>
            </a:br>
            <a:endParaRPr lang="en-US" dirty="0"/>
          </a:p>
        </p:txBody>
      </p:sp>
      <p:sp>
        <p:nvSpPr>
          <p:cNvPr id="3" name="Content Placeholder 2">
            <a:extLst>
              <a:ext uri="{FF2B5EF4-FFF2-40B4-BE49-F238E27FC236}">
                <a16:creationId xmlns:a16="http://schemas.microsoft.com/office/drawing/2014/main" id="{6C1E808E-8541-4A43-BA2F-FD262403D842}"/>
              </a:ext>
            </a:extLst>
          </p:cNvPr>
          <p:cNvSpPr>
            <a:spLocks noGrp="1"/>
          </p:cNvSpPr>
          <p:nvPr>
            <p:ph idx="1"/>
          </p:nvPr>
        </p:nvSpPr>
        <p:spPr/>
        <p:txBody>
          <a:bodyPr>
            <a:normAutofit fontScale="85000" lnSpcReduction="20000"/>
          </a:bodyPr>
          <a:lstStyle/>
          <a:p>
            <a:r>
              <a:rPr lang="en-US" b="1" dirty="0"/>
              <a:t>Types of Capacitors</a:t>
            </a:r>
          </a:p>
          <a:p>
            <a:r>
              <a:rPr lang="en-US" dirty="0"/>
              <a:t>Fixed Capacitors </a:t>
            </a:r>
          </a:p>
          <a:p>
            <a:r>
              <a:rPr lang="en-US" dirty="0"/>
              <a:t>Variable Capacitors </a:t>
            </a:r>
          </a:p>
          <a:p>
            <a:r>
              <a:rPr lang="en-US" b="1" dirty="0"/>
              <a:t>Common Examples</a:t>
            </a:r>
          </a:p>
          <a:p>
            <a:r>
              <a:rPr lang="en-US" dirty="0"/>
              <a:t>Ceramic Capacitor </a:t>
            </a:r>
          </a:p>
          <a:p>
            <a:r>
              <a:rPr lang="en-US" dirty="0"/>
              <a:t>Electrolytic Capacitor </a:t>
            </a:r>
          </a:p>
          <a:p>
            <a:r>
              <a:rPr lang="en-US" dirty="0"/>
              <a:t>Paper Capacitor </a:t>
            </a:r>
          </a:p>
          <a:p>
            <a:r>
              <a:rPr lang="en-US" dirty="0"/>
              <a:t>Mica Capacitor</a:t>
            </a:r>
          </a:p>
          <a:p>
            <a:endParaRPr lang="en-US" dirty="0"/>
          </a:p>
        </p:txBody>
      </p:sp>
    </p:spTree>
    <p:extLst>
      <p:ext uri="{BB962C8B-B14F-4D97-AF65-F5344CB8AC3E}">
        <p14:creationId xmlns:p14="http://schemas.microsoft.com/office/powerpoint/2010/main" val="61232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5656-D2B3-6870-2B88-A7BEFF0625F4}"/>
              </a:ext>
            </a:extLst>
          </p:cNvPr>
          <p:cNvSpPr>
            <a:spLocks noGrp="1"/>
          </p:cNvSpPr>
          <p:nvPr>
            <p:ph type="title"/>
          </p:nvPr>
        </p:nvSpPr>
        <p:spPr>
          <a:xfrm>
            <a:off x="1295402" y="982132"/>
            <a:ext cx="9601196" cy="2309708"/>
          </a:xfrm>
        </p:spPr>
        <p:txBody>
          <a:bodyPr>
            <a:normAutofit/>
          </a:bodyPr>
          <a:lstStyle/>
          <a:p>
            <a:r>
              <a:rPr lang="en-US" b="1" dirty="0"/>
              <a:t>Construction and Storage of Charge</a:t>
            </a:r>
            <a:br>
              <a:rPr lang="en-US" b="1" dirty="0"/>
            </a:br>
            <a:endParaRPr lang="en-US" dirty="0"/>
          </a:p>
        </p:txBody>
      </p:sp>
      <p:sp>
        <p:nvSpPr>
          <p:cNvPr id="3" name="Content Placeholder 2">
            <a:extLst>
              <a:ext uri="{FF2B5EF4-FFF2-40B4-BE49-F238E27FC236}">
                <a16:creationId xmlns:a16="http://schemas.microsoft.com/office/drawing/2014/main" id="{81343A98-3C5B-E66E-94ED-8534921578B2}"/>
              </a:ext>
            </a:extLst>
          </p:cNvPr>
          <p:cNvSpPr>
            <a:spLocks noGrp="1"/>
          </p:cNvSpPr>
          <p:nvPr>
            <p:ph idx="1"/>
          </p:nvPr>
        </p:nvSpPr>
        <p:spPr/>
        <p:txBody>
          <a:bodyPr>
            <a:normAutofit/>
          </a:bodyPr>
          <a:lstStyle/>
          <a:p>
            <a:r>
              <a:rPr lang="en-US" b="1" dirty="0"/>
              <a:t>Construction of Capacitor</a:t>
            </a:r>
          </a:p>
          <a:p>
            <a:r>
              <a:rPr lang="en-US" dirty="0"/>
              <a:t>When connected to a battery:</a:t>
            </a:r>
          </a:p>
          <a:p>
            <a:r>
              <a:rPr lang="en-US" dirty="0"/>
              <a:t>Battery transfers charge to the plates. </a:t>
            </a:r>
          </a:p>
          <a:p>
            <a:r>
              <a:rPr lang="en-US" dirty="0"/>
              <a:t>One plate acquires </a:t>
            </a:r>
            <a:r>
              <a:rPr lang="en-US" b="1" dirty="0"/>
              <a:t>+Q</a:t>
            </a:r>
            <a:r>
              <a:rPr lang="en-US" dirty="0"/>
              <a:t> charge. </a:t>
            </a:r>
          </a:p>
          <a:p>
            <a:r>
              <a:rPr lang="en-US" dirty="0"/>
              <a:t>Other plate acquires </a:t>
            </a:r>
            <a:r>
              <a:rPr lang="en-US" b="1" dirty="0"/>
              <a:t>−Q</a:t>
            </a:r>
            <a:r>
              <a:rPr lang="en-US" dirty="0"/>
              <a:t> charge. </a:t>
            </a:r>
          </a:p>
          <a:p>
            <a:r>
              <a:rPr lang="en-US" dirty="0"/>
              <a:t>Potential difference develops across the plates</a:t>
            </a:r>
          </a:p>
          <a:p>
            <a:endParaRPr lang="en-US" dirty="0"/>
          </a:p>
        </p:txBody>
      </p:sp>
    </p:spTree>
    <p:extLst>
      <p:ext uri="{BB962C8B-B14F-4D97-AF65-F5344CB8AC3E}">
        <p14:creationId xmlns:p14="http://schemas.microsoft.com/office/powerpoint/2010/main" val="978754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D2ED2-E750-3584-0A5F-8EF4D8ED73A2}"/>
              </a:ext>
            </a:extLst>
          </p:cNvPr>
          <p:cNvSpPr>
            <a:spLocks noGrp="1"/>
          </p:cNvSpPr>
          <p:nvPr>
            <p:ph type="title"/>
          </p:nvPr>
        </p:nvSpPr>
        <p:spPr/>
        <p:txBody>
          <a:bodyPr>
            <a:normAutofit/>
          </a:bodyPr>
          <a:lstStyle/>
          <a:p>
            <a:r>
              <a:rPr lang="en-US" b="1" dirty="0"/>
              <a:t>Capacitance</a:t>
            </a:r>
            <a:endParaRPr lang="en-US" dirty="0"/>
          </a:p>
        </p:txBody>
      </p:sp>
      <p:sp>
        <p:nvSpPr>
          <p:cNvPr id="3" name="Content Placeholder 2">
            <a:extLst>
              <a:ext uri="{FF2B5EF4-FFF2-40B4-BE49-F238E27FC236}">
                <a16:creationId xmlns:a16="http://schemas.microsoft.com/office/drawing/2014/main" id="{474750B5-5C64-D5A7-3BDD-8CCD999D9686}"/>
              </a:ext>
            </a:extLst>
          </p:cNvPr>
          <p:cNvSpPr>
            <a:spLocks noGrp="1"/>
          </p:cNvSpPr>
          <p:nvPr>
            <p:ph idx="1"/>
          </p:nvPr>
        </p:nvSpPr>
        <p:spPr/>
        <p:txBody>
          <a:bodyPr/>
          <a:lstStyle/>
          <a:p>
            <a:r>
              <a:rPr lang="en-US" dirty="0"/>
              <a:t>"Capacitance is defined as the ability of the capacitor to store charge." </a:t>
            </a:r>
            <a:endParaRPr lang="en-US" b="1" dirty="0"/>
          </a:p>
          <a:p>
            <a:r>
              <a:rPr lang="en-US" b="1" dirty="0"/>
              <a:t>Unit : Farad (F)</a:t>
            </a:r>
          </a:p>
          <a:p>
            <a:r>
              <a:rPr lang="en-US" dirty="0"/>
              <a:t>The force depends on the magnitude of the charges and the distance separating them.</a:t>
            </a:r>
          </a:p>
          <a:p>
            <a:r>
              <a:rPr lang="en-US" dirty="0"/>
              <a:t>Larger charges produce a stronger force, while increasing the distance decreases the force. </a:t>
            </a:r>
          </a:p>
          <a:p>
            <a:endParaRPr lang="en-US" dirty="0"/>
          </a:p>
        </p:txBody>
      </p:sp>
    </p:spTree>
    <p:extLst>
      <p:ext uri="{BB962C8B-B14F-4D97-AF65-F5344CB8AC3E}">
        <p14:creationId xmlns:p14="http://schemas.microsoft.com/office/powerpoint/2010/main" val="15922015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TotalTime>
  <Words>630</Words>
  <Application>Microsoft Office PowerPoint</Application>
  <PresentationFormat>Widescreen</PresentationFormat>
  <Paragraphs>118</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Applied Sciences </vt:lpstr>
      <vt:lpstr>Electric Charge</vt:lpstr>
      <vt:lpstr>Conservation of Electric Charge</vt:lpstr>
      <vt:lpstr>Coulomb's Law</vt:lpstr>
      <vt:lpstr>Relationship Between Force and Charged Objects</vt:lpstr>
      <vt:lpstr>Capacitor</vt:lpstr>
      <vt:lpstr>Types of Capacitors </vt:lpstr>
      <vt:lpstr>Construction and Storage of Charge </vt:lpstr>
      <vt:lpstr>Capacitance</vt:lpstr>
      <vt:lpstr>Capacitors in Series</vt:lpstr>
      <vt:lpstr>Capacitors in Parallel</vt:lpstr>
      <vt:lpstr>Factors Affecting Capacitance</vt:lpstr>
      <vt:lpstr>Alternating Current (AC)</vt:lpstr>
      <vt:lpstr>AC vs DC</vt:lpstr>
      <vt:lpstr>AC vs DC</vt:lpstr>
      <vt:lpstr>RMS Value</vt:lpstr>
      <vt:lpstr>Peak Value of Sine Wave</vt:lpstr>
      <vt:lpstr>Peak Value and Strength of Sine Wave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Awais Hamza</dc:creator>
  <cp:lastModifiedBy>Awais Hamza</cp:lastModifiedBy>
  <cp:revision>1</cp:revision>
  <dcterms:created xsi:type="dcterms:W3CDTF">2026-06-01T22:11:04Z</dcterms:created>
  <dcterms:modified xsi:type="dcterms:W3CDTF">2026-06-01T22:51:13Z</dcterms:modified>
</cp:coreProperties>
</file>