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mephysiology.com/immune-system/haematology/platelet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Extrinsic Pathway of </a:t>
            </a:r>
            <a:r>
              <a:rPr lang="en-US" b="1" dirty="0" smtClean="0"/>
              <a:t>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Damage </a:t>
            </a:r>
            <a:r>
              <a:rPr lang="en-US" dirty="0"/>
              <a:t>to the blood vessel means that </a:t>
            </a:r>
            <a:r>
              <a:rPr lang="en-US" b="1" dirty="0"/>
              <a:t>factor VII</a:t>
            </a:r>
            <a:r>
              <a:rPr lang="en-US" dirty="0"/>
              <a:t> exits the circulation into surrounding tissues</a:t>
            </a:r>
          </a:p>
          <a:p>
            <a:r>
              <a:rPr lang="en-US" dirty="0"/>
              <a:t>Tissue factor (factor III) is released by damaged cells outside the circulation</a:t>
            </a:r>
          </a:p>
          <a:p>
            <a:r>
              <a:rPr lang="en-US" dirty="0"/>
              <a:t>Factor VII and factor III form a </a:t>
            </a:r>
            <a:r>
              <a:rPr lang="en-US" b="1" dirty="0"/>
              <a:t>complex</a:t>
            </a:r>
            <a:r>
              <a:rPr lang="en-US" dirty="0"/>
              <a:t>, known as the TF-</a:t>
            </a:r>
            <a:r>
              <a:rPr lang="en-US" dirty="0" err="1"/>
              <a:t>VIIa</a:t>
            </a:r>
            <a:r>
              <a:rPr lang="en-US" dirty="0"/>
              <a:t> complex.</a:t>
            </a:r>
          </a:p>
          <a:p>
            <a:r>
              <a:rPr lang="en-US" dirty="0"/>
              <a:t>TF-</a:t>
            </a:r>
            <a:r>
              <a:rPr lang="en-US" dirty="0" err="1"/>
              <a:t>VIIa</a:t>
            </a:r>
            <a:r>
              <a:rPr lang="en-US" dirty="0"/>
              <a:t> then activates factor X into its active form, factor </a:t>
            </a:r>
            <a:r>
              <a:rPr lang="en-US" dirty="0" err="1"/>
              <a:t>Xa</a:t>
            </a:r>
            <a:endParaRPr lang="en-US" dirty="0"/>
          </a:p>
          <a:p>
            <a:r>
              <a:rPr lang="en-US" dirty="0"/>
              <a:t>In conjunction with factor </a:t>
            </a:r>
            <a:r>
              <a:rPr lang="en-US" dirty="0" err="1"/>
              <a:t>Va</a:t>
            </a:r>
            <a:r>
              <a:rPr lang="en-US" dirty="0"/>
              <a:t>, this triggers the formation of </a:t>
            </a:r>
            <a:r>
              <a:rPr lang="en-US" b="1" dirty="0"/>
              <a:t>thrombin.</a:t>
            </a:r>
            <a:endParaRPr lang="en-US" dirty="0"/>
          </a:p>
          <a:p>
            <a:r>
              <a:rPr lang="en-US" dirty="0"/>
              <a:t>Note that the extrinsic pathway is believed to be responsible for the initial generation of activated Factor X (Factor </a:t>
            </a:r>
            <a:r>
              <a:rPr lang="en-US" dirty="0" err="1"/>
              <a:t>Xa</a:t>
            </a:r>
            <a:r>
              <a:rPr lang="en-US" dirty="0"/>
              <a:t>), whereas the intrinsic pathway amplifies its production.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Intrinsic Pathway of </a:t>
            </a:r>
            <a:r>
              <a:rPr lang="en-US" b="1" dirty="0" smtClean="0"/>
              <a:t>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Factor XII</a:t>
            </a:r>
            <a:r>
              <a:rPr lang="en-US" dirty="0"/>
              <a:t> is activated once it comes into contact with negatively charged collagen on the damaged endothelium, triggering the cascade as detailed in Figure 1.</a:t>
            </a:r>
          </a:p>
          <a:p>
            <a:r>
              <a:rPr lang="en-US" dirty="0"/>
              <a:t>Along with clotting factors, </a:t>
            </a:r>
            <a:r>
              <a:rPr lang="en-US" dirty="0">
                <a:hlinkClick r:id="rId2"/>
              </a:rPr>
              <a:t>platelets</a:t>
            </a:r>
            <a:r>
              <a:rPr lang="en-US" dirty="0"/>
              <a:t> form a cellular ‘plug’ at the site of injury. These platelets also release mediators that </a:t>
            </a:r>
            <a:r>
              <a:rPr lang="en-US" b="1" dirty="0"/>
              <a:t>facilitate further clotting</a:t>
            </a:r>
            <a:r>
              <a:rPr lang="en-US" dirty="0"/>
              <a:t>, including Factor VIII.</a:t>
            </a:r>
          </a:p>
          <a:p>
            <a:r>
              <a:rPr lang="en-US" dirty="0"/>
              <a:t>Factor IX combines with Factor VIII to form an enzyme complex that activates factor X, which along with factor </a:t>
            </a:r>
            <a:r>
              <a:rPr lang="en-US" dirty="0" err="1"/>
              <a:t>Va</a:t>
            </a:r>
            <a:r>
              <a:rPr lang="en-US" dirty="0"/>
              <a:t>, stimulates the production of thrombin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Common Pathway of </a:t>
            </a:r>
            <a:r>
              <a:rPr lang="en-US" b="1" dirty="0" smtClean="0"/>
              <a:t>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intrinsic and extrinsic pathways </a:t>
            </a:r>
            <a:r>
              <a:rPr lang="en-US" b="1" dirty="0"/>
              <a:t>converge</a:t>
            </a:r>
            <a:r>
              <a:rPr lang="en-US" dirty="0"/>
              <a:t> to give rise to the common pathway. The activated factor X causes a set of reactions resulting in the inactive enzyme prothrombin (also called </a:t>
            </a:r>
            <a:r>
              <a:rPr lang="en-US" b="1" dirty="0"/>
              <a:t>factor II</a:t>
            </a:r>
            <a:r>
              <a:rPr lang="en-US" dirty="0"/>
              <a:t>) being converted to its active form thrombin (</a:t>
            </a:r>
            <a:r>
              <a:rPr lang="en-US" b="1" dirty="0"/>
              <a:t>factor </a:t>
            </a:r>
            <a:r>
              <a:rPr lang="en-US" b="1" dirty="0" err="1"/>
              <a:t>IIa</a:t>
            </a:r>
            <a:r>
              <a:rPr lang="en-US" dirty="0"/>
              <a:t>) by </a:t>
            </a:r>
            <a:r>
              <a:rPr lang="en-US" b="1" dirty="0" err="1"/>
              <a:t>Prothrombinase</a:t>
            </a:r>
            <a:r>
              <a:rPr lang="en-US" b="1" dirty="0"/>
              <a:t>.</a:t>
            </a:r>
            <a:endParaRPr lang="en-US" dirty="0"/>
          </a:p>
          <a:p>
            <a:r>
              <a:rPr lang="en-US" dirty="0"/>
              <a:t>The thrombin then converts soluble </a:t>
            </a:r>
            <a:r>
              <a:rPr lang="en-US" b="1" dirty="0"/>
              <a:t>fibrinogen</a:t>
            </a:r>
            <a:r>
              <a:rPr lang="en-US" dirty="0"/>
              <a:t> (also referred to as factor I) into insoluble fibrin strands. The </a:t>
            </a:r>
            <a:r>
              <a:rPr lang="en-US" b="1" dirty="0"/>
              <a:t>fibrin strands </a:t>
            </a:r>
            <a:r>
              <a:rPr lang="en-US" dirty="0"/>
              <a:t>which comprise the clot are </a:t>
            </a:r>
            <a:r>
              <a:rPr lang="en-US" dirty="0" err="1"/>
              <a:t>stabilised</a:t>
            </a:r>
            <a:r>
              <a:rPr lang="en-US" dirty="0"/>
              <a:t> by </a:t>
            </a:r>
            <a:r>
              <a:rPr lang="en-US" b="1" dirty="0"/>
              <a:t>factor XIII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Regulation of </a:t>
            </a:r>
            <a:r>
              <a:rPr lang="en-US" b="1" dirty="0" smtClean="0"/>
              <a:t>Clotting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prevent excessive clotting and subsequent disease, mediators including </a:t>
            </a:r>
            <a:r>
              <a:rPr lang="en-US" b="1" dirty="0"/>
              <a:t>Protein C </a:t>
            </a:r>
            <a:r>
              <a:rPr lang="en-US" dirty="0"/>
              <a:t>and </a:t>
            </a:r>
            <a:r>
              <a:rPr lang="en-US" b="1" dirty="0"/>
              <a:t>Protein S</a:t>
            </a:r>
            <a:r>
              <a:rPr lang="en-US" dirty="0"/>
              <a:t> provide negative feedback on the clotting cascade.</a:t>
            </a:r>
          </a:p>
          <a:p>
            <a:r>
              <a:rPr lang="en-US" b="1" dirty="0"/>
              <a:t>Protein C </a:t>
            </a:r>
            <a:r>
              <a:rPr lang="en-US" dirty="0"/>
              <a:t>is activated following contact by </a:t>
            </a:r>
            <a:r>
              <a:rPr lang="en-US" b="1" dirty="0" err="1"/>
              <a:t>thrombomodulin</a:t>
            </a:r>
            <a:r>
              <a:rPr lang="en-US" dirty="0"/>
              <a:t>, which is itself activated by </a:t>
            </a:r>
            <a:r>
              <a:rPr lang="en-US" b="1" dirty="0"/>
              <a:t>thrombin. </a:t>
            </a:r>
            <a:r>
              <a:rPr lang="en-US" dirty="0"/>
              <a:t>Along with co-factors including </a:t>
            </a:r>
            <a:r>
              <a:rPr lang="en-US" b="1" dirty="0"/>
              <a:t>protein S</a:t>
            </a:r>
            <a:r>
              <a:rPr lang="en-US" dirty="0"/>
              <a:t>, activated protein C degrades factor </a:t>
            </a:r>
            <a:r>
              <a:rPr lang="en-US" dirty="0" err="1"/>
              <a:t>Va</a:t>
            </a:r>
            <a:r>
              <a:rPr lang="en-US" dirty="0"/>
              <a:t> and factor </a:t>
            </a:r>
            <a:r>
              <a:rPr lang="en-US" dirty="0" err="1"/>
              <a:t>VIIIa</a:t>
            </a:r>
            <a:r>
              <a:rPr lang="en-US" dirty="0"/>
              <a:t>, thus slowing the rate of clotting.</a:t>
            </a:r>
          </a:p>
          <a:p>
            <a:r>
              <a:rPr lang="en-US" b="1" dirty="0"/>
              <a:t>Calcium </a:t>
            </a:r>
            <a:r>
              <a:rPr lang="en-US" dirty="0"/>
              <a:t>ions play a role through their interaction with the activation of several clotting factors. Low levels of calcium are therefore </a:t>
            </a:r>
            <a:r>
              <a:rPr lang="en-US" b="1" dirty="0"/>
              <a:t>inhibitory</a:t>
            </a:r>
            <a:r>
              <a:rPr lang="en-US" dirty="0"/>
              <a:t> to the clotting cascade.</a:t>
            </a:r>
          </a:p>
          <a:p>
            <a:r>
              <a:rPr lang="en-US" b="1" dirty="0" err="1"/>
              <a:t>Antithrombin</a:t>
            </a:r>
            <a:r>
              <a:rPr lang="en-US" b="1" dirty="0"/>
              <a:t> </a:t>
            </a:r>
            <a:r>
              <a:rPr lang="en-US" dirty="0"/>
              <a:t>is a protease inhibitor that degrades thrombin, factor </a:t>
            </a:r>
            <a:r>
              <a:rPr lang="en-US" dirty="0" err="1"/>
              <a:t>IXa</a:t>
            </a:r>
            <a:r>
              <a:rPr lang="en-US" dirty="0"/>
              <a:t>, factor </a:t>
            </a:r>
            <a:r>
              <a:rPr lang="en-US" dirty="0" err="1"/>
              <a:t>Xa</a:t>
            </a:r>
            <a:r>
              <a:rPr lang="en-US" dirty="0"/>
              <a:t>, factor </a:t>
            </a:r>
            <a:r>
              <a:rPr lang="en-US" dirty="0" err="1"/>
              <a:t>XIa</a:t>
            </a:r>
            <a:r>
              <a:rPr lang="en-US" dirty="0"/>
              <a:t> and factor </a:t>
            </a:r>
            <a:r>
              <a:rPr lang="en-US" dirty="0" err="1"/>
              <a:t>XIIa</a:t>
            </a:r>
            <a:r>
              <a:rPr lang="en-US" dirty="0"/>
              <a:t>. It is constantly active but can be activated further by a group of common anticoagulants known as </a:t>
            </a:r>
            <a:r>
              <a:rPr lang="en-US" b="1" dirty="0"/>
              <a:t>heparins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Restoring Blood Flow – </a:t>
            </a:r>
            <a:r>
              <a:rPr lang="en-US" b="1" dirty="0" smtClean="0"/>
              <a:t>Fibrinolysis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order for blood flow to be re-established as the blood vessel heals, the thrombus must eventually be </a:t>
            </a:r>
            <a:r>
              <a:rPr lang="en-US" b="1" dirty="0"/>
              <a:t>degraded</a:t>
            </a:r>
            <a:r>
              <a:rPr lang="en-US" dirty="0"/>
              <a:t>. During fibrinolysis, fibrin is dissolved leading to the consequent dissolution of the clot.</a:t>
            </a:r>
          </a:p>
          <a:p>
            <a:r>
              <a:rPr lang="en-US" dirty="0"/>
              <a:t>The endothelial cells of the blood vessel wall secrete tissue plasminogen activators (</a:t>
            </a:r>
            <a:r>
              <a:rPr lang="en-US" dirty="0" err="1"/>
              <a:t>tPAs</a:t>
            </a:r>
            <a:r>
              <a:rPr lang="en-US" dirty="0"/>
              <a:t>) which convert the precursor </a:t>
            </a:r>
            <a:r>
              <a:rPr lang="en-US" b="1" dirty="0"/>
              <a:t>plasminogen </a:t>
            </a:r>
            <a:r>
              <a:rPr lang="en-US" dirty="0"/>
              <a:t>into </a:t>
            </a:r>
            <a:r>
              <a:rPr lang="en-US" b="1" dirty="0"/>
              <a:t>plasmin</a:t>
            </a:r>
            <a:r>
              <a:rPr lang="en-US" dirty="0"/>
              <a:t>. Plasmin subsequently </a:t>
            </a:r>
            <a:r>
              <a:rPr lang="en-US" b="1" dirty="0"/>
              <a:t>cleaves the fibrin</a:t>
            </a:r>
            <a:r>
              <a:rPr lang="en-US" dirty="0"/>
              <a:t> within the thrombus, leading to its degradation.</a:t>
            </a:r>
          </a:p>
          <a:p>
            <a:r>
              <a:rPr lang="en-US" dirty="0" err="1"/>
              <a:t>tPAs</a:t>
            </a:r>
            <a:r>
              <a:rPr lang="en-US" dirty="0"/>
              <a:t> are released </a:t>
            </a:r>
            <a:r>
              <a:rPr lang="en-US" b="1" dirty="0"/>
              <a:t>very slowly</a:t>
            </a:r>
            <a:r>
              <a:rPr lang="en-US" dirty="0"/>
              <a:t> following trauma from the endothelial cells, and therefore there is a </a:t>
            </a:r>
            <a:r>
              <a:rPr lang="en-US" b="1" dirty="0"/>
              <a:t>substantial time delay</a:t>
            </a:r>
            <a:r>
              <a:rPr lang="en-US" dirty="0"/>
              <a:t> until there is a sufficient concentration for fibrinolysis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Thrombin and Fibrin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Role of Thrombin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Converts fibrinogen into </a:t>
            </a:r>
            <a:r>
              <a:rPr lang="en-US" dirty="0" smtClean="0"/>
              <a:t>fibrin. Activates </a:t>
            </a:r>
            <a:r>
              <a:rPr lang="en-US" dirty="0"/>
              <a:t>Factor XIII</a:t>
            </a:r>
          </a:p>
          <a:p>
            <a:r>
              <a:rPr lang="en-US" dirty="0"/>
              <a:t>Enhances platelet </a:t>
            </a:r>
            <a:r>
              <a:rPr lang="en-US" dirty="0" smtClean="0"/>
              <a:t>aggregation. Accelerates </a:t>
            </a:r>
            <a:r>
              <a:rPr lang="en-US" dirty="0"/>
              <a:t>coagulation by positive feedback</a:t>
            </a:r>
          </a:p>
          <a:p>
            <a:r>
              <a:rPr lang="en-US" b="1" dirty="0"/>
              <a:t>Fibrin</a:t>
            </a:r>
          </a:p>
          <a:p>
            <a:r>
              <a:rPr lang="en-US" dirty="0"/>
              <a:t>Forms meshwork of </a:t>
            </a:r>
            <a:r>
              <a:rPr lang="en-US" dirty="0" smtClean="0"/>
              <a:t>clot. Traps </a:t>
            </a:r>
            <a:r>
              <a:rPr lang="en-US" dirty="0"/>
              <a:t>blood cells and platelets</a:t>
            </a:r>
          </a:p>
          <a:p>
            <a:r>
              <a:rPr lang="en-US" dirty="0"/>
              <a:t>Stabilizes damaged </a:t>
            </a:r>
            <a:r>
              <a:rPr lang="en-US" dirty="0" smtClean="0"/>
              <a:t>vessel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CLOT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Blood </a:t>
            </a:r>
            <a:r>
              <a:rPr lang="en-US" b="1" dirty="0" smtClean="0"/>
              <a:t>Clot: </a:t>
            </a:r>
            <a:r>
              <a:rPr lang="en-US" dirty="0" smtClean="0"/>
              <a:t>A </a:t>
            </a:r>
            <a:r>
              <a:rPr lang="en-US" dirty="0"/>
              <a:t>network of fibrin fibers containing RBCs, WBCs, platelets, and plasma.</a:t>
            </a:r>
          </a:p>
          <a:p>
            <a:r>
              <a:rPr lang="en-US" b="1" dirty="0"/>
              <a:t>Clot Retraction</a:t>
            </a:r>
          </a:p>
          <a:p>
            <a:r>
              <a:rPr lang="en-US" dirty="0"/>
              <a:t>Occurs within 20–60 </a:t>
            </a:r>
            <a:r>
              <a:rPr lang="en-US" dirty="0" smtClean="0"/>
              <a:t>minutes. Platelets </a:t>
            </a:r>
            <a:r>
              <a:rPr lang="en-US" dirty="0"/>
              <a:t>contract using actin and myosin</a:t>
            </a:r>
          </a:p>
          <a:p>
            <a:r>
              <a:rPr lang="en-US" dirty="0"/>
              <a:t>Serum is squeezed out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Pulls wound edges </a:t>
            </a:r>
            <a:r>
              <a:rPr lang="en-US" dirty="0" smtClean="0"/>
              <a:t>together. Strengthens </a:t>
            </a:r>
            <a:r>
              <a:rPr lang="en-US" dirty="0"/>
              <a:t>clot</a:t>
            </a:r>
          </a:p>
          <a:p>
            <a:r>
              <a:rPr lang="en-US" dirty="0"/>
              <a:t>Promotes </a:t>
            </a:r>
            <a:r>
              <a:rPr lang="en-US" dirty="0" smtClean="0"/>
              <a:t>healing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ANTICLOTTING MECHANISM IN THE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Natural Anticlotting Mechanisms</a:t>
            </a:r>
          </a:p>
          <a:p>
            <a:r>
              <a:rPr lang="en-US" dirty="0"/>
              <a:t>Smooth endothelium</a:t>
            </a:r>
          </a:p>
          <a:p>
            <a:r>
              <a:rPr lang="en-US" dirty="0" err="1"/>
              <a:t>Antithrombin</a:t>
            </a:r>
            <a:r>
              <a:rPr lang="en-US" dirty="0"/>
              <a:t> III</a:t>
            </a:r>
          </a:p>
          <a:p>
            <a:r>
              <a:rPr lang="en-US" dirty="0"/>
              <a:t>Heparin</a:t>
            </a:r>
          </a:p>
          <a:p>
            <a:r>
              <a:rPr lang="en-US" dirty="0"/>
              <a:t>Protein C and Protein S</a:t>
            </a:r>
          </a:p>
          <a:p>
            <a:r>
              <a:rPr lang="en-US" dirty="0"/>
              <a:t>Fibrinolytic system</a:t>
            </a:r>
          </a:p>
          <a:p>
            <a:r>
              <a:rPr lang="en-US" b="1" dirty="0"/>
              <a:t>Purpose</a:t>
            </a:r>
          </a:p>
          <a:p>
            <a:r>
              <a:rPr lang="en-US" dirty="0"/>
              <a:t>Prevent unwanted clotting inside intact vessels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 Anticoagulants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Natural Anticoagulants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Antithrombin</a:t>
            </a:r>
            <a:r>
              <a:rPr lang="en-US" b="1" dirty="0"/>
              <a:t> III</a:t>
            </a:r>
          </a:p>
          <a:p>
            <a:r>
              <a:rPr lang="en-US" dirty="0"/>
              <a:t>Inhibits thrombin and activated factors</a:t>
            </a:r>
          </a:p>
          <a:p>
            <a:pPr marL="0" indent="0">
              <a:buNone/>
            </a:pPr>
            <a:r>
              <a:rPr lang="en-US" b="1" dirty="0" smtClean="0"/>
              <a:t>2. Heparin</a:t>
            </a:r>
            <a:endParaRPr lang="en-US" b="1" dirty="0"/>
          </a:p>
          <a:p>
            <a:r>
              <a:rPr lang="en-US" dirty="0"/>
              <a:t>Released from mast cells and basophils</a:t>
            </a:r>
          </a:p>
          <a:p>
            <a:r>
              <a:rPr lang="en-US" dirty="0"/>
              <a:t>Enhances </a:t>
            </a:r>
            <a:r>
              <a:rPr lang="en-US" dirty="0" err="1"/>
              <a:t>antithrombin</a:t>
            </a:r>
            <a:r>
              <a:rPr lang="en-US" dirty="0"/>
              <a:t> III activity</a:t>
            </a:r>
          </a:p>
          <a:p>
            <a:pPr marL="0" indent="0">
              <a:buNone/>
            </a:pPr>
            <a:r>
              <a:rPr lang="en-US" b="1" dirty="0" smtClean="0"/>
              <a:t>3. Protein </a:t>
            </a:r>
            <a:r>
              <a:rPr lang="en-US" b="1" dirty="0"/>
              <a:t>C &amp; S</a:t>
            </a:r>
          </a:p>
          <a:p>
            <a:r>
              <a:rPr lang="en-US" dirty="0"/>
              <a:t>Inactivate Factors </a:t>
            </a:r>
            <a:r>
              <a:rPr lang="en-US" dirty="0" err="1"/>
              <a:t>Va</a:t>
            </a:r>
            <a:r>
              <a:rPr lang="en-US" dirty="0"/>
              <a:t> and </a:t>
            </a:r>
            <a:r>
              <a:rPr lang="en-US" dirty="0" err="1"/>
              <a:t>VIIIa</a:t>
            </a:r>
            <a:endParaRPr lang="en-US" dirty="0"/>
          </a:p>
          <a:p>
            <a:r>
              <a:rPr lang="en-US" dirty="0"/>
              <a:t>Reduce </a:t>
            </a:r>
            <a:r>
              <a:rPr lang="en-US" dirty="0" smtClean="0"/>
              <a:t>coagulation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Substances </a:t>
            </a:r>
            <a:r>
              <a:rPr lang="en-US" dirty="0"/>
              <a:t>that prevent or delay blood coagulation.</a:t>
            </a:r>
          </a:p>
          <a:p>
            <a:r>
              <a:rPr lang="en-US" b="1" dirty="0"/>
              <a:t>Laboratory Anticoagulants</a:t>
            </a:r>
          </a:p>
          <a:p>
            <a:r>
              <a:rPr lang="en-US" dirty="0" smtClean="0"/>
              <a:t>EDTA, Sodium citrate, Oxalates</a:t>
            </a:r>
            <a:endParaRPr lang="en-US" dirty="0"/>
          </a:p>
          <a:p>
            <a:r>
              <a:rPr lang="en-US" b="1" dirty="0"/>
              <a:t>Therapeutic Anticoagulants</a:t>
            </a:r>
          </a:p>
          <a:p>
            <a:r>
              <a:rPr lang="en-US" dirty="0"/>
              <a:t>Heparin</a:t>
            </a:r>
          </a:p>
          <a:p>
            <a:r>
              <a:rPr lang="en-US" dirty="0"/>
              <a:t>Warfarin</a:t>
            </a:r>
          </a:p>
          <a:p>
            <a:r>
              <a:rPr lang="en-US" dirty="0"/>
              <a:t>Dabigatran</a:t>
            </a:r>
          </a:p>
          <a:p>
            <a:r>
              <a:rPr lang="en-US" dirty="0" err="1"/>
              <a:t>Rivaroxaban</a:t>
            </a:r>
            <a:endParaRPr lang="en-US" dirty="0"/>
          </a:p>
          <a:p>
            <a:r>
              <a:rPr lang="en-US" dirty="0" err="1" smtClean="0"/>
              <a:t>Apixaban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COAGULATION OF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Coagulation or clotting is defined as the process in which blood loses its fluidity and becomes a jelly-like mass few minutes after it is shed out or collected in a container. </a:t>
            </a:r>
            <a:endParaRPr lang="en-US" dirty="0" smtClean="0"/>
          </a:p>
          <a:p>
            <a:r>
              <a:rPr lang="en-US" dirty="0" smtClean="0"/>
              <a:t>Coagulation </a:t>
            </a:r>
            <a:r>
              <a:rPr lang="en-US" dirty="0"/>
              <a:t>of blood occurs through a series of reactions due to the activation of a group of substances. Substances necessary for clotting are called clotting factors. </a:t>
            </a:r>
            <a:endParaRPr lang="en-US" dirty="0" smtClean="0"/>
          </a:p>
          <a:p>
            <a:r>
              <a:rPr lang="en-US" dirty="0" smtClean="0"/>
              <a:t>Clotting </a:t>
            </a:r>
            <a:r>
              <a:rPr lang="en-US" dirty="0"/>
              <a:t>factors were named after the scientists who discovered them or as per the activity, except factor IX. </a:t>
            </a:r>
            <a:endParaRPr lang="en-US" dirty="0" smtClean="0"/>
          </a:p>
          <a:p>
            <a:r>
              <a:rPr lang="en-US" dirty="0" smtClean="0"/>
              <a:t>Factor </a:t>
            </a:r>
            <a:r>
              <a:rPr lang="en-US" dirty="0"/>
              <a:t>IX or Christmas factor was named after the patient in whom it was discovered. </a:t>
            </a:r>
          </a:p>
        </p:txBody>
      </p:sp>
    </p:spTree>
    <p:extLst>
      <p:ext uri="{BB962C8B-B14F-4D97-AF65-F5344CB8AC3E}">
        <p14:creationId xmlns:p14="http://schemas.microsoft.com/office/powerpoint/2010/main" val="30401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PROCOAGULANTS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Substances </a:t>
            </a:r>
            <a:r>
              <a:rPr lang="en-US" dirty="0"/>
              <a:t>that promote coagulation.</a:t>
            </a:r>
          </a:p>
          <a:p>
            <a:r>
              <a:rPr lang="en-US" b="1" dirty="0" smtClean="0"/>
              <a:t>Examples: </a:t>
            </a:r>
            <a:r>
              <a:rPr lang="en-US" dirty="0" smtClean="0"/>
              <a:t>Vitamin K, Calcium, Tissue thromboplastin, Clotting </a:t>
            </a:r>
            <a:r>
              <a:rPr lang="en-US" dirty="0"/>
              <a:t>factor concentrates</a:t>
            </a:r>
          </a:p>
          <a:p>
            <a:r>
              <a:rPr lang="en-US" b="1" dirty="0"/>
              <a:t>Clinical Uses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Vitamin K deficiency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Hemophilia 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Warfarin toxicity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Severe bleeding disorders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8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Anticlotting Mechanism in the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 physiological conditions, intravascular clotting does not occur.</a:t>
            </a:r>
          </a:p>
          <a:p>
            <a:r>
              <a:rPr lang="en-US" dirty="0"/>
              <a:t>This is because of the presence of some physicochemical factors in the body:</a:t>
            </a:r>
          </a:p>
          <a:p>
            <a:r>
              <a:rPr lang="en-US" b="1" dirty="0"/>
              <a:t>1. Physical Factors</a:t>
            </a:r>
          </a:p>
          <a:p>
            <a:r>
              <a:rPr lang="en-US" dirty="0"/>
              <a:t>Continuous circulation of blood </a:t>
            </a:r>
          </a:p>
          <a:p>
            <a:r>
              <a:rPr lang="en-US" dirty="0"/>
              <a:t>Smooth endothelial lining of blood vessels </a:t>
            </a:r>
          </a:p>
          <a:p>
            <a:r>
              <a:rPr lang="en-US" b="1" dirty="0"/>
              <a:t>2. Chemical Factors</a:t>
            </a:r>
          </a:p>
          <a:p>
            <a:r>
              <a:rPr lang="en-US" dirty="0"/>
              <a:t>Natural anticoagulants present in the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3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Factors Preventing Clotting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Continuous Circulation of Blood</a:t>
            </a:r>
          </a:p>
          <a:p>
            <a:r>
              <a:rPr lang="en-US" dirty="0"/>
              <a:t>Prevents stagnation of blood </a:t>
            </a:r>
          </a:p>
          <a:p>
            <a:r>
              <a:rPr lang="en-US" dirty="0"/>
              <a:t>Reduces accumulation of clotting factors </a:t>
            </a:r>
          </a:p>
          <a:p>
            <a:r>
              <a:rPr lang="en-US" b="1" dirty="0"/>
              <a:t>Smooth Endothelial Lining</a:t>
            </a:r>
          </a:p>
          <a:p>
            <a:r>
              <a:rPr lang="en-US" dirty="0"/>
              <a:t>Provides a non-</a:t>
            </a:r>
            <a:r>
              <a:rPr lang="en-US" dirty="0" err="1"/>
              <a:t>thrombogenic</a:t>
            </a:r>
            <a:r>
              <a:rPr lang="en-US" dirty="0"/>
              <a:t> surface </a:t>
            </a:r>
          </a:p>
          <a:p>
            <a:r>
              <a:rPr lang="en-US" dirty="0"/>
              <a:t>Prevents platelet adhesion and activation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04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Factors – Natural Anticoagulants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Natural Anticoagulants</a:t>
            </a:r>
          </a:p>
          <a:p>
            <a:r>
              <a:rPr lang="en-US" dirty="0"/>
              <a:t>Heparin produced by the liver </a:t>
            </a:r>
          </a:p>
          <a:p>
            <a:r>
              <a:rPr lang="en-US" dirty="0" err="1"/>
              <a:t>Thrombomodulin</a:t>
            </a:r>
            <a:r>
              <a:rPr lang="en-US" dirty="0"/>
              <a:t> produced by vascular endothelium </a:t>
            </a:r>
          </a:p>
          <a:p>
            <a:r>
              <a:rPr lang="en-US" dirty="0"/>
              <a:t>Clotting factors remain in inactive state under normal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0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Thrombomodulin</a:t>
            </a:r>
            <a:r>
              <a:rPr lang="en-US" dirty="0"/>
              <a:t>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err="1"/>
              <a:t>Thrombomodulin</a:t>
            </a:r>
            <a:r>
              <a:rPr lang="en-US" sz="1600" dirty="0"/>
              <a:t> + Thrombin</a:t>
            </a:r>
          </a:p>
          <a:p>
            <a:pPr marL="0" indent="0" algn="ctr">
              <a:buNone/>
            </a:pPr>
            <a:r>
              <a:rPr lang="en-US" sz="1600" dirty="0"/>
              <a:t>↓</a:t>
            </a:r>
          </a:p>
          <a:p>
            <a:pPr marL="0" indent="0" algn="ctr">
              <a:buNone/>
            </a:pPr>
            <a:r>
              <a:rPr lang="en-US" sz="1600" dirty="0" err="1"/>
              <a:t>Thrombomodulin</a:t>
            </a:r>
            <a:r>
              <a:rPr lang="en-US" sz="1600" dirty="0"/>
              <a:t>-Thrombin Complex</a:t>
            </a:r>
          </a:p>
          <a:p>
            <a:pPr marL="0" indent="0" algn="ctr">
              <a:buNone/>
            </a:pPr>
            <a:r>
              <a:rPr lang="en-US" sz="1600" dirty="0"/>
              <a:t>↓</a:t>
            </a:r>
          </a:p>
          <a:p>
            <a:pPr marL="0" indent="0" algn="ctr">
              <a:buNone/>
            </a:pPr>
            <a:r>
              <a:rPr lang="en-US" sz="1600" dirty="0"/>
              <a:t>Activation of Protein C</a:t>
            </a:r>
          </a:p>
          <a:p>
            <a:pPr marL="0" indent="0" algn="ctr">
              <a:buNone/>
            </a:pPr>
            <a:r>
              <a:rPr lang="en-US" sz="1600" dirty="0"/>
              <a:t>↓</a:t>
            </a:r>
          </a:p>
          <a:p>
            <a:pPr marL="0" indent="0" algn="ctr">
              <a:buNone/>
            </a:pPr>
            <a:r>
              <a:rPr lang="en-US" sz="1600" dirty="0"/>
              <a:t>Protein C + Protein S</a:t>
            </a:r>
          </a:p>
          <a:p>
            <a:pPr marL="0" indent="0" algn="ctr">
              <a:buNone/>
            </a:pPr>
            <a:r>
              <a:rPr lang="en-US" sz="1600" dirty="0"/>
              <a:t>↓</a:t>
            </a:r>
          </a:p>
          <a:p>
            <a:pPr marL="0" indent="0" algn="ctr">
              <a:buNone/>
            </a:pPr>
            <a:r>
              <a:rPr lang="en-US" sz="1600" dirty="0"/>
              <a:t>Inactivation of Factors V and VIII</a:t>
            </a:r>
          </a:p>
          <a:p>
            <a:pPr marL="0" indent="0" algn="ctr">
              <a:buNone/>
            </a:pPr>
            <a:r>
              <a:rPr lang="en-US" sz="1600" dirty="0" smtClean="0"/>
              <a:t>↓Prevention </a:t>
            </a:r>
            <a:r>
              <a:rPr lang="en-US" sz="1600" dirty="0"/>
              <a:t>of Clot </a:t>
            </a:r>
            <a:r>
              <a:rPr lang="en-US" sz="1600" dirty="0" smtClean="0"/>
              <a:t>Formation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717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Substances which prevent or postpone coagulation of blood are called anticoagulants.</a:t>
            </a:r>
          </a:p>
          <a:p>
            <a:r>
              <a:rPr lang="en-US" b="1" dirty="0"/>
              <a:t>Types</a:t>
            </a:r>
          </a:p>
          <a:p>
            <a:r>
              <a:rPr lang="en-US" dirty="0"/>
              <a:t>Anticoagulants used in vivo </a:t>
            </a:r>
          </a:p>
          <a:p>
            <a:r>
              <a:rPr lang="en-US" dirty="0"/>
              <a:t>Anticoagulants used in vitro </a:t>
            </a:r>
          </a:p>
          <a:p>
            <a:r>
              <a:rPr lang="en-US" dirty="0"/>
              <a:t>Anticoagulants used both in vivo and in vitro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44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–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Heparin</a:t>
            </a:r>
          </a:p>
          <a:p>
            <a:r>
              <a:rPr lang="en-US" dirty="0"/>
              <a:t>Naturally produced anticoagulant </a:t>
            </a:r>
          </a:p>
          <a:p>
            <a:r>
              <a:rPr lang="en-US" dirty="0"/>
              <a:t>Produced by mast cells </a:t>
            </a:r>
          </a:p>
          <a:p>
            <a:r>
              <a:rPr lang="en-US" dirty="0"/>
              <a:t>Mast cells are wandering cells present outside capillaries </a:t>
            </a:r>
          </a:p>
          <a:p>
            <a:r>
              <a:rPr lang="en-US" dirty="0"/>
              <a:t>Abundant in liver and lungs </a:t>
            </a:r>
          </a:p>
          <a:p>
            <a:r>
              <a:rPr lang="en-US" dirty="0"/>
              <a:t>Basophils also secrete heparin </a:t>
            </a:r>
          </a:p>
          <a:p>
            <a:r>
              <a:rPr lang="en-US" b="1" dirty="0" smtClean="0"/>
              <a:t>Nature: </a:t>
            </a:r>
            <a:r>
              <a:rPr lang="en-US" dirty="0" smtClean="0"/>
              <a:t>Conjugated polysaccharide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Commercial Heparin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Prepared from: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Liver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Other organs of animals </a:t>
            </a:r>
          </a:p>
          <a:p>
            <a:r>
              <a:rPr lang="en-US" dirty="0"/>
              <a:t>Available 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Liquid form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Sodium salts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Calcium salts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Ammonium salts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Lithium </a:t>
            </a:r>
            <a:r>
              <a:rPr lang="en-US" dirty="0" smtClean="0"/>
              <a:t>salts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68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 of Heparin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Prevents blood clotting by </a:t>
            </a:r>
            <a:r>
              <a:rPr lang="en-US" dirty="0" err="1" smtClean="0"/>
              <a:t>Antithrombin</a:t>
            </a:r>
            <a:r>
              <a:rPr lang="en-US" dirty="0" smtClean="0"/>
              <a:t> activity</a:t>
            </a:r>
          </a:p>
          <a:p>
            <a:r>
              <a:rPr lang="en-US" dirty="0" smtClean="0"/>
              <a:t>Directly </a:t>
            </a:r>
            <a:r>
              <a:rPr lang="en-US" dirty="0"/>
              <a:t>suppresses thrombin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Combines </a:t>
            </a:r>
            <a:r>
              <a:rPr lang="en-US" dirty="0"/>
              <a:t>with </a:t>
            </a:r>
            <a:r>
              <a:rPr lang="en-US" dirty="0" err="1" smtClean="0"/>
              <a:t>Antithrombin</a:t>
            </a:r>
            <a:r>
              <a:rPr lang="en-US" dirty="0" smtClean="0"/>
              <a:t> </a:t>
            </a:r>
            <a:r>
              <a:rPr lang="en-US" dirty="0"/>
              <a:t>III and removes thrombin from </a:t>
            </a:r>
            <a:r>
              <a:rPr lang="en-US" dirty="0" smtClean="0"/>
              <a:t>circulation</a:t>
            </a:r>
          </a:p>
          <a:p>
            <a:r>
              <a:rPr lang="en-US" dirty="0" smtClean="0"/>
              <a:t>Activates </a:t>
            </a:r>
            <a:r>
              <a:rPr lang="en-US" dirty="0" err="1" smtClean="0"/>
              <a:t>Antithrombin</a:t>
            </a:r>
            <a:r>
              <a:rPr lang="en-US" dirty="0" smtClean="0"/>
              <a:t> III</a:t>
            </a:r>
          </a:p>
          <a:p>
            <a:r>
              <a:rPr lang="en-US" dirty="0" smtClean="0"/>
              <a:t>Inactivates </a:t>
            </a:r>
            <a:r>
              <a:rPr lang="en-US" dirty="0"/>
              <a:t>Factors IX, X, XI and XII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83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Heparin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Clinical Uses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Intravenous injection: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0.5–1 mg/kg body weight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Postpones clotting for: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3–4 hours </a:t>
            </a:r>
          </a:p>
          <a:p>
            <a:pPr marL="0" indent="0">
              <a:buNone/>
            </a:pPr>
            <a:r>
              <a:rPr lang="en-US" dirty="0"/>
              <a:t>Used: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During surgery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During dialysis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During cardiac surgery with heart-lung machine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Before blood </a:t>
            </a:r>
            <a:r>
              <a:rPr lang="en-US" dirty="0" smtClean="0"/>
              <a:t>transfusion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7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79565"/>
            <a:ext cx="9686107" cy="4920343"/>
          </a:xfrm>
        </p:spPr>
      </p:pic>
    </p:spTree>
    <p:extLst>
      <p:ext uri="{BB962C8B-B14F-4D97-AF65-F5344CB8AC3E}">
        <p14:creationId xmlns:p14="http://schemas.microsoft.com/office/powerpoint/2010/main" val="25502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Coumarin</a:t>
            </a:r>
            <a:r>
              <a:rPr lang="en-US" dirty="0"/>
              <a:t>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Examples : </a:t>
            </a:r>
            <a:r>
              <a:rPr lang="en-US" dirty="0" smtClean="0"/>
              <a:t>Warfarin and </a:t>
            </a:r>
            <a:r>
              <a:rPr lang="en-US" dirty="0" err="1" smtClean="0"/>
              <a:t>Dicoumoral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Mechanism of Action</a:t>
            </a:r>
          </a:p>
          <a:p>
            <a:r>
              <a:rPr lang="en-US" dirty="0" err="1"/>
              <a:t>Coumarin</a:t>
            </a:r>
            <a:r>
              <a:rPr lang="en-US" dirty="0"/>
              <a:t> derivatives inhibit the action of Vitamin </a:t>
            </a:r>
            <a:r>
              <a:rPr lang="en-US" dirty="0" err="1" smtClean="0"/>
              <a:t>K.Vitamin</a:t>
            </a:r>
            <a:r>
              <a:rPr lang="en-US" dirty="0" smtClean="0"/>
              <a:t> </a:t>
            </a:r>
            <a:r>
              <a:rPr lang="en-US" dirty="0"/>
              <a:t>K is essential for formation of:</a:t>
            </a:r>
          </a:p>
          <a:p>
            <a:r>
              <a:rPr lang="en-US" dirty="0"/>
              <a:t>Factor II </a:t>
            </a:r>
          </a:p>
          <a:p>
            <a:r>
              <a:rPr lang="en-US" dirty="0"/>
              <a:t>Factor VII </a:t>
            </a:r>
          </a:p>
          <a:p>
            <a:r>
              <a:rPr lang="en-US" dirty="0"/>
              <a:t>Factor IX </a:t>
            </a:r>
          </a:p>
          <a:p>
            <a:r>
              <a:rPr lang="en-US" dirty="0"/>
              <a:t>Factor </a:t>
            </a:r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81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Ethylenediaminetetraacetic</a:t>
            </a:r>
            <a:r>
              <a:rPr lang="en-US" dirty="0"/>
              <a:t> Acid (EDTA)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</a:t>
            </a:r>
            <a:r>
              <a:rPr lang="en-US" dirty="0" smtClean="0"/>
              <a:t>anticoagulant. Available as: Disodium </a:t>
            </a:r>
            <a:r>
              <a:rPr lang="en-US" dirty="0"/>
              <a:t>salt </a:t>
            </a:r>
            <a:r>
              <a:rPr lang="en-US" dirty="0" smtClean="0"/>
              <a:t> and </a:t>
            </a:r>
            <a:r>
              <a:rPr lang="en-US" dirty="0" err="1" smtClean="0"/>
              <a:t>Tripotassium</a:t>
            </a:r>
            <a:r>
              <a:rPr lang="en-US" dirty="0" smtClean="0"/>
              <a:t> salt</a:t>
            </a:r>
          </a:p>
          <a:p>
            <a:pPr marL="0" indent="0">
              <a:buNone/>
            </a:pPr>
            <a:r>
              <a:rPr lang="en-US" b="1" dirty="0" smtClean="0"/>
              <a:t>Mechanism</a:t>
            </a:r>
            <a:endParaRPr lang="en-US" b="1" dirty="0"/>
          </a:p>
          <a:p>
            <a:r>
              <a:rPr lang="en-US" dirty="0"/>
              <a:t>Removes calcium from blood</a:t>
            </a:r>
          </a:p>
          <a:p>
            <a:r>
              <a:rPr lang="en-US" dirty="0" smtClean="0"/>
              <a:t>↓</a:t>
            </a:r>
            <a:endParaRPr lang="en-US" dirty="0"/>
          </a:p>
          <a:p>
            <a:r>
              <a:rPr lang="en-US" dirty="0"/>
              <a:t>Prevents coagulation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8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INVOLVED IN BLOOD CLOTTING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Components</a:t>
            </a:r>
          </a:p>
          <a:p>
            <a:r>
              <a:rPr lang="en-US" dirty="0"/>
              <a:t>Platelets</a:t>
            </a:r>
          </a:p>
          <a:p>
            <a:r>
              <a:rPr lang="en-US" dirty="0"/>
              <a:t>Clotting factors</a:t>
            </a:r>
          </a:p>
          <a:p>
            <a:r>
              <a:rPr lang="en-US" dirty="0"/>
              <a:t>Calcium ions</a:t>
            </a:r>
          </a:p>
          <a:p>
            <a:r>
              <a:rPr lang="en-US" dirty="0"/>
              <a:t>Vitamin K</a:t>
            </a:r>
          </a:p>
          <a:p>
            <a:r>
              <a:rPr lang="en-US" dirty="0"/>
              <a:t>Liver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K and Calcium in Clotting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Vitamin K Dependent Factors</a:t>
            </a:r>
          </a:p>
          <a:p>
            <a:r>
              <a:rPr lang="en-US" dirty="0"/>
              <a:t>Factor </a:t>
            </a:r>
            <a:r>
              <a:rPr lang="en-US" dirty="0" smtClean="0"/>
              <a:t>II, Factor </a:t>
            </a:r>
            <a:r>
              <a:rPr lang="en-US" dirty="0"/>
              <a:t>VII</a:t>
            </a:r>
          </a:p>
          <a:p>
            <a:r>
              <a:rPr lang="en-US" dirty="0"/>
              <a:t>Factor </a:t>
            </a:r>
            <a:r>
              <a:rPr lang="en-US" dirty="0" smtClean="0"/>
              <a:t>IX, Factor </a:t>
            </a:r>
            <a:r>
              <a:rPr lang="en-US" dirty="0"/>
              <a:t>X</a:t>
            </a:r>
          </a:p>
          <a:p>
            <a:r>
              <a:rPr lang="en-US" b="1" dirty="0"/>
              <a:t>Functions of Vitamin K</a:t>
            </a:r>
          </a:p>
          <a:p>
            <a:r>
              <a:rPr lang="en-US" dirty="0"/>
              <a:t>Required for synthesis of clotting factors in </a:t>
            </a:r>
            <a:r>
              <a:rPr lang="en-US" dirty="0" smtClean="0"/>
              <a:t>liver, Deficiency </a:t>
            </a:r>
            <a:r>
              <a:rPr lang="en-US" dirty="0"/>
              <a:t>causes bleeding tendency</a:t>
            </a:r>
          </a:p>
          <a:p>
            <a:r>
              <a:rPr lang="en-US" b="1" dirty="0"/>
              <a:t>Role of Calcium (Factor IV)</a:t>
            </a:r>
          </a:p>
          <a:p>
            <a:r>
              <a:rPr lang="en-US" dirty="0"/>
              <a:t>Essential for most coagulation </a:t>
            </a:r>
            <a:r>
              <a:rPr lang="en-US" dirty="0" smtClean="0"/>
              <a:t>reactions, Activates </a:t>
            </a:r>
            <a:r>
              <a:rPr lang="en-US" dirty="0"/>
              <a:t>clotting factors</a:t>
            </a:r>
          </a:p>
          <a:p>
            <a:r>
              <a:rPr lang="en-US" dirty="0"/>
              <a:t>Needed for conversion of prothrombin to </a:t>
            </a:r>
            <a:r>
              <a:rPr lang="en-US" dirty="0" smtClean="0"/>
              <a:t>thrombin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Platelets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Platelets in </a:t>
            </a:r>
            <a:r>
              <a:rPr lang="en-US" b="1" dirty="0" smtClean="0"/>
              <a:t>Coagulation Functions</a:t>
            </a:r>
            <a:endParaRPr lang="en-US" b="1" dirty="0"/>
          </a:p>
          <a:p>
            <a:r>
              <a:rPr lang="en-US" dirty="0"/>
              <a:t>Form platelet plug</a:t>
            </a:r>
          </a:p>
          <a:p>
            <a:r>
              <a:rPr lang="en-US" dirty="0"/>
              <a:t>Release clotting substances</a:t>
            </a:r>
          </a:p>
          <a:p>
            <a:r>
              <a:rPr lang="en-US" dirty="0"/>
              <a:t>Provide phospholipid surface</a:t>
            </a:r>
          </a:p>
          <a:p>
            <a:r>
              <a:rPr lang="en-US" dirty="0"/>
              <a:t>Help clot retraction</a:t>
            </a:r>
          </a:p>
          <a:p>
            <a:r>
              <a:rPr lang="en-US" dirty="0"/>
              <a:t>Assist vessel repair</a:t>
            </a:r>
          </a:p>
          <a:p>
            <a:r>
              <a:rPr lang="en-US" b="1" dirty="0"/>
              <a:t>Important Platelet Substances</a:t>
            </a:r>
          </a:p>
          <a:p>
            <a:r>
              <a:rPr lang="en-US" dirty="0" smtClean="0"/>
              <a:t>ADP, Thromboxane </a:t>
            </a:r>
            <a:r>
              <a:rPr lang="en-US" dirty="0"/>
              <a:t>A2</a:t>
            </a:r>
          </a:p>
          <a:p>
            <a:r>
              <a:rPr lang="en-US" dirty="0" smtClean="0"/>
              <a:t>Serotonin, Platelet phospholipid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SEQUENCE OF CLOTTING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Three Major Steps</a:t>
            </a:r>
          </a:p>
          <a:p>
            <a:r>
              <a:rPr lang="en-US" dirty="0"/>
              <a:t>Formation of prothrombin activator</a:t>
            </a:r>
          </a:p>
          <a:p>
            <a:r>
              <a:rPr lang="en-US" dirty="0"/>
              <a:t>Conversion of prothrombin → thrombin</a:t>
            </a:r>
          </a:p>
          <a:p>
            <a:r>
              <a:rPr lang="en-US" dirty="0"/>
              <a:t>Conversion of fibrinogen → fibrin</a:t>
            </a:r>
          </a:p>
          <a:p>
            <a:r>
              <a:rPr lang="en-US" b="1" dirty="0"/>
              <a:t>Pathways</a:t>
            </a:r>
          </a:p>
          <a:p>
            <a:r>
              <a:rPr lang="en-US" dirty="0"/>
              <a:t>Extrinsic pathway</a:t>
            </a:r>
          </a:p>
          <a:p>
            <a:r>
              <a:rPr lang="en-US" dirty="0"/>
              <a:t>Intrinsic pathway</a:t>
            </a:r>
          </a:p>
          <a:p>
            <a:r>
              <a:rPr lang="en-US" dirty="0"/>
              <a:t>Common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Trigger: </a:t>
            </a:r>
            <a:r>
              <a:rPr lang="en-US" dirty="0" smtClean="0"/>
              <a:t>Tissue </a:t>
            </a:r>
            <a:r>
              <a:rPr lang="en-US" dirty="0"/>
              <a:t>injury outside blood vessel.</a:t>
            </a:r>
          </a:p>
          <a:p>
            <a:r>
              <a:rPr lang="en-US" b="1" dirty="0"/>
              <a:t>Steps</a:t>
            </a:r>
          </a:p>
          <a:p>
            <a:r>
              <a:rPr lang="en-US" dirty="0"/>
              <a:t>Tissue damage releases tissue factor (Factor III)</a:t>
            </a:r>
          </a:p>
          <a:p>
            <a:r>
              <a:rPr lang="en-US" dirty="0"/>
              <a:t>Factor III activates Factor VII</a:t>
            </a:r>
          </a:p>
          <a:p>
            <a:r>
              <a:rPr lang="en-US" dirty="0"/>
              <a:t>Factor VII activates Factor X</a:t>
            </a:r>
          </a:p>
          <a:p>
            <a:r>
              <a:rPr lang="en-US" dirty="0"/>
              <a:t>Factor X forms prothrombin activator</a:t>
            </a:r>
          </a:p>
          <a:p>
            <a:r>
              <a:rPr lang="en-US" b="1" dirty="0"/>
              <a:t>Features</a:t>
            </a:r>
          </a:p>
          <a:p>
            <a:r>
              <a:rPr lang="en-US" dirty="0"/>
              <a:t>Rapid </a:t>
            </a:r>
            <a:r>
              <a:rPr lang="en-US" dirty="0" smtClean="0"/>
              <a:t>pathway, Takes seconds, Main </a:t>
            </a:r>
            <a:r>
              <a:rPr lang="en-US" dirty="0"/>
              <a:t>pathway in </a:t>
            </a:r>
            <a:r>
              <a:rPr lang="en-US" dirty="0" smtClean="0"/>
              <a:t>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89" y="775063"/>
            <a:ext cx="9762309" cy="5320937"/>
          </a:xfrm>
        </p:spPr>
      </p:pic>
    </p:spTree>
    <p:extLst>
      <p:ext uri="{BB962C8B-B14F-4D97-AF65-F5344CB8AC3E}">
        <p14:creationId xmlns:p14="http://schemas.microsoft.com/office/powerpoint/2010/main" val="5866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909</Words>
  <Application>Microsoft Office PowerPoint</Application>
  <PresentationFormat>Widescreen</PresentationFormat>
  <Paragraphs>215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Physiology</vt:lpstr>
      <vt:lpstr>COAGULATION OF BLOOD</vt:lpstr>
      <vt:lpstr>PowerPoint Presentation</vt:lpstr>
      <vt:lpstr>FACTORS INVOLVED IN BLOOD CLOTTING</vt:lpstr>
      <vt:lpstr>Vitamin K and Calcium in Clotting</vt:lpstr>
      <vt:lpstr>Role of Platelets</vt:lpstr>
      <vt:lpstr>SEQUENCE OF CLOTTING MECHANISM</vt:lpstr>
      <vt:lpstr>Extrinsic Pathway</vt:lpstr>
      <vt:lpstr>PowerPoint Presentation</vt:lpstr>
      <vt:lpstr>Extrinsic Pathway of Coagulation</vt:lpstr>
      <vt:lpstr>Intrinsic Pathway of Coagulation</vt:lpstr>
      <vt:lpstr>Common Pathway of Coagulation</vt:lpstr>
      <vt:lpstr>Regulation of Clotting</vt:lpstr>
      <vt:lpstr>Restoring Blood Flow – Fibrinolysis</vt:lpstr>
      <vt:lpstr>Thrombin and Fibrin</vt:lpstr>
      <vt:lpstr>BLOOD CLOT</vt:lpstr>
      <vt:lpstr>ANTICLOTTING MECHANISM IN THE BODY</vt:lpstr>
      <vt:lpstr>Natural Anticoagulants</vt:lpstr>
      <vt:lpstr>ANTICOAGULANTS</vt:lpstr>
      <vt:lpstr>PROCOAGULANTS</vt:lpstr>
      <vt:lpstr>Anticlotting Mechanism in the Body</vt:lpstr>
      <vt:lpstr>Physical Factors Preventing Clotting</vt:lpstr>
      <vt:lpstr>Chemical Factors – Natural Anticoagulants</vt:lpstr>
      <vt:lpstr>Thrombomodulin Mechanism</vt:lpstr>
      <vt:lpstr>Anticoagulants</vt:lpstr>
      <vt:lpstr>Heparin – Introduction</vt:lpstr>
      <vt:lpstr>Commercial Heparin</vt:lpstr>
      <vt:lpstr>Mechanism of Action of Heparin</vt:lpstr>
      <vt:lpstr>Uses of Heparin</vt:lpstr>
      <vt:lpstr>Coumarin Derivatives</vt:lpstr>
      <vt:lpstr>Ethylenediaminetetraacetic Acid (EDTA)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</dc:title>
  <dc:creator>Moorche</dc:creator>
  <cp:lastModifiedBy>Moorche</cp:lastModifiedBy>
  <cp:revision>7</cp:revision>
  <dcterms:created xsi:type="dcterms:W3CDTF">2026-05-27T22:23:01Z</dcterms:created>
  <dcterms:modified xsi:type="dcterms:W3CDTF">2026-06-03T04:19:05Z</dcterms:modified>
</cp:coreProperties>
</file>