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70" r:id="rId4"/>
    <p:sldId id="258" r:id="rId5"/>
    <p:sldId id="257" r:id="rId6"/>
    <p:sldId id="259" r:id="rId7"/>
    <p:sldId id="260" r:id="rId8"/>
    <p:sldId id="261" r:id="rId9"/>
    <p:sldId id="262" r:id="rId10"/>
    <p:sldId id="263" r:id="rId11"/>
    <p:sldId id="264" r:id="rId12"/>
    <p:sldId id="265" r:id="rId13"/>
    <p:sldId id="266" r:id="rId14"/>
    <p:sldId id="267" r:id="rId15"/>
    <p:sldId id="268" r:id="rId16"/>
    <p:sldId id="283" r:id="rId17"/>
    <p:sldId id="284" r:id="rId18"/>
    <p:sldId id="285" r:id="rId19"/>
    <p:sldId id="286" r:id="rId20"/>
    <p:sldId id="287" r:id="rId21"/>
    <p:sldId id="288" r:id="rId22"/>
    <p:sldId id="290" r:id="rId23"/>
    <p:sldId id="291" r:id="rId24"/>
    <p:sldId id="292" r:id="rId25"/>
    <p:sldId id="269" r:id="rId26"/>
    <p:sldId id="275" r:id="rId27"/>
    <p:sldId id="276" r:id="rId28"/>
    <p:sldId id="277" r:id="rId29"/>
    <p:sldId id="278" r:id="rId30"/>
    <p:sldId id="279" r:id="rId31"/>
    <p:sldId id="280" r:id="rId32"/>
    <p:sldId id="281" r:id="rId33"/>
    <p:sldId id="28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byjus.com/physics/faradays-la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byjus.com/physics/flemings-left-hand-rule-and-right-hand-rul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byjus.com/jee/electromagnetic-induction-for-iit-je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Applied Science</a:t>
            </a:r>
            <a:endParaRPr lang="en-US" dirty="0"/>
          </a:p>
        </p:txBody>
      </p:sp>
      <p:sp>
        <p:nvSpPr>
          <p:cNvPr id="3" name="Subtitle 2"/>
          <p:cNvSpPr>
            <a:spLocks noGrp="1"/>
          </p:cNvSpPr>
          <p:nvPr>
            <p:ph type="subTitle" idx="1"/>
          </p:nvPr>
        </p:nvSpPr>
        <p:spPr/>
        <p:txBody>
          <a:bodyPr/>
          <a:lstStyle/>
          <a:p>
            <a:r>
              <a:rPr lang="en-US" dirty="0" err="1" smtClean="0"/>
              <a:t>Fsc</a:t>
            </a:r>
            <a:r>
              <a:rPr lang="en-US" dirty="0" smtClean="0"/>
              <a:t> Medical Technology</a:t>
            </a:r>
            <a:endParaRPr lang="en-US" dirty="0"/>
          </a:p>
        </p:txBody>
      </p:sp>
    </p:spTree>
    <p:extLst>
      <p:ext uri="{BB962C8B-B14F-4D97-AF65-F5344CB8AC3E}">
        <p14:creationId xmlns:p14="http://schemas.microsoft.com/office/powerpoint/2010/main" val="118305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 Formed by Magnetic Field Lines</a:t>
            </a:r>
          </a:p>
        </p:txBody>
      </p:sp>
      <p:sp>
        <p:nvSpPr>
          <p:cNvPr id="3" name="Content Placeholder 2"/>
          <p:cNvSpPr>
            <a:spLocks noGrp="1"/>
          </p:cNvSpPr>
          <p:nvPr>
            <p:ph idx="1"/>
          </p:nvPr>
        </p:nvSpPr>
        <p:spPr/>
        <p:txBody>
          <a:bodyPr>
            <a:normAutofit fontScale="77500" lnSpcReduction="20000"/>
          </a:bodyPr>
          <a:lstStyle/>
          <a:p>
            <a:r>
              <a:rPr lang="en-US" b="1" dirty="0"/>
              <a:t>Field Pattern Around a Bar Magnet</a:t>
            </a:r>
          </a:p>
          <a:p>
            <a:r>
              <a:rPr lang="en-US" dirty="0"/>
              <a:t>Dense near poles → stronger field </a:t>
            </a:r>
          </a:p>
          <a:p>
            <a:r>
              <a:rPr lang="en-US" dirty="0"/>
              <a:t>Wider apart away from poles → weaker field </a:t>
            </a:r>
          </a:p>
          <a:p>
            <a:r>
              <a:rPr lang="en-US" b="1" dirty="0"/>
              <a:t>Circular Pattern</a:t>
            </a:r>
          </a:p>
          <a:p>
            <a:r>
              <a:rPr lang="en-US" dirty="0"/>
              <a:t>Field lines curve from:</a:t>
            </a:r>
          </a:p>
          <a:p>
            <a:r>
              <a:rPr lang="en-US" dirty="0"/>
              <a:t>North → South outside magnet </a:t>
            </a:r>
          </a:p>
          <a:p>
            <a:r>
              <a:rPr lang="en-US" dirty="0"/>
              <a:t>South → North inside magnet </a:t>
            </a:r>
          </a:p>
          <a:p>
            <a:r>
              <a:rPr lang="en-US" b="1" dirty="0"/>
              <a:t>Observation Method</a:t>
            </a:r>
          </a:p>
          <a:p>
            <a:r>
              <a:rPr lang="en-US" dirty="0"/>
              <a:t>Iron filings sprinkled near a magnet show the field pattern</a:t>
            </a:r>
            <a:r>
              <a:rPr lang="en-US" dirty="0" smtClean="0"/>
              <a:t>.</a:t>
            </a:r>
            <a:endParaRPr lang="en-US" dirty="0"/>
          </a:p>
        </p:txBody>
      </p:sp>
    </p:spTree>
    <p:extLst>
      <p:ext uri="{BB962C8B-B14F-4D97-AF65-F5344CB8AC3E}">
        <p14:creationId xmlns:p14="http://schemas.microsoft.com/office/powerpoint/2010/main" val="160665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 of Magnetic Field</a:t>
            </a:r>
          </a:p>
        </p:txBody>
      </p:sp>
      <p:sp>
        <p:nvSpPr>
          <p:cNvPr id="3" name="Content Placeholder 2"/>
          <p:cNvSpPr>
            <a:spLocks noGrp="1"/>
          </p:cNvSpPr>
          <p:nvPr>
            <p:ph idx="1"/>
          </p:nvPr>
        </p:nvSpPr>
        <p:spPr/>
        <p:txBody>
          <a:bodyPr>
            <a:normAutofit fontScale="77500" lnSpcReduction="20000"/>
          </a:bodyPr>
          <a:lstStyle/>
          <a:p>
            <a:r>
              <a:rPr lang="en-US" b="1" dirty="0"/>
              <a:t>Direction Rule</a:t>
            </a:r>
          </a:p>
          <a:p>
            <a:r>
              <a:rPr lang="en-US" dirty="0"/>
              <a:t>Magnetic field direction is:</a:t>
            </a:r>
          </a:p>
          <a:p>
            <a:r>
              <a:rPr lang="en-US" dirty="0"/>
              <a:t>From North Pole to South Pole outside the magnet </a:t>
            </a:r>
          </a:p>
          <a:p>
            <a:r>
              <a:rPr lang="en-US" b="1" dirty="0"/>
              <a:t>Compass Method</a:t>
            </a:r>
          </a:p>
          <a:p>
            <a:r>
              <a:rPr lang="en-US" dirty="0"/>
              <a:t>A compass needle points in the direction of magnetic field lines.</a:t>
            </a:r>
          </a:p>
          <a:p>
            <a:r>
              <a:rPr lang="en-US" b="1" dirty="0"/>
              <a:t>Right-Hand Thumb Rule</a:t>
            </a:r>
          </a:p>
          <a:p>
            <a:r>
              <a:rPr lang="en-US" dirty="0"/>
              <a:t>Used for current-carrying conductors:</a:t>
            </a:r>
          </a:p>
          <a:p>
            <a:r>
              <a:rPr lang="en-US" dirty="0"/>
              <a:t>Thumb → current direction </a:t>
            </a:r>
          </a:p>
          <a:p>
            <a:r>
              <a:rPr lang="en-US" dirty="0"/>
              <a:t>Curled fingers → magnetic field </a:t>
            </a:r>
            <a:r>
              <a:rPr lang="en-US" dirty="0" smtClean="0"/>
              <a:t>direction</a:t>
            </a:r>
            <a:endParaRPr lang="en-US" dirty="0"/>
          </a:p>
        </p:txBody>
      </p:sp>
    </p:spTree>
    <p:extLst>
      <p:ext uri="{BB962C8B-B14F-4D97-AF65-F5344CB8AC3E}">
        <p14:creationId xmlns:p14="http://schemas.microsoft.com/office/powerpoint/2010/main" val="120320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Thumb Rule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6560" y="2557463"/>
            <a:ext cx="5258879" cy="3317875"/>
          </a:xfrm>
        </p:spPr>
      </p:pic>
    </p:spTree>
    <p:extLst>
      <p:ext uri="{BB962C8B-B14F-4D97-AF65-F5344CB8AC3E}">
        <p14:creationId xmlns:p14="http://schemas.microsoft.com/office/powerpoint/2010/main" val="346747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 of Magnetic Field</a:t>
            </a:r>
          </a:p>
        </p:txBody>
      </p:sp>
      <p:sp>
        <p:nvSpPr>
          <p:cNvPr id="3" name="Content Placeholder 2"/>
          <p:cNvSpPr>
            <a:spLocks noGrp="1"/>
          </p:cNvSpPr>
          <p:nvPr>
            <p:ph idx="1"/>
          </p:nvPr>
        </p:nvSpPr>
        <p:spPr/>
        <p:txBody>
          <a:bodyPr>
            <a:normAutofit fontScale="77500" lnSpcReduction="20000"/>
          </a:bodyPr>
          <a:lstStyle/>
          <a:p>
            <a:r>
              <a:rPr lang="en-US" b="1" dirty="0"/>
              <a:t>Factors Affecting Magnetic Field Strength</a:t>
            </a:r>
          </a:p>
          <a:p>
            <a:r>
              <a:rPr lang="en-US" dirty="0"/>
              <a:t>Distance from magnet </a:t>
            </a:r>
          </a:p>
          <a:p>
            <a:r>
              <a:rPr lang="en-US" dirty="0"/>
              <a:t>Size of magnet </a:t>
            </a:r>
          </a:p>
          <a:p>
            <a:r>
              <a:rPr lang="en-US" dirty="0"/>
              <a:t>Material of magnet </a:t>
            </a:r>
          </a:p>
          <a:p>
            <a:r>
              <a:rPr lang="en-US" dirty="0"/>
              <a:t>Electric current magnitude </a:t>
            </a:r>
          </a:p>
          <a:p>
            <a:r>
              <a:rPr lang="en-US" b="1" dirty="0"/>
              <a:t>Strong </a:t>
            </a:r>
            <a:r>
              <a:rPr lang="en-US" b="1" dirty="0" smtClean="0"/>
              <a:t>Field: </a:t>
            </a:r>
            <a:r>
              <a:rPr lang="en-US" dirty="0" smtClean="0"/>
              <a:t>Lines </a:t>
            </a:r>
            <a:r>
              <a:rPr lang="en-US" dirty="0"/>
              <a:t>close together </a:t>
            </a:r>
          </a:p>
          <a:p>
            <a:r>
              <a:rPr lang="en-US" b="1" dirty="0"/>
              <a:t>Weak </a:t>
            </a:r>
            <a:r>
              <a:rPr lang="en-US" b="1" dirty="0" smtClean="0"/>
              <a:t>Field: </a:t>
            </a:r>
            <a:r>
              <a:rPr lang="en-US" dirty="0" smtClean="0"/>
              <a:t>Lines </a:t>
            </a:r>
            <a:r>
              <a:rPr lang="en-US" dirty="0"/>
              <a:t>spread apart </a:t>
            </a:r>
          </a:p>
          <a:p>
            <a:r>
              <a:rPr lang="en-US" b="1" dirty="0"/>
              <a:t>Measurement Unit</a:t>
            </a:r>
          </a:p>
          <a:p>
            <a:r>
              <a:rPr lang="en-US" dirty="0"/>
              <a:t>Magnetic field strength is measured </a:t>
            </a:r>
            <a:r>
              <a:rPr lang="en-US" dirty="0" smtClean="0"/>
              <a:t>in: Tesla </a:t>
            </a:r>
            <a:r>
              <a:rPr lang="en-US" dirty="0"/>
              <a:t>(T</a:t>
            </a:r>
            <a:r>
              <a:rPr lang="en-US" dirty="0" smtClean="0"/>
              <a:t>)</a:t>
            </a:r>
            <a:endParaRPr lang="en-US" dirty="0"/>
          </a:p>
        </p:txBody>
      </p:sp>
    </p:spTree>
    <p:extLst>
      <p:ext uri="{BB962C8B-B14F-4D97-AF65-F5344CB8AC3E}">
        <p14:creationId xmlns:p14="http://schemas.microsoft.com/office/powerpoint/2010/main" val="217462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Electromagnetism</a:t>
            </a:r>
          </a:p>
        </p:txBody>
      </p:sp>
      <p:sp>
        <p:nvSpPr>
          <p:cNvPr id="3" name="Content Placeholder 2"/>
          <p:cNvSpPr>
            <a:spLocks noGrp="1"/>
          </p:cNvSpPr>
          <p:nvPr>
            <p:ph idx="1"/>
          </p:nvPr>
        </p:nvSpPr>
        <p:spPr/>
        <p:txBody>
          <a:bodyPr>
            <a:normAutofit/>
          </a:bodyPr>
          <a:lstStyle/>
          <a:p>
            <a:r>
              <a:rPr lang="en-US" b="1" dirty="0"/>
              <a:t>Electromagnetism</a:t>
            </a:r>
          </a:p>
          <a:p>
            <a:r>
              <a:rPr lang="en-US" dirty="0"/>
              <a:t>Electromagnetism is the relationship between electricity and magnetism.</a:t>
            </a:r>
          </a:p>
          <a:p>
            <a:r>
              <a:rPr lang="en-US" b="1" dirty="0"/>
              <a:t>Principle</a:t>
            </a:r>
          </a:p>
          <a:p>
            <a:r>
              <a:rPr lang="en-US" dirty="0"/>
              <a:t>Electric current flowing through a conductor creates a magnetic field.</a:t>
            </a:r>
          </a:p>
          <a:p>
            <a:r>
              <a:rPr lang="en-US" b="1" dirty="0" smtClean="0"/>
              <a:t>Discovery: </a:t>
            </a:r>
            <a:r>
              <a:rPr lang="en-US" dirty="0" smtClean="0"/>
              <a:t>Hans </a:t>
            </a:r>
            <a:r>
              <a:rPr lang="en-US" dirty="0"/>
              <a:t>Christian </a:t>
            </a:r>
            <a:r>
              <a:rPr lang="en-US" dirty="0" err="1"/>
              <a:t>Ørsted</a:t>
            </a:r>
            <a:endParaRPr lang="en-US" dirty="0"/>
          </a:p>
          <a:p>
            <a:r>
              <a:rPr lang="en-US" b="1" dirty="0"/>
              <a:t>Key </a:t>
            </a:r>
            <a:r>
              <a:rPr lang="en-US" b="1" dirty="0" smtClean="0"/>
              <a:t>Idea: </a:t>
            </a:r>
            <a:r>
              <a:rPr lang="en-US" dirty="0" smtClean="0"/>
              <a:t>Electricity </a:t>
            </a:r>
            <a:r>
              <a:rPr lang="en-US" dirty="0"/>
              <a:t>can produce magnetism.</a:t>
            </a:r>
          </a:p>
          <a:p>
            <a:endParaRPr lang="en-US" dirty="0"/>
          </a:p>
        </p:txBody>
      </p:sp>
    </p:spTree>
    <p:extLst>
      <p:ext uri="{BB962C8B-B14F-4D97-AF65-F5344CB8AC3E}">
        <p14:creationId xmlns:p14="http://schemas.microsoft.com/office/powerpoint/2010/main" val="390072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669" y="722810"/>
            <a:ext cx="5490708" cy="54602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778" y="644434"/>
            <a:ext cx="6067425" cy="5538652"/>
          </a:xfrm>
          <a:prstGeom prst="rect">
            <a:avLst/>
          </a:prstGeom>
        </p:spPr>
      </p:pic>
    </p:spTree>
    <p:extLst>
      <p:ext uri="{BB962C8B-B14F-4D97-AF65-F5344CB8AC3E}">
        <p14:creationId xmlns:p14="http://schemas.microsoft.com/office/powerpoint/2010/main" val="58336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Creation of a magnetic field through application of electric current</a:t>
            </a:r>
          </a:p>
        </p:txBody>
      </p:sp>
      <p:sp>
        <p:nvSpPr>
          <p:cNvPr id="3" name="Content Placeholder 2"/>
          <p:cNvSpPr>
            <a:spLocks noGrp="1"/>
          </p:cNvSpPr>
          <p:nvPr>
            <p:ph idx="1"/>
          </p:nvPr>
        </p:nvSpPr>
        <p:spPr/>
        <p:txBody>
          <a:bodyPr/>
          <a:lstStyle/>
          <a:p>
            <a:r>
              <a:rPr lang="en-US" dirty="0"/>
              <a:t>An electric current creates a magnetic field whenever electrical charges (electrons) are in motion. </a:t>
            </a:r>
            <a:endParaRPr lang="en-US" dirty="0" smtClean="0"/>
          </a:p>
          <a:p>
            <a:r>
              <a:rPr lang="en-US" dirty="0" smtClean="0"/>
              <a:t>When </a:t>
            </a:r>
            <a:r>
              <a:rPr lang="en-US" dirty="0"/>
              <a:t>electrons flow through a conductor, they generate invisible, concentric rings of magnetic force encircling the wire. </a:t>
            </a:r>
            <a:endParaRPr lang="en-US" dirty="0" smtClean="0"/>
          </a:p>
          <a:p>
            <a:r>
              <a:rPr lang="en-US" dirty="0" smtClean="0"/>
              <a:t>This </a:t>
            </a:r>
            <a:r>
              <a:rPr lang="en-US" dirty="0"/>
              <a:t>foundational principle is the basis of </a:t>
            </a:r>
            <a:r>
              <a:rPr lang="en-US" b="1" dirty="0"/>
              <a:t>electromagnetism</a:t>
            </a:r>
            <a:endParaRPr lang="en-US" dirty="0"/>
          </a:p>
        </p:txBody>
      </p:sp>
    </p:spTree>
    <p:extLst>
      <p:ext uri="{BB962C8B-B14F-4D97-AF65-F5344CB8AC3E}">
        <p14:creationId xmlns:p14="http://schemas.microsoft.com/office/powerpoint/2010/main" val="31007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Field through Current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8125" y="2557463"/>
            <a:ext cx="6635750" cy="3317875"/>
          </a:xfrm>
        </p:spPr>
      </p:pic>
    </p:spTree>
    <p:extLst>
      <p:ext uri="{BB962C8B-B14F-4D97-AF65-F5344CB8AC3E}">
        <p14:creationId xmlns:p14="http://schemas.microsoft.com/office/powerpoint/2010/main" val="2791088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Magnetic Field Due to Current Carrying </a:t>
            </a:r>
            <a:r>
              <a:rPr lang="en-US" b="1" dirty="0" smtClean="0"/>
              <a:t>Conductor</a:t>
            </a:r>
            <a:endParaRPr lang="en-US" dirty="0"/>
          </a:p>
        </p:txBody>
      </p:sp>
      <p:sp>
        <p:nvSpPr>
          <p:cNvPr id="3" name="Content Placeholder 2"/>
          <p:cNvSpPr>
            <a:spLocks noGrp="1"/>
          </p:cNvSpPr>
          <p:nvPr>
            <p:ph idx="1"/>
          </p:nvPr>
        </p:nvSpPr>
        <p:spPr/>
        <p:txBody>
          <a:bodyPr/>
          <a:lstStyle/>
          <a:p>
            <a:r>
              <a:rPr lang="en-US" dirty="0"/>
              <a:t>Current is generally defined as the rate of flow of charge</a:t>
            </a:r>
            <a:r>
              <a:rPr lang="en-US" i="1" dirty="0"/>
              <a:t>. </a:t>
            </a:r>
            <a:r>
              <a:rPr lang="en-US" dirty="0"/>
              <a:t>We already know that stationary charges produce an electric field proportional to the charge’s magnitude. </a:t>
            </a:r>
            <a:endParaRPr lang="en-US" dirty="0" smtClean="0"/>
          </a:p>
          <a:p>
            <a:r>
              <a:rPr lang="en-US" dirty="0" smtClean="0"/>
              <a:t>The </a:t>
            </a:r>
            <a:r>
              <a:rPr lang="en-US" dirty="0"/>
              <a:t>same principle can be applied here. Moving charges produce magnetic fields which are proportional to the current, and hence a current carrying conductor produces a magnetic effect around it. </a:t>
            </a:r>
            <a:endParaRPr lang="en-US" dirty="0" smtClean="0"/>
          </a:p>
          <a:p>
            <a:r>
              <a:rPr lang="en-US" dirty="0" smtClean="0"/>
              <a:t>This </a:t>
            </a:r>
            <a:r>
              <a:rPr lang="en-US" dirty="0"/>
              <a:t>magnetic field is generally attributed to the sub-atomic particles in the conductor, for e.g. the moving electrons in the atomic orbitals.</a:t>
            </a:r>
            <a:endParaRPr lang="en-US" dirty="0"/>
          </a:p>
        </p:txBody>
      </p:sp>
    </p:spTree>
    <p:extLst>
      <p:ext uri="{BB962C8B-B14F-4D97-AF65-F5344CB8AC3E}">
        <p14:creationId xmlns:p14="http://schemas.microsoft.com/office/powerpoint/2010/main" val="2085403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A magnetic field has both magnitude and direction. Hence, it is a vector quantity denoted by </a:t>
            </a:r>
            <a:r>
              <a:rPr lang="en-US" dirty="0" smtClean="0"/>
              <a:t>B</a:t>
            </a:r>
          </a:p>
          <a:p>
            <a:r>
              <a:rPr lang="en-US" dirty="0" smtClean="0"/>
              <a:t>The </a:t>
            </a:r>
            <a:r>
              <a:rPr lang="en-US" dirty="0"/>
              <a:t>magnetic field due to a current-carrying conductor depends on the conductor’s current and the distance from the point. The direction of the magnetic field is perpendicular to the wire. </a:t>
            </a:r>
            <a:endParaRPr lang="en-US" dirty="0" smtClean="0"/>
          </a:p>
          <a:p>
            <a:r>
              <a:rPr lang="en-US" dirty="0" smtClean="0"/>
              <a:t>If </a:t>
            </a:r>
            <a:r>
              <a:rPr lang="en-US" dirty="0"/>
              <a:t>you wrap your right hand’s fingers around the wire with your thumb pointing in the direction of the current, then the direction in which the fingers would curl will give the direction of the magnetic field. This will be clearer with the diagram below, where the red lines represent the magnetic field lines.</a:t>
            </a:r>
            <a:endParaRPr lang="en-US" dirty="0"/>
          </a:p>
        </p:txBody>
      </p:sp>
    </p:spTree>
    <p:extLst>
      <p:ext uri="{BB962C8B-B14F-4D97-AF65-F5344CB8AC3E}">
        <p14:creationId xmlns:p14="http://schemas.microsoft.com/office/powerpoint/2010/main" val="62589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 – Definition</a:t>
            </a:r>
          </a:p>
        </p:txBody>
      </p:sp>
      <p:sp>
        <p:nvSpPr>
          <p:cNvPr id="3" name="Content Placeholder 2"/>
          <p:cNvSpPr>
            <a:spLocks noGrp="1"/>
          </p:cNvSpPr>
          <p:nvPr>
            <p:ph idx="1"/>
          </p:nvPr>
        </p:nvSpPr>
        <p:spPr/>
        <p:txBody>
          <a:bodyPr>
            <a:normAutofit fontScale="85000" lnSpcReduction="20000"/>
          </a:bodyPr>
          <a:lstStyle/>
          <a:p>
            <a:r>
              <a:rPr lang="en-US" dirty="0"/>
              <a:t>A </a:t>
            </a:r>
            <a:r>
              <a:rPr lang="en-US" b="1" dirty="0"/>
              <a:t>magnet</a:t>
            </a:r>
            <a:r>
              <a:rPr lang="en-US" dirty="0"/>
              <a:t> is a material or object that produces a </a:t>
            </a:r>
            <a:r>
              <a:rPr lang="en-US" b="1" dirty="0"/>
              <a:t>magnetic field</a:t>
            </a:r>
            <a:r>
              <a:rPr lang="en-US" dirty="0"/>
              <a:t> and has the ability to attract ferromagnetic materials such as iron, nickel, cobalt, and some of their alloys.</a:t>
            </a:r>
          </a:p>
          <a:p>
            <a:r>
              <a:rPr lang="en-US" b="1" dirty="0" smtClean="0"/>
              <a:t>Attractive </a:t>
            </a:r>
            <a:r>
              <a:rPr lang="en-US" b="1" dirty="0"/>
              <a:t>Property</a:t>
            </a:r>
            <a:r>
              <a:rPr lang="en-US" dirty="0"/>
              <a:t> </a:t>
            </a:r>
            <a:r>
              <a:rPr lang="en-US" dirty="0" smtClean="0"/>
              <a:t>: A </a:t>
            </a:r>
            <a:r>
              <a:rPr lang="en-US" dirty="0"/>
              <a:t>magnet attracts magnetic materials such as iron, steel, nickel, and cobalt. </a:t>
            </a:r>
          </a:p>
          <a:p>
            <a:r>
              <a:rPr lang="en-US" b="1" dirty="0"/>
              <a:t>Directive Property</a:t>
            </a:r>
            <a:r>
              <a:rPr lang="en-US" dirty="0"/>
              <a:t> </a:t>
            </a:r>
            <a:r>
              <a:rPr lang="en-US" dirty="0" smtClean="0"/>
              <a:t>:When </a:t>
            </a:r>
            <a:r>
              <a:rPr lang="en-US" dirty="0"/>
              <a:t>freely suspended, a magnet always aligns itself in the </a:t>
            </a:r>
            <a:r>
              <a:rPr lang="en-US" b="1" dirty="0"/>
              <a:t>north-south direction</a:t>
            </a:r>
            <a:r>
              <a:rPr lang="en-US" dirty="0"/>
              <a:t>. </a:t>
            </a:r>
          </a:p>
          <a:p>
            <a:r>
              <a:rPr lang="en-US" b="1" dirty="0"/>
              <a:t>Polarity</a:t>
            </a:r>
            <a:r>
              <a:rPr lang="en-US" dirty="0"/>
              <a:t> </a:t>
            </a:r>
          </a:p>
          <a:p>
            <a:pPr lvl="1"/>
            <a:r>
              <a:rPr lang="en-US" dirty="0"/>
              <a:t>Every magnet has two poles: </a:t>
            </a:r>
          </a:p>
          <a:p>
            <a:pPr lvl="2"/>
            <a:r>
              <a:rPr lang="en-US" b="1" dirty="0"/>
              <a:t>North Pole (N)</a:t>
            </a:r>
            <a:r>
              <a:rPr lang="en-US" dirty="0"/>
              <a:t> </a:t>
            </a:r>
          </a:p>
          <a:p>
            <a:pPr lvl="2"/>
            <a:r>
              <a:rPr lang="en-US" b="1" dirty="0"/>
              <a:t>South Pole (S)</a:t>
            </a:r>
            <a:r>
              <a:rPr lang="en-US" dirty="0"/>
              <a:t> </a:t>
            </a:r>
            <a:r>
              <a:rPr lang="en-US" dirty="0" smtClean="0"/>
              <a:t>.Magnetic </a:t>
            </a:r>
            <a:r>
              <a:rPr lang="en-US" dirty="0"/>
              <a:t>force is strongest at the poles</a:t>
            </a:r>
            <a:r>
              <a:rPr lang="en-US" dirty="0" smtClean="0"/>
              <a:t>.</a:t>
            </a:r>
            <a:endParaRPr lang="en-US" dirty="0"/>
          </a:p>
        </p:txBody>
      </p:sp>
    </p:spTree>
    <p:extLst>
      <p:ext uri="{BB962C8B-B14F-4D97-AF65-F5344CB8AC3E}">
        <p14:creationId xmlns:p14="http://schemas.microsoft.com/office/powerpoint/2010/main" val="319157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7610" y="905691"/>
            <a:ext cx="10032275" cy="5320938"/>
          </a:xfrm>
        </p:spPr>
      </p:pic>
    </p:spTree>
    <p:extLst>
      <p:ext uri="{BB962C8B-B14F-4D97-AF65-F5344CB8AC3E}">
        <p14:creationId xmlns:p14="http://schemas.microsoft.com/office/powerpoint/2010/main" val="2311335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Characteristics of Magnetic Field Due to Current Carrying </a:t>
            </a:r>
            <a:r>
              <a:rPr lang="en-US" b="1" dirty="0" smtClean="0"/>
              <a:t>Conductor</a:t>
            </a:r>
            <a:endParaRPr lang="en-US" dirty="0"/>
          </a:p>
        </p:txBody>
      </p:sp>
      <p:sp>
        <p:nvSpPr>
          <p:cNvPr id="3" name="Content Placeholder 2"/>
          <p:cNvSpPr>
            <a:spLocks noGrp="1"/>
          </p:cNvSpPr>
          <p:nvPr>
            <p:ph idx="1"/>
          </p:nvPr>
        </p:nvSpPr>
        <p:spPr/>
        <p:txBody>
          <a:bodyPr>
            <a:normAutofit fontScale="92500"/>
          </a:bodyPr>
          <a:lstStyle/>
          <a:p>
            <a:r>
              <a:rPr lang="en-US" i="1" dirty="0"/>
              <a:t>The magnetic field produced due to a current-carrying conductor has the following characteristics:</a:t>
            </a:r>
            <a:endParaRPr lang="en-US" dirty="0"/>
          </a:p>
          <a:p>
            <a:pPr marL="457200" indent="-457200">
              <a:buFont typeface="+mj-lt"/>
              <a:buAutoNum type="arabicPeriod"/>
            </a:pPr>
            <a:r>
              <a:rPr lang="en-US" dirty="0"/>
              <a:t>It encircles the conductor.</a:t>
            </a:r>
          </a:p>
          <a:p>
            <a:pPr marL="457200" indent="-457200">
              <a:buFont typeface="+mj-lt"/>
              <a:buAutoNum type="arabicPeriod"/>
            </a:pPr>
            <a:r>
              <a:rPr lang="en-US" dirty="0"/>
              <a:t>It lies in a plane perpendicular to the conductor.</a:t>
            </a:r>
          </a:p>
          <a:p>
            <a:pPr marL="457200" indent="-457200">
              <a:buFont typeface="+mj-lt"/>
              <a:buAutoNum type="arabicPeriod"/>
            </a:pPr>
            <a:r>
              <a:rPr lang="en-US" dirty="0"/>
              <a:t>Reversal in the current flow direction reverses the field’s direction.</a:t>
            </a:r>
          </a:p>
          <a:p>
            <a:pPr marL="457200" indent="-457200">
              <a:buFont typeface="+mj-lt"/>
              <a:buAutoNum type="arabicPeriod"/>
            </a:pPr>
            <a:r>
              <a:rPr lang="en-US" dirty="0"/>
              <a:t>Strength of the field is directly proportional to the magnitude of the current.</a:t>
            </a:r>
          </a:p>
          <a:p>
            <a:pPr marL="457200" indent="-457200">
              <a:buFont typeface="+mj-lt"/>
              <a:buAutoNum type="arabicPeriod"/>
            </a:pPr>
            <a:r>
              <a:rPr lang="en-US" dirty="0"/>
              <a:t>Strength of the field at any point is inversely proportional to the distance of the point from the wire.</a:t>
            </a:r>
          </a:p>
          <a:p>
            <a:endParaRPr lang="en-US" dirty="0"/>
          </a:p>
        </p:txBody>
      </p:sp>
    </p:spTree>
    <p:extLst>
      <p:ext uri="{BB962C8B-B14F-4D97-AF65-F5344CB8AC3E}">
        <p14:creationId xmlns:p14="http://schemas.microsoft.com/office/powerpoint/2010/main" val="191653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Right-Hand Thumb Rule</a:t>
            </a:r>
          </a:p>
        </p:txBody>
      </p:sp>
      <p:sp>
        <p:nvSpPr>
          <p:cNvPr id="3" name="Content Placeholder 2"/>
          <p:cNvSpPr>
            <a:spLocks noGrp="1"/>
          </p:cNvSpPr>
          <p:nvPr>
            <p:ph idx="1"/>
          </p:nvPr>
        </p:nvSpPr>
        <p:spPr/>
        <p:txBody>
          <a:bodyPr/>
          <a:lstStyle/>
          <a:p>
            <a:r>
              <a:rPr lang="en-US" dirty="0"/>
              <a:t>According to </a:t>
            </a:r>
            <a:r>
              <a:rPr lang="en-US" dirty="0">
                <a:hlinkClick r:id="rId2"/>
              </a:rPr>
              <a:t>Faraday’s law of electromagnetic induction</a:t>
            </a:r>
            <a:r>
              <a:rPr lang="en-US" dirty="0"/>
              <a:t>, when a conductor moves through a magnetic field, an electric current is induced in it. Fleming’s right-hand rule is used to determine the direction of the induced current.</a:t>
            </a:r>
            <a:endParaRPr lang="en-US" dirty="0"/>
          </a:p>
        </p:txBody>
      </p:sp>
    </p:spTree>
    <p:extLst>
      <p:ext uri="{BB962C8B-B14F-4D97-AF65-F5344CB8AC3E}">
        <p14:creationId xmlns:p14="http://schemas.microsoft.com/office/powerpoint/2010/main" val="1598512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Hand Rule</a:t>
            </a:r>
            <a:endParaRPr lang="en-US" dirty="0"/>
          </a:p>
        </p:txBody>
      </p:sp>
      <p:sp>
        <p:nvSpPr>
          <p:cNvPr id="3" name="Content Placeholder 2"/>
          <p:cNvSpPr>
            <a:spLocks noGrp="1"/>
          </p:cNvSpPr>
          <p:nvPr>
            <p:ph idx="1"/>
          </p:nvPr>
        </p:nvSpPr>
        <p:spPr/>
        <p:txBody>
          <a:bodyPr/>
          <a:lstStyle/>
          <a:p>
            <a:r>
              <a:rPr lang="en-US" dirty="0"/>
              <a:t>Fleming’s Right Hand Rule states that if we arrange our thumb, forefinger and middle finger of the right-hand perpendicular to each other, then the thumb points towards the direction of the motion of the conductor relative to the magnetic field, the forefinger points towards the direction of the magnetic field and the middle finger points towards the direction of the induced current.</a:t>
            </a:r>
            <a:endParaRPr lang="en-US" dirty="0"/>
          </a:p>
        </p:txBody>
      </p:sp>
    </p:spTree>
    <p:extLst>
      <p:ext uri="{BB962C8B-B14F-4D97-AF65-F5344CB8AC3E}">
        <p14:creationId xmlns:p14="http://schemas.microsoft.com/office/powerpoint/2010/main" val="238554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Fleming Left Hand VS Right Hand Rule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8136" y="2557463"/>
            <a:ext cx="7695727" cy="3317875"/>
          </a:xfrm>
        </p:spPr>
      </p:pic>
    </p:spTree>
    <p:extLst>
      <p:ext uri="{BB962C8B-B14F-4D97-AF65-F5344CB8AC3E}">
        <p14:creationId xmlns:p14="http://schemas.microsoft.com/office/powerpoint/2010/main" val="3053085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Magnetic Field Around a Current-Carrying Wire</a:t>
            </a:r>
          </a:p>
        </p:txBody>
      </p:sp>
      <p:sp>
        <p:nvSpPr>
          <p:cNvPr id="3" name="Content Placeholder 2"/>
          <p:cNvSpPr>
            <a:spLocks noGrp="1"/>
          </p:cNvSpPr>
          <p:nvPr>
            <p:ph idx="1"/>
          </p:nvPr>
        </p:nvSpPr>
        <p:spPr/>
        <p:txBody>
          <a:bodyPr>
            <a:normAutofit fontScale="77500" lnSpcReduction="20000"/>
          </a:bodyPr>
          <a:lstStyle/>
          <a:p>
            <a:r>
              <a:rPr lang="en-US" b="1" dirty="0"/>
              <a:t>Observation</a:t>
            </a:r>
          </a:p>
          <a:p>
            <a:r>
              <a:rPr lang="en-US" dirty="0"/>
              <a:t>When electric current passes through a wire:</a:t>
            </a:r>
          </a:p>
          <a:p>
            <a:r>
              <a:rPr lang="en-US" dirty="0"/>
              <a:t>Circular magnetic field forms around the wire. </a:t>
            </a:r>
          </a:p>
          <a:p>
            <a:r>
              <a:rPr lang="en-US" b="1" dirty="0"/>
              <a:t>Direction</a:t>
            </a:r>
          </a:p>
          <a:p>
            <a:r>
              <a:rPr lang="en-US" dirty="0"/>
              <a:t>Determined by Right-Hand Thumb Rule.</a:t>
            </a:r>
          </a:p>
          <a:p>
            <a:r>
              <a:rPr lang="en-US" b="1" dirty="0"/>
              <a:t>Stronger Magnetic Field Produced By</a:t>
            </a:r>
          </a:p>
          <a:p>
            <a:r>
              <a:rPr lang="en-US" dirty="0"/>
              <a:t>Increasing current </a:t>
            </a:r>
          </a:p>
          <a:p>
            <a:r>
              <a:rPr lang="en-US" dirty="0"/>
              <a:t>Coiling the wire </a:t>
            </a:r>
          </a:p>
          <a:p>
            <a:r>
              <a:rPr lang="en-US" dirty="0"/>
              <a:t>Using iron </a:t>
            </a:r>
            <a:r>
              <a:rPr lang="en-US" dirty="0" smtClean="0"/>
              <a:t>core</a:t>
            </a:r>
            <a:endParaRPr lang="en-US" dirty="0"/>
          </a:p>
        </p:txBody>
      </p:sp>
    </p:spTree>
    <p:extLst>
      <p:ext uri="{BB962C8B-B14F-4D97-AF65-F5344CB8AC3E}">
        <p14:creationId xmlns:p14="http://schemas.microsoft.com/office/powerpoint/2010/main" val="2840001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of Electromagnetism</a:t>
            </a:r>
          </a:p>
        </p:txBody>
      </p:sp>
      <p:sp>
        <p:nvSpPr>
          <p:cNvPr id="3" name="Content Placeholder 2"/>
          <p:cNvSpPr>
            <a:spLocks noGrp="1"/>
          </p:cNvSpPr>
          <p:nvPr>
            <p:ph idx="1"/>
          </p:nvPr>
        </p:nvSpPr>
        <p:spPr/>
        <p:txBody>
          <a:bodyPr>
            <a:normAutofit fontScale="92500" lnSpcReduction="10000"/>
          </a:bodyPr>
          <a:lstStyle/>
          <a:p>
            <a:r>
              <a:rPr lang="en-US" b="1" dirty="0"/>
              <a:t>Electromagnetism</a:t>
            </a:r>
            <a:r>
              <a:rPr lang="en-US" dirty="0"/>
              <a:t> is the phenomenon in which an </a:t>
            </a:r>
            <a:r>
              <a:rPr lang="en-US" b="1" dirty="0"/>
              <a:t>electric current flowing through a conductor produces a magnetic field around it</a:t>
            </a:r>
            <a:r>
              <a:rPr lang="en-US" dirty="0"/>
              <a:t>.</a:t>
            </a:r>
          </a:p>
          <a:p>
            <a:r>
              <a:rPr lang="en-US" b="1" dirty="0"/>
              <a:t>Basic Principle</a:t>
            </a:r>
          </a:p>
          <a:p>
            <a:r>
              <a:rPr lang="en-US" dirty="0"/>
              <a:t>When electric current passes through a wire, magnetic lines of force are generated around the wire. The strength of the magnetic field depends on:</a:t>
            </a:r>
          </a:p>
          <a:p>
            <a:r>
              <a:rPr lang="en-US" dirty="0"/>
              <a:t>The amount of current flowing through the conductor. </a:t>
            </a:r>
          </a:p>
          <a:p>
            <a:r>
              <a:rPr lang="en-US" dirty="0"/>
              <a:t>The number of turns in the coil. </a:t>
            </a:r>
          </a:p>
          <a:p>
            <a:r>
              <a:rPr lang="en-US" dirty="0"/>
              <a:t>The type of core material (e.g., iron core increases magnetic strength).</a:t>
            </a:r>
          </a:p>
          <a:p>
            <a:endParaRPr lang="en-US" dirty="0"/>
          </a:p>
        </p:txBody>
      </p:sp>
    </p:spTree>
    <p:extLst>
      <p:ext uri="{BB962C8B-B14F-4D97-AF65-F5344CB8AC3E}">
        <p14:creationId xmlns:p14="http://schemas.microsoft.com/office/powerpoint/2010/main" val="750787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Right-Hand Thumb Rule</a:t>
            </a:r>
          </a:p>
        </p:txBody>
      </p:sp>
      <p:sp>
        <p:nvSpPr>
          <p:cNvPr id="3" name="Content Placeholder 2"/>
          <p:cNvSpPr>
            <a:spLocks noGrp="1"/>
          </p:cNvSpPr>
          <p:nvPr>
            <p:ph idx="1"/>
          </p:nvPr>
        </p:nvSpPr>
        <p:spPr/>
        <p:txBody>
          <a:bodyPr>
            <a:normAutofit fontScale="85000" lnSpcReduction="20000"/>
          </a:bodyPr>
          <a:lstStyle/>
          <a:p>
            <a:r>
              <a:rPr lang="en-US" dirty="0"/>
              <a:t>If the right-hand thumb points in the direction of current flow, the curled fingers indicate the direction of the magnetic field around the conductor.</a:t>
            </a:r>
          </a:p>
          <a:p>
            <a:r>
              <a:rPr lang="en-US" b="1" dirty="0"/>
              <a:t>Applications</a:t>
            </a:r>
          </a:p>
          <a:p>
            <a:r>
              <a:rPr lang="en-US" dirty="0"/>
              <a:t>Electric motors </a:t>
            </a:r>
          </a:p>
          <a:p>
            <a:r>
              <a:rPr lang="en-US" dirty="0"/>
              <a:t>Generators </a:t>
            </a:r>
          </a:p>
          <a:p>
            <a:r>
              <a:rPr lang="en-US" dirty="0"/>
              <a:t>Transformers </a:t>
            </a:r>
          </a:p>
          <a:p>
            <a:r>
              <a:rPr lang="en-US" dirty="0"/>
              <a:t>Relays </a:t>
            </a:r>
          </a:p>
          <a:p>
            <a:r>
              <a:rPr lang="en-US" dirty="0"/>
              <a:t>MRI scanners </a:t>
            </a:r>
          </a:p>
          <a:p>
            <a:r>
              <a:rPr lang="en-US" dirty="0"/>
              <a:t>X-ray equipment and imaging </a:t>
            </a:r>
            <a:r>
              <a:rPr lang="en-US" dirty="0" smtClean="0"/>
              <a:t>systems</a:t>
            </a:r>
            <a:endParaRPr lang="en-US" dirty="0"/>
          </a:p>
        </p:txBody>
      </p:sp>
    </p:spTree>
    <p:extLst>
      <p:ext uri="{BB962C8B-B14F-4D97-AF65-F5344CB8AC3E}">
        <p14:creationId xmlns:p14="http://schemas.microsoft.com/office/powerpoint/2010/main" val="369710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Electromagnetic Force</a:t>
            </a:r>
            <a:r>
              <a:rPr lang="en-US" b="1" dirty="0" smtClean="0"/>
              <a:t>?</a:t>
            </a:r>
            <a:endParaRPr lang="en-US" dirty="0"/>
          </a:p>
        </p:txBody>
      </p:sp>
      <p:sp>
        <p:nvSpPr>
          <p:cNvPr id="3" name="Content Placeholder 2"/>
          <p:cNvSpPr>
            <a:spLocks noGrp="1"/>
          </p:cNvSpPr>
          <p:nvPr>
            <p:ph idx="1"/>
          </p:nvPr>
        </p:nvSpPr>
        <p:spPr/>
        <p:txBody>
          <a:bodyPr/>
          <a:lstStyle/>
          <a:p>
            <a:r>
              <a:rPr lang="en-US" dirty="0"/>
              <a:t>The electromagnetic force is a type of physical interaction that occurs between electrically charged particles. It acts between charged particles and is the combination of all magnetic and electrical forces. The electromagnetic force can be attractive or repulsive</a:t>
            </a:r>
            <a:r>
              <a:rPr lang="en-US" dirty="0" smtClean="0"/>
              <a:t>.</a:t>
            </a:r>
          </a:p>
          <a:p>
            <a:r>
              <a:rPr lang="en-US" dirty="0"/>
              <a:t>When a conductor is electrically charged it generates magnetic lines. For example, if current i.e., positive charges move in a wire, it produces the magnetic field along the wire, and the direction of magnetic lines and force can be determined using </a:t>
            </a:r>
            <a:r>
              <a:rPr lang="en-US" dirty="0">
                <a:hlinkClick r:id="rId2"/>
              </a:rPr>
              <a:t>Right-hand Rule</a:t>
            </a:r>
            <a:r>
              <a:rPr lang="en-US" dirty="0"/>
              <a:t>.</a:t>
            </a:r>
          </a:p>
        </p:txBody>
      </p:sp>
    </p:spTree>
    <p:extLst>
      <p:ext uri="{BB962C8B-B14F-4D97-AF65-F5344CB8AC3E}">
        <p14:creationId xmlns:p14="http://schemas.microsoft.com/office/powerpoint/2010/main" val="323173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Fleming Left Hand Rule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920" y="2557463"/>
            <a:ext cx="5996159" cy="3317875"/>
          </a:xfrm>
        </p:spPr>
      </p:pic>
    </p:spTree>
    <p:extLst>
      <p:ext uri="{BB962C8B-B14F-4D97-AF65-F5344CB8AC3E}">
        <p14:creationId xmlns:p14="http://schemas.microsoft.com/office/powerpoint/2010/main" val="266064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 Properties</a:t>
            </a:r>
            <a:endParaRPr lang="en-US" dirty="0"/>
          </a:p>
        </p:txBody>
      </p:sp>
      <p:sp>
        <p:nvSpPr>
          <p:cNvPr id="4" name="Rectangle 1"/>
          <p:cNvSpPr>
            <a:spLocks noGrp="1" noChangeArrowheads="1"/>
          </p:cNvSpPr>
          <p:nvPr>
            <p:ph idx="1"/>
          </p:nvPr>
        </p:nvSpPr>
        <p:spPr bwMode="auto">
          <a:xfrm>
            <a:off x="1295401" y="2369741"/>
            <a:ext cx="979313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Law of Magnetic Poles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Like poles repel</a:t>
            </a:r>
            <a:r>
              <a:rPr kumimoji="0" lang="en-US" altLang="en-US" sz="1800" b="0" i="0" u="none" strike="noStrike" cap="none" normalizeH="0" baseline="0" dirty="0" smtClean="0">
                <a:ln>
                  <a:noFill/>
                </a:ln>
                <a:solidFill>
                  <a:schemeClr val="tx1"/>
                </a:solidFill>
                <a:effectLst/>
                <a:latin typeface="Arial" panose="020B0604020202020204" pitchFamily="34" charset="0"/>
              </a:rPr>
              <a:t> each other (N-N or S-S). </a:t>
            </a:r>
            <a:r>
              <a:rPr kumimoji="0" lang="en-US" altLang="en-US" sz="1800" b="1" i="0" u="none" strike="noStrike" cap="none" normalizeH="0" baseline="0" dirty="0" smtClean="0">
                <a:ln>
                  <a:noFill/>
                </a:ln>
                <a:solidFill>
                  <a:schemeClr val="tx1"/>
                </a:solidFill>
                <a:effectLst/>
                <a:latin typeface="Arial" panose="020B0604020202020204" pitchFamily="34" charset="0"/>
              </a:rPr>
              <a:t>Unlike poles attract</a:t>
            </a:r>
            <a:r>
              <a:rPr kumimoji="0" lang="en-US" altLang="en-US" sz="1800" b="0" i="0" u="none" strike="noStrike" cap="none" normalizeH="0" baseline="0" dirty="0" smtClean="0">
                <a:ln>
                  <a:noFill/>
                </a:ln>
                <a:solidFill>
                  <a:schemeClr val="tx1"/>
                </a:solidFill>
                <a:effectLst/>
                <a:latin typeface="Arial" panose="020B0604020202020204" pitchFamily="34" charset="0"/>
              </a:rPr>
              <a:t> each other (N-S).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Poles Exist in Pairs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A magnet cannot have a single pole.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If a magnet is cut into two pieces,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each piece becomes a new magnet with its own north and south poles.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Magnetic Field</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 magnet produces an invisible region around it called a </a:t>
            </a:r>
            <a:r>
              <a:rPr kumimoji="0" lang="en-US" altLang="en-US" sz="1800" b="1" i="0" u="none" strike="noStrike" cap="none" normalizeH="0" baseline="0" dirty="0" smtClean="0">
                <a:ln>
                  <a:noFill/>
                </a:ln>
                <a:solidFill>
                  <a:schemeClr val="tx1"/>
                </a:solidFill>
                <a:effectLst/>
                <a:latin typeface="Arial" panose="020B0604020202020204" pitchFamily="34" charset="0"/>
              </a:rPr>
              <a:t>magnetic field</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where magnetic forces can be detected.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Induction Property</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 magnet can temporarily magnetize certain magnetic materials when brought close to them.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Strength at Poles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Magnetic force is greatest at the ends (poles) and weakest near the center of the magnet.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0920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Fleming Right Hand Rule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920" y="2557463"/>
            <a:ext cx="5996159" cy="3317875"/>
          </a:xfrm>
        </p:spPr>
      </p:pic>
    </p:spTree>
    <p:extLst>
      <p:ext uri="{BB962C8B-B14F-4D97-AF65-F5344CB8AC3E}">
        <p14:creationId xmlns:p14="http://schemas.microsoft.com/office/powerpoint/2010/main" val="508908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Explanation of Electromagnetism with an Example</a:t>
            </a:r>
            <a:br>
              <a:rPr lang="en-US" b="1" dirty="0"/>
            </a:br>
            <a:endParaRPr lang="en-US" dirty="0"/>
          </a:p>
        </p:txBody>
      </p:sp>
      <p:sp>
        <p:nvSpPr>
          <p:cNvPr id="3" name="Content Placeholder 2"/>
          <p:cNvSpPr>
            <a:spLocks noGrp="1"/>
          </p:cNvSpPr>
          <p:nvPr>
            <p:ph idx="1"/>
          </p:nvPr>
        </p:nvSpPr>
        <p:spPr/>
        <p:txBody>
          <a:bodyPr/>
          <a:lstStyle/>
          <a:p>
            <a:r>
              <a:rPr lang="en-US" dirty="0"/>
              <a:t>Permanent Magnetic speakers commonly used in TV’s and Radios are perfect examples of Electromagnetic devices.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748" y="3361509"/>
            <a:ext cx="7143750" cy="2952205"/>
          </a:xfrm>
          <a:prstGeom prst="rect">
            <a:avLst/>
          </a:prstGeom>
        </p:spPr>
      </p:pic>
    </p:spTree>
    <p:extLst>
      <p:ext uri="{BB962C8B-B14F-4D97-AF65-F5344CB8AC3E}">
        <p14:creationId xmlns:p14="http://schemas.microsoft.com/office/powerpoint/2010/main" val="3464489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Electromagnetism</a:t>
            </a:r>
            <a:endParaRPr lang="en-US" dirty="0"/>
          </a:p>
        </p:txBody>
      </p:sp>
      <p:sp>
        <p:nvSpPr>
          <p:cNvPr id="3" name="Content Placeholder 2"/>
          <p:cNvSpPr>
            <a:spLocks noGrp="1"/>
          </p:cNvSpPr>
          <p:nvPr>
            <p:ph idx="1"/>
          </p:nvPr>
        </p:nvSpPr>
        <p:spPr/>
        <p:txBody>
          <a:bodyPr/>
          <a:lstStyle/>
          <a:p>
            <a:r>
              <a:rPr lang="en-US" dirty="0"/>
              <a:t>In order to convert electrical waves into audible sound, the speakers are designed. A metal coil is attached to a permanent magnet and when current passes through the coil it generates a magnetic field. The newly formed magnetic field is repelled by the permanent magnetic field resulting in the vibrations. These vibrations are amplified by the cone-like structure causing the sound. This is how speakers work based on electromagnetism.</a:t>
            </a:r>
          </a:p>
        </p:txBody>
      </p:sp>
    </p:spTree>
    <p:extLst>
      <p:ext uri="{BB962C8B-B14F-4D97-AF65-F5344CB8AC3E}">
        <p14:creationId xmlns:p14="http://schemas.microsoft.com/office/powerpoint/2010/main" val="3946366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Electromagnetism</a:t>
            </a:r>
          </a:p>
        </p:txBody>
      </p:sp>
      <p:sp>
        <p:nvSpPr>
          <p:cNvPr id="3" name="Content Placeholder 2"/>
          <p:cNvSpPr>
            <a:spLocks noGrp="1"/>
          </p:cNvSpPr>
          <p:nvPr>
            <p:ph idx="1"/>
          </p:nvPr>
        </p:nvSpPr>
        <p:spPr/>
        <p:txBody>
          <a:bodyPr>
            <a:normAutofit fontScale="77500" lnSpcReduction="20000"/>
          </a:bodyPr>
          <a:lstStyle/>
          <a:p>
            <a:r>
              <a:rPr lang="en-US" b="1" dirty="0"/>
              <a:t>1. Electric Motors</a:t>
            </a:r>
          </a:p>
          <a:p>
            <a:r>
              <a:rPr lang="en-US" dirty="0"/>
              <a:t>Convert electrical energy into mechanical energy. </a:t>
            </a:r>
          </a:p>
          <a:p>
            <a:r>
              <a:rPr lang="en-US" dirty="0"/>
              <a:t>Used in fans, pumps, washing machines, and industrial machinery. </a:t>
            </a:r>
          </a:p>
          <a:p>
            <a:r>
              <a:rPr lang="en-US" b="1" dirty="0"/>
              <a:t>2. Electric Generators</a:t>
            </a:r>
          </a:p>
          <a:p>
            <a:r>
              <a:rPr lang="en-US" dirty="0"/>
              <a:t>Convert mechanical energy into electrical energy. </a:t>
            </a:r>
          </a:p>
          <a:p>
            <a:r>
              <a:rPr lang="en-US" dirty="0"/>
              <a:t>Used in power plants and backup generators. </a:t>
            </a:r>
          </a:p>
          <a:p>
            <a:r>
              <a:rPr lang="en-US" b="1" dirty="0"/>
              <a:t>3. Transformers</a:t>
            </a:r>
          </a:p>
          <a:p>
            <a:r>
              <a:rPr lang="en-US" dirty="0"/>
              <a:t>Increase or decrease AC voltage through electromagnetic induction. </a:t>
            </a:r>
          </a:p>
          <a:p>
            <a:r>
              <a:rPr lang="en-US" dirty="0"/>
              <a:t>Essential in power transmission and distribution systems</a:t>
            </a:r>
            <a:r>
              <a:rPr lang="en-US" dirty="0" smtClean="0"/>
              <a:t>.</a:t>
            </a:r>
            <a:endParaRPr lang="en-US" dirty="0"/>
          </a:p>
        </p:txBody>
      </p:sp>
    </p:spTree>
    <p:extLst>
      <p:ext uri="{BB962C8B-B14F-4D97-AF65-F5344CB8AC3E}">
        <p14:creationId xmlns:p14="http://schemas.microsoft.com/office/powerpoint/2010/main" val="1071492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Transformers</a:t>
            </a:r>
            <a:endParaRPr lang="en-US" dirty="0"/>
          </a:p>
        </p:txBody>
      </p:sp>
      <p:sp>
        <p:nvSpPr>
          <p:cNvPr id="3" name="Content Placeholder 2"/>
          <p:cNvSpPr>
            <a:spLocks noGrp="1"/>
          </p:cNvSpPr>
          <p:nvPr>
            <p:ph idx="1"/>
          </p:nvPr>
        </p:nvSpPr>
        <p:spPr/>
        <p:txBody>
          <a:bodyPr/>
          <a:lstStyle/>
          <a:p>
            <a:r>
              <a:rPr lang="en-US" dirty="0"/>
              <a:t>The </a:t>
            </a:r>
            <a:r>
              <a:rPr lang="en-US" b="1" dirty="0"/>
              <a:t>transformer</a:t>
            </a:r>
            <a:r>
              <a:rPr lang="en-US" dirty="0"/>
              <a:t>, in a simple way, can be described as a device that steps up or steps down voltage. </a:t>
            </a:r>
            <a:endParaRPr lang="en-US" dirty="0" smtClean="0"/>
          </a:p>
          <a:p>
            <a:r>
              <a:rPr lang="en-US" dirty="0" smtClean="0"/>
              <a:t>In </a:t>
            </a:r>
            <a:r>
              <a:rPr lang="en-US" dirty="0"/>
              <a:t>a step-up transformer, the output voltage is increased, and in a step-down transformer, the output voltage is decreased. </a:t>
            </a:r>
            <a:endParaRPr lang="en-US" dirty="0" smtClean="0"/>
          </a:p>
          <a:p>
            <a:r>
              <a:rPr lang="en-US" dirty="0" smtClean="0"/>
              <a:t>The </a:t>
            </a:r>
            <a:r>
              <a:rPr lang="en-US" dirty="0"/>
              <a:t>step-up transformer will decrease the output current, and the step-down transformer will increase the output current to keep the input and output power of the system equal.</a:t>
            </a:r>
            <a:endParaRPr lang="en-US" dirty="0"/>
          </a:p>
        </p:txBody>
      </p:sp>
    </p:spTree>
    <p:extLst>
      <p:ext uri="{BB962C8B-B14F-4D97-AF65-F5344CB8AC3E}">
        <p14:creationId xmlns:p14="http://schemas.microsoft.com/office/powerpoint/2010/main" val="2166968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a Transformer</a:t>
            </a:r>
            <a:r>
              <a:rPr lang="en-US" b="1" dirty="0" smtClean="0"/>
              <a:t>?</a:t>
            </a:r>
            <a:endParaRPr lang="en-US" dirty="0"/>
          </a:p>
        </p:txBody>
      </p:sp>
      <p:sp>
        <p:nvSpPr>
          <p:cNvPr id="3" name="Content Placeholder 2"/>
          <p:cNvSpPr>
            <a:spLocks noGrp="1"/>
          </p:cNvSpPr>
          <p:nvPr>
            <p:ph idx="1"/>
          </p:nvPr>
        </p:nvSpPr>
        <p:spPr/>
        <p:txBody>
          <a:bodyPr/>
          <a:lstStyle/>
          <a:p>
            <a:r>
              <a:rPr lang="en-US" dirty="0"/>
              <a:t>A transformer is a device used in the power transmission of electric energy. The transmission current is AC. </a:t>
            </a:r>
            <a:endParaRPr lang="en-US" dirty="0" smtClean="0"/>
          </a:p>
          <a:p>
            <a:r>
              <a:rPr lang="en-US" dirty="0" smtClean="0"/>
              <a:t>It </a:t>
            </a:r>
            <a:r>
              <a:rPr lang="en-US" dirty="0"/>
              <a:t>is commonly used to increase or decrease the supply voltage without a change in the frequency of AC between circuits. </a:t>
            </a:r>
            <a:endParaRPr lang="en-US" dirty="0" smtClean="0"/>
          </a:p>
          <a:p>
            <a:r>
              <a:rPr lang="en-US" dirty="0" smtClean="0"/>
              <a:t>The </a:t>
            </a:r>
            <a:r>
              <a:rPr lang="en-US" dirty="0"/>
              <a:t>transformer works on the basic principles of</a:t>
            </a:r>
            <a:r>
              <a:rPr lang="en-US" dirty="0">
                <a:hlinkClick r:id="rId2"/>
              </a:rPr>
              <a:t> electromagnetic induction</a:t>
            </a:r>
            <a:r>
              <a:rPr lang="en-US" dirty="0"/>
              <a:t> and mutual induction.</a:t>
            </a:r>
            <a:endParaRPr lang="en-US" dirty="0"/>
          </a:p>
        </p:txBody>
      </p:sp>
    </p:spTree>
    <p:extLst>
      <p:ext uri="{BB962C8B-B14F-4D97-AF65-F5344CB8AC3E}">
        <p14:creationId xmlns:p14="http://schemas.microsoft.com/office/powerpoint/2010/main" val="1100266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Transformer </a:t>
            </a:r>
            <a:r>
              <a:rPr lang="en-US" b="1" dirty="0" smtClean="0"/>
              <a:t>Types</a:t>
            </a:r>
            <a:endParaRPr lang="en-US" dirty="0"/>
          </a:p>
        </p:txBody>
      </p:sp>
      <p:sp>
        <p:nvSpPr>
          <p:cNvPr id="3" name="Content Placeholder 2"/>
          <p:cNvSpPr>
            <a:spLocks noGrp="1"/>
          </p:cNvSpPr>
          <p:nvPr>
            <p:ph idx="1"/>
          </p:nvPr>
        </p:nvSpPr>
        <p:spPr/>
        <p:txBody>
          <a:bodyPr>
            <a:normAutofit fontScale="92500"/>
          </a:bodyPr>
          <a:lstStyle/>
          <a:p>
            <a:r>
              <a:rPr lang="en-US" dirty="0"/>
              <a:t>Transformers are used in various fields like power generation grid, distribution sector, transmission and electric energy consumption. There are various types of transformers which are classified based on the following factors:</a:t>
            </a:r>
          </a:p>
          <a:p>
            <a:pPr marL="457200" indent="-457200">
              <a:buFont typeface="+mj-lt"/>
              <a:buAutoNum type="arabicPeriod"/>
            </a:pPr>
            <a:r>
              <a:rPr lang="en-US" dirty="0"/>
              <a:t>Working voltage range</a:t>
            </a:r>
          </a:p>
          <a:p>
            <a:pPr marL="457200" indent="-457200">
              <a:buFont typeface="+mj-lt"/>
              <a:buAutoNum type="arabicPeriod"/>
            </a:pPr>
            <a:r>
              <a:rPr lang="en-US" dirty="0"/>
              <a:t>The medium used in the core</a:t>
            </a:r>
          </a:p>
          <a:p>
            <a:pPr marL="457200" indent="-457200">
              <a:buFont typeface="+mj-lt"/>
              <a:buAutoNum type="arabicPeriod"/>
            </a:pPr>
            <a:r>
              <a:rPr lang="en-US" dirty="0"/>
              <a:t>Winding arrangement</a:t>
            </a:r>
          </a:p>
          <a:p>
            <a:pPr marL="457200" indent="-457200">
              <a:buFont typeface="+mj-lt"/>
              <a:buAutoNum type="arabicPeriod"/>
            </a:pPr>
            <a:r>
              <a:rPr lang="en-US" dirty="0"/>
              <a:t>Installation </a:t>
            </a:r>
            <a:r>
              <a:rPr lang="en-US" dirty="0" smtClean="0"/>
              <a:t>location</a:t>
            </a:r>
            <a:endParaRPr lang="en-US" dirty="0"/>
          </a:p>
        </p:txBody>
      </p:sp>
    </p:spTree>
    <p:extLst>
      <p:ext uri="{BB962C8B-B14F-4D97-AF65-F5344CB8AC3E}">
        <p14:creationId xmlns:p14="http://schemas.microsoft.com/office/powerpoint/2010/main" val="3673332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Transformer</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4125" y="3078163"/>
            <a:ext cx="7143750" cy="2276475"/>
          </a:xfrm>
        </p:spPr>
      </p:pic>
    </p:spTree>
    <p:extLst>
      <p:ext uri="{BB962C8B-B14F-4D97-AF65-F5344CB8AC3E}">
        <p14:creationId xmlns:p14="http://schemas.microsoft.com/office/powerpoint/2010/main" val="3670030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Based on Voltage </a:t>
            </a:r>
            <a:r>
              <a:rPr lang="en-US" b="1" dirty="0" smtClean="0"/>
              <a:t>Levels</a:t>
            </a:r>
            <a:endParaRPr lang="en-US" dirty="0"/>
          </a:p>
        </p:txBody>
      </p:sp>
      <p:sp>
        <p:nvSpPr>
          <p:cNvPr id="3" name="Content Placeholder 2"/>
          <p:cNvSpPr>
            <a:spLocks noGrp="1"/>
          </p:cNvSpPr>
          <p:nvPr>
            <p:ph idx="1"/>
          </p:nvPr>
        </p:nvSpPr>
        <p:spPr/>
        <p:txBody>
          <a:bodyPr/>
          <a:lstStyle/>
          <a:p>
            <a:r>
              <a:rPr lang="en-US" dirty="0"/>
              <a:t>Commonly used transformer types, depending on the voltage, are classified as follows:</a:t>
            </a:r>
          </a:p>
          <a:p>
            <a:r>
              <a:rPr lang="en-US" b="1" dirty="0"/>
              <a:t>Step-up Transformer:</a:t>
            </a:r>
            <a:r>
              <a:rPr lang="en-US" dirty="0"/>
              <a:t> They are used between the power generator and the power grid. The secondary output voltage is higher than the input voltage.</a:t>
            </a:r>
          </a:p>
          <a:p>
            <a:r>
              <a:rPr lang="en-US" b="1" dirty="0"/>
              <a:t>Step-down Transformer:</a:t>
            </a:r>
            <a:r>
              <a:rPr lang="en-US" dirty="0"/>
              <a:t> These transformers are used to convert high-voltage primary supply to low-voltage secondary output.</a:t>
            </a:r>
          </a:p>
          <a:p>
            <a:endParaRPr lang="en-US" dirty="0"/>
          </a:p>
        </p:txBody>
      </p:sp>
    </p:spTree>
    <p:extLst>
      <p:ext uri="{BB962C8B-B14F-4D97-AF65-F5344CB8AC3E}">
        <p14:creationId xmlns:p14="http://schemas.microsoft.com/office/powerpoint/2010/main" val="3729245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Based on the Medium of Core </a:t>
            </a:r>
            <a:r>
              <a:rPr lang="en-US" b="1" dirty="0" smtClean="0"/>
              <a:t>Used</a:t>
            </a:r>
            <a:endParaRPr lang="en-US" dirty="0"/>
          </a:p>
        </p:txBody>
      </p:sp>
      <p:sp>
        <p:nvSpPr>
          <p:cNvPr id="3" name="Content Placeholder 2"/>
          <p:cNvSpPr>
            <a:spLocks noGrp="1"/>
          </p:cNvSpPr>
          <p:nvPr>
            <p:ph idx="1"/>
          </p:nvPr>
        </p:nvSpPr>
        <p:spPr/>
        <p:txBody>
          <a:bodyPr/>
          <a:lstStyle/>
          <a:p>
            <a:r>
              <a:rPr lang="en-US" dirty="0"/>
              <a:t>In a transformer, we will find different types of cores that are used.</a:t>
            </a:r>
          </a:p>
          <a:p>
            <a:r>
              <a:rPr lang="en-US" b="1" dirty="0"/>
              <a:t>Air Core Transformer:</a:t>
            </a:r>
            <a:r>
              <a:rPr lang="en-US" dirty="0"/>
              <a:t> The flux linkage between primary and secondary winding is through the air. The coil or windings wound on the non-magnetic strip.</a:t>
            </a:r>
          </a:p>
          <a:p>
            <a:r>
              <a:rPr lang="en-US" b="1" dirty="0"/>
              <a:t>Iron Core Transformer:</a:t>
            </a:r>
            <a:r>
              <a:rPr lang="en-US" dirty="0"/>
              <a:t> Windings are wound on multiple iron plates stacked together, which provides a perfect linkage path to generate flux.</a:t>
            </a:r>
          </a:p>
          <a:p>
            <a:endParaRPr lang="en-US" dirty="0"/>
          </a:p>
        </p:txBody>
      </p:sp>
    </p:spTree>
    <p:extLst>
      <p:ext uri="{BB962C8B-B14F-4D97-AF65-F5344CB8AC3E}">
        <p14:creationId xmlns:p14="http://schemas.microsoft.com/office/powerpoint/2010/main" val="61418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Magnetic Field</a:t>
            </a:r>
          </a:p>
        </p:txBody>
      </p:sp>
      <p:sp>
        <p:nvSpPr>
          <p:cNvPr id="3" name="Content Placeholder 2"/>
          <p:cNvSpPr>
            <a:spLocks noGrp="1"/>
          </p:cNvSpPr>
          <p:nvPr>
            <p:ph idx="1"/>
          </p:nvPr>
        </p:nvSpPr>
        <p:spPr/>
        <p:txBody>
          <a:bodyPr>
            <a:normAutofit fontScale="70000" lnSpcReduction="20000"/>
          </a:bodyPr>
          <a:lstStyle/>
          <a:p>
            <a:r>
              <a:rPr lang="en-US" dirty="0"/>
              <a:t>A magnetic field is the invisible region around a magnet where magnetic force can be experienced.</a:t>
            </a:r>
          </a:p>
          <a:p>
            <a:r>
              <a:rPr lang="en-US" b="1" dirty="0"/>
              <a:t>Important Points</a:t>
            </a:r>
          </a:p>
          <a:p>
            <a:r>
              <a:rPr lang="en-US" dirty="0"/>
              <a:t>The field surrounds every magnet. </a:t>
            </a:r>
          </a:p>
          <a:p>
            <a:r>
              <a:rPr lang="en-US" dirty="0"/>
              <a:t>Strongest near the poles. </a:t>
            </a:r>
          </a:p>
          <a:p>
            <a:r>
              <a:rPr lang="en-US" dirty="0"/>
              <a:t>Weakens with distance. </a:t>
            </a:r>
          </a:p>
          <a:p>
            <a:r>
              <a:rPr lang="en-US" b="1" dirty="0"/>
              <a:t>Effects on Nearby Objects</a:t>
            </a:r>
          </a:p>
          <a:p>
            <a:r>
              <a:rPr lang="en-US" dirty="0"/>
              <a:t>A magnet can:</a:t>
            </a:r>
          </a:p>
          <a:p>
            <a:r>
              <a:rPr lang="en-US" dirty="0"/>
              <a:t>Attract iron objects </a:t>
            </a:r>
          </a:p>
          <a:p>
            <a:r>
              <a:rPr lang="en-US" dirty="0"/>
              <a:t>Move compass needles </a:t>
            </a:r>
          </a:p>
          <a:p>
            <a:r>
              <a:rPr lang="en-US" dirty="0"/>
              <a:t>Influence electric </a:t>
            </a:r>
            <a:r>
              <a:rPr lang="en-US" dirty="0" smtClean="0"/>
              <a:t>charges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75" y="3227918"/>
            <a:ext cx="4743450" cy="2647950"/>
          </a:xfrm>
          <a:prstGeom prst="rect">
            <a:avLst/>
          </a:prstGeom>
        </p:spPr>
      </p:pic>
    </p:spTree>
    <p:extLst>
      <p:ext uri="{BB962C8B-B14F-4D97-AF65-F5344CB8AC3E}">
        <p14:creationId xmlns:p14="http://schemas.microsoft.com/office/powerpoint/2010/main" val="3127267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Working Principle of a </a:t>
            </a:r>
            <a:r>
              <a:rPr lang="en-US" b="1" dirty="0" smtClean="0"/>
              <a:t>Transformer</a:t>
            </a:r>
            <a:endParaRPr lang="en-US" dirty="0"/>
          </a:p>
        </p:txBody>
      </p:sp>
      <p:sp>
        <p:nvSpPr>
          <p:cNvPr id="3" name="Content Placeholder 2"/>
          <p:cNvSpPr>
            <a:spLocks noGrp="1"/>
          </p:cNvSpPr>
          <p:nvPr>
            <p:ph idx="1"/>
          </p:nvPr>
        </p:nvSpPr>
        <p:spPr/>
        <p:txBody>
          <a:bodyPr/>
          <a:lstStyle/>
          <a:p>
            <a:r>
              <a:rPr lang="en-US" dirty="0"/>
              <a:t>There are usually two coils – primary coil and secondary coil – on the transformer core. The core laminations are joined in the form of strips. The two coils have high mutual inductance. </a:t>
            </a:r>
            <a:endParaRPr lang="en-US" dirty="0" smtClean="0"/>
          </a:p>
          <a:p>
            <a:r>
              <a:rPr lang="en-US" dirty="0" smtClean="0"/>
              <a:t>When </a:t>
            </a:r>
            <a:r>
              <a:rPr lang="en-US" dirty="0"/>
              <a:t>an alternating current passes through the primary coil, it creates a varying magnetic flux. </a:t>
            </a:r>
            <a:endParaRPr lang="en-US" dirty="0" smtClean="0"/>
          </a:p>
          <a:p>
            <a:r>
              <a:rPr lang="en-US" dirty="0" smtClean="0"/>
              <a:t>As </a:t>
            </a:r>
            <a:r>
              <a:rPr lang="en-US" dirty="0"/>
              <a:t>per Faraday’s law of electromagnetic induction, this change in magnetic flux induces an EMF (electromotive force) in the secondary coil, which is linked to the core having a primary coil. This is mutual induction.</a:t>
            </a:r>
            <a:endParaRPr lang="en-US" dirty="0"/>
          </a:p>
        </p:txBody>
      </p:sp>
    </p:spTree>
    <p:extLst>
      <p:ext uri="{BB962C8B-B14F-4D97-AF65-F5344CB8AC3E}">
        <p14:creationId xmlns:p14="http://schemas.microsoft.com/office/powerpoint/2010/main" val="1864351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Transformer</a:t>
            </a:r>
            <a:endParaRPr lang="en-US" dirty="0"/>
          </a:p>
        </p:txBody>
      </p:sp>
      <p:sp>
        <p:nvSpPr>
          <p:cNvPr id="3" name="Content Placeholder 2"/>
          <p:cNvSpPr>
            <a:spLocks noGrp="1"/>
          </p:cNvSpPr>
          <p:nvPr>
            <p:ph idx="1"/>
          </p:nvPr>
        </p:nvSpPr>
        <p:spPr/>
        <p:txBody>
          <a:bodyPr/>
          <a:lstStyle/>
          <a:p>
            <a:pPr marL="0" indent="0">
              <a:buNone/>
            </a:pPr>
            <a:r>
              <a:rPr lang="en-US" dirty="0"/>
              <a:t>Overall, a transformer carries out the following operations:</a:t>
            </a:r>
          </a:p>
          <a:p>
            <a:pPr marL="457200" indent="-457200">
              <a:buFont typeface="+mj-lt"/>
              <a:buAutoNum type="arabicPeriod"/>
            </a:pPr>
            <a:r>
              <a:rPr lang="en-US" dirty="0"/>
              <a:t>Transfer of electrical energy from one circuit to another</a:t>
            </a:r>
          </a:p>
          <a:p>
            <a:pPr marL="457200" indent="-457200">
              <a:buFont typeface="+mj-lt"/>
              <a:buAutoNum type="arabicPeriod"/>
            </a:pPr>
            <a:r>
              <a:rPr lang="en-US" dirty="0"/>
              <a:t>Transfer of electrical power through electromagnetic induction</a:t>
            </a:r>
          </a:p>
          <a:p>
            <a:pPr marL="457200" indent="-457200">
              <a:buFont typeface="+mj-lt"/>
              <a:buAutoNum type="arabicPeriod"/>
            </a:pPr>
            <a:r>
              <a:rPr lang="en-US" dirty="0"/>
              <a:t>Electric power transfer without any change in frequency</a:t>
            </a:r>
          </a:p>
          <a:p>
            <a:pPr marL="457200" indent="-457200">
              <a:buFont typeface="+mj-lt"/>
              <a:buAutoNum type="arabicPeriod"/>
            </a:pPr>
            <a:r>
              <a:rPr lang="en-US" dirty="0"/>
              <a:t>Two circuits are linked with mutual induction</a:t>
            </a:r>
          </a:p>
          <a:p>
            <a:endParaRPr lang="en-US" dirty="0"/>
          </a:p>
        </p:txBody>
      </p:sp>
    </p:spTree>
    <p:extLst>
      <p:ext uri="{BB962C8B-B14F-4D97-AF65-F5344CB8AC3E}">
        <p14:creationId xmlns:p14="http://schemas.microsoft.com/office/powerpoint/2010/main" val="1930366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Faraday's Law of Electromagnetic Induction</a:t>
            </a:r>
          </a:p>
        </p:txBody>
      </p:sp>
      <p:sp>
        <p:nvSpPr>
          <p:cNvPr id="3" name="Content Placeholder 2"/>
          <p:cNvSpPr>
            <a:spLocks noGrp="1"/>
          </p:cNvSpPr>
          <p:nvPr>
            <p:ph idx="1"/>
          </p:nvPr>
        </p:nvSpPr>
        <p:spPr/>
        <p:txBody>
          <a:bodyPr>
            <a:normAutofit lnSpcReduction="10000"/>
          </a:bodyPr>
          <a:lstStyle/>
          <a:p>
            <a:r>
              <a:rPr lang="en-US" dirty="0"/>
              <a:t>Faraday’s law of electromagnetic induction, also known as Faraday’s law, is the basic law of electromagnetism which helps us predict how a magnetic field would interact with an electric circuit to produce an electromotive force (EMF). This phenomenon is known as electromagnetic induction</a:t>
            </a:r>
            <a:r>
              <a:rPr lang="en-US" dirty="0" smtClean="0"/>
              <a:t>.</a:t>
            </a:r>
          </a:p>
          <a:p>
            <a:r>
              <a:rPr lang="en-US" dirty="0"/>
              <a:t>Michael Faraday proposed the laws of electromagnetic induction in the year 1831. Faraday’s law or the law of electromagnetic induction is the observation or results of the experiments conducted by Faraday. He performed three main experiments to discover the phenomenon of electromagnetic induction.</a:t>
            </a:r>
            <a:endParaRPr lang="en-US" dirty="0"/>
          </a:p>
        </p:txBody>
      </p:sp>
    </p:spTree>
    <p:extLst>
      <p:ext uri="{BB962C8B-B14F-4D97-AF65-F5344CB8AC3E}">
        <p14:creationId xmlns:p14="http://schemas.microsoft.com/office/powerpoint/2010/main" val="1472810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Faraday Law</a:t>
            </a:r>
            <a:endParaRPr lang="en-US" dirty="0"/>
          </a:p>
        </p:txBody>
      </p:sp>
      <p:sp>
        <p:nvSpPr>
          <p:cNvPr id="3" name="Content Placeholder 2"/>
          <p:cNvSpPr>
            <a:spLocks noGrp="1"/>
          </p:cNvSpPr>
          <p:nvPr>
            <p:ph idx="1"/>
          </p:nvPr>
        </p:nvSpPr>
        <p:spPr/>
        <p:txBody>
          <a:bodyPr/>
          <a:lstStyle/>
          <a:p>
            <a:r>
              <a:rPr lang="en-US" dirty="0"/>
              <a:t>Whenever a conductor is placed in a varying magnetic field, an electromotive force is induced. If the conductor circuit is closed, a current is induced, which is called induced current.</a:t>
            </a:r>
            <a:endParaRPr lang="en-US" dirty="0"/>
          </a:p>
        </p:txBody>
      </p:sp>
    </p:spTree>
    <p:extLst>
      <p:ext uri="{BB962C8B-B14F-4D97-AF65-F5344CB8AC3E}">
        <p14:creationId xmlns:p14="http://schemas.microsoft.com/office/powerpoint/2010/main" val="3064570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
            </a:r>
            <a:r>
              <a:rPr lang="en-US" dirty="0" smtClean="0"/>
              <a:t>ew </a:t>
            </a:r>
            <a:r>
              <a:rPr lang="en-US" dirty="0"/>
              <a:t>ways to change the magnetic field intensity in a closed loop</a:t>
            </a:r>
            <a:endParaRPr lang="en-US" dirty="0"/>
          </a:p>
        </p:txBody>
      </p:sp>
      <p:sp>
        <p:nvSpPr>
          <p:cNvPr id="3" name="Content Placeholder 2"/>
          <p:cNvSpPr>
            <a:spLocks noGrp="1"/>
          </p:cNvSpPr>
          <p:nvPr>
            <p:ph idx="1"/>
          </p:nvPr>
        </p:nvSpPr>
        <p:spPr/>
        <p:txBody>
          <a:bodyPr/>
          <a:lstStyle/>
          <a:p>
            <a:r>
              <a:rPr lang="en-US" dirty="0"/>
              <a:t>By rotating the coil relative to the magnet.</a:t>
            </a:r>
          </a:p>
          <a:p>
            <a:r>
              <a:rPr lang="en-US" dirty="0"/>
              <a:t>By moving the coil into or out of the magnetic field.</a:t>
            </a:r>
          </a:p>
          <a:p>
            <a:r>
              <a:rPr lang="en-US" dirty="0"/>
              <a:t>By changing the area of a coil placed in the magnetic field.</a:t>
            </a:r>
          </a:p>
          <a:p>
            <a:r>
              <a:rPr lang="en-US" dirty="0"/>
              <a:t>By moving a magnet towards or away from the coil.</a:t>
            </a:r>
          </a:p>
          <a:p>
            <a:endParaRPr lang="en-US" dirty="0"/>
          </a:p>
        </p:txBody>
      </p:sp>
    </p:spTree>
    <p:extLst>
      <p:ext uri="{BB962C8B-B14F-4D97-AF65-F5344CB8AC3E}">
        <p14:creationId xmlns:p14="http://schemas.microsoft.com/office/powerpoint/2010/main" val="3316145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Faraday’s Second Law of Electromagnetic </a:t>
            </a:r>
            <a:r>
              <a:rPr lang="en-US" b="1" dirty="0" smtClean="0"/>
              <a:t>Induction</a:t>
            </a:r>
            <a:endParaRPr lang="en-US" dirty="0"/>
          </a:p>
        </p:txBody>
      </p:sp>
      <p:sp>
        <p:nvSpPr>
          <p:cNvPr id="3" name="Content Placeholder 2"/>
          <p:cNvSpPr>
            <a:spLocks noGrp="1"/>
          </p:cNvSpPr>
          <p:nvPr>
            <p:ph idx="1"/>
          </p:nvPr>
        </p:nvSpPr>
        <p:spPr/>
        <p:txBody>
          <a:bodyPr/>
          <a:lstStyle/>
          <a:p>
            <a:r>
              <a:rPr lang="en-US" dirty="0"/>
              <a:t>Faraday’s second law of electromagnetic induction states </a:t>
            </a:r>
            <a:r>
              <a:rPr lang="en-US" dirty="0" smtClean="0"/>
              <a:t>that ‘‘The </a:t>
            </a:r>
            <a:r>
              <a:rPr lang="en-US" dirty="0"/>
              <a:t>induced </a:t>
            </a:r>
            <a:r>
              <a:rPr lang="en-US" dirty="0" err="1"/>
              <a:t>emf</a:t>
            </a:r>
            <a:r>
              <a:rPr lang="en-US" dirty="0"/>
              <a:t> in a coil is equal to the rate of change of flux </a:t>
            </a:r>
            <a:r>
              <a:rPr lang="en-US" dirty="0" smtClean="0"/>
              <a:t>linkage’’</a:t>
            </a:r>
            <a:endParaRPr lang="en-US" dirty="0"/>
          </a:p>
        </p:txBody>
      </p:sp>
    </p:spTree>
    <p:extLst>
      <p:ext uri="{BB962C8B-B14F-4D97-AF65-F5344CB8AC3E}">
        <p14:creationId xmlns:p14="http://schemas.microsoft.com/office/powerpoint/2010/main" val="878483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Lenz’s </a:t>
            </a:r>
            <a:r>
              <a:rPr lang="en-US" b="1" dirty="0" smtClean="0"/>
              <a:t>Law</a:t>
            </a:r>
            <a:endParaRPr lang="en-US" dirty="0"/>
          </a:p>
        </p:txBody>
      </p:sp>
      <p:sp>
        <p:nvSpPr>
          <p:cNvPr id="3" name="Content Placeholder 2"/>
          <p:cNvSpPr>
            <a:spLocks noGrp="1"/>
          </p:cNvSpPr>
          <p:nvPr>
            <p:ph idx="1"/>
          </p:nvPr>
        </p:nvSpPr>
        <p:spPr/>
        <p:txBody>
          <a:bodyPr>
            <a:normAutofit lnSpcReduction="10000"/>
          </a:bodyPr>
          <a:lstStyle/>
          <a:p>
            <a:r>
              <a:rPr lang="en-US" dirty="0"/>
              <a:t>The German physicist Heinrich Friedrich Lenz deduced a rule known as Lenz’s law that describes the polarity of the induced </a:t>
            </a:r>
            <a:r>
              <a:rPr lang="en-US" dirty="0" err="1"/>
              <a:t>emf</a:t>
            </a:r>
            <a:r>
              <a:rPr lang="en-US" dirty="0"/>
              <a:t>.</a:t>
            </a:r>
          </a:p>
          <a:p>
            <a:r>
              <a:rPr lang="en-US" dirty="0"/>
              <a:t>Lenz’s law states that “The polarity of induced </a:t>
            </a:r>
            <a:r>
              <a:rPr lang="en-US" dirty="0" err="1"/>
              <a:t>emf</a:t>
            </a:r>
            <a:r>
              <a:rPr lang="en-US" dirty="0"/>
              <a:t> is such that it tends to produce a current which opposes the change in magnetic flux that produced it.”</a:t>
            </a:r>
          </a:p>
          <a:p>
            <a:r>
              <a:rPr lang="en-US" dirty="0"/>
              <a:t>The negative sign in the formula represents this effect. Thus, the negative sign indicates that the direction of the induced </a:t>
            </a:r>
            <a:r>
              <a:rPr lang="en-US" dirty="0" err="1"/>
              <a:t>emf</a:t>
            </a:r>
            <a:r>
              <a:rPr lang="en-US" dirty="0"/>
              <a:t> and the change in the direction of magnetic fields have opposite signs.</a:t>
            </a:r>
          </a:p>
          <a:p>
            <a:endParaRPr lang="en-US" dirty="0"/>
          </a:p>
        </p:txBody>
      </p:sp>
    </p:spTree>
    <p:extLst>
      <p:ext uri="{BB962C8B-B14F-4D97-AF65-F5344CB8AC3E}">
        <p14:creationId xmlns:p14="http://schemas.microsoft.com/office/powerpoint/2010/main" val="419321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Magnetism and Electromagnetism</a:t>
            </a:r>
          </a:p>
        </p:txBody>
      </p:sp>
      <p:sp>
        <p:nvSpPr>
          <p:cNvPr id="3" name="Content Placeholder 2"/>
          <p:cNvSpPr>
            <a:spLocks noGrp="1"/>
          </p:cNvSpPr>
          <p:nvPr>
            <p:ph idx="1"/>
          </p:nvPr>
        </p:nvSpPr>
        <p:spPr/>
        <p:txBody>
          <a:bodyPr>
            <a:normAutofit fontScale="77500" lnSpcReduction="20000"/>
          </a:bodyPr>
          <a:lstStyle/>
          <a:p>
            <a:r>
              <a:rPr lang="en-US" dirty="0" smtClean="0"/>
              <a:t>Magnetism </a:t>
            </a:r>
            <a:r>
              <a:rPr lang="en-US" dirty="0"/>
              <a:t>is a force produced by magnets. </a:t>
            </a:r>
          </a:p>
          <a:p>
            <a:r>
              <a:rPr lang="en-US" dirty="0"/>
              <a:t>It can attract or repel certain materials like iron, </a:t>
            </a:r>
            <a:endParaRPr lang="en-US" dirty="0" smtClean="0"/>
          </a:p>
          <a:p>
            <a:pPr marL="0" indent="0">
              <a:buNone/>
            </a:pPr>
            <a:r>
              <a:rPr lang="en-US" dirty="0" smtClean="0"/>
              <a:t>nickel</a:t>
            </a:r>
            <a:r>
              <a:rPr lang="en-US" dirty="0"/>
              <a:t>, and cobalt. </a:t>
            </a:r>
          </a:p>
          <a:p>
            <a:r>
              <a:rPr lang="en-US" dirty="0"/>
              <a:t>Every magnet has: </a:t>
            </a:r>
          </a:p>
          <a:p>
            <a:pPr lvl="1"/>
            <a:r>
              <a:rPr lang="en-US" b="1" dirty="0"/>
              <a:t>North Pole</a:t>
            </a:r>
            <a:r>
              <a:rPr lang="en-US" dirty="0"/>
              <a:t> </a:t>
            </a:r>
          </a:p>
          <a:p>
            <a:pPr lvl="1"/>
            <a:r>
              <a:rPr lang="en-US" b="1" dirty="0"/>
              <a:t>South Pole</a:t>
            </a:r>
            <a:r>
              <a:rPr lang="en-US" dirty="0"/>
              <a:t> </a:t>
            </a:r>
          </a:p>
          <a:p>
            <a:r>
              <a:rPr lang="en-US" b="1" dirty="0"/>
              <a:t>Basic Rule</a:t>
            </a:r>
          </a:p>
          <a:p>
            <a:r>
              <a:rPr lang="en-US" dirty="0"/>
              <a:t>Opposite poles attract. </a:t>
            </a:r>
          </a:p>
          <a:p>
            <a:r>
              <a:rPr lang="en-US" dirty="0"/>
              <a:t>Like poles repel.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149" y="2393395"/>
            <a:ext cx="4537418" cy="3768984"/>
          </a:xfrm>
          <a:prstGeom prst="rect">
            <a:avLst/>
          </a:prstGeom>
        </p:spPr>
      </p:pic>
    </p:spTree>
    <p:extLst>
      <p:ext uri="{BB962C8B-B14F-4D97-AF65-F5344CB8AC3E}">
        <p14:creationId xmlns:p14="http://schemas.microsoft.com/office/powerpoint/2010/main" val="1483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Field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666" y="2426834"/>
            <a:ext cx="4902865" cy="367714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556" y="2351315"/>
            <a:ext cx="5921829" cy="3701143"/>
          </a:xfrm>
          <a:prstGeom prst="rect">
            <a:avLst/>
          </a:prstGeom>
        </p:spPr>
      </p:pic>
    </p:spTree>
    <p:extLst>
      <p:ext uri="{BB962C8B-B14F-4D97-AF65-F5344CB8AC3E}">
        <p14:creationId xmlns:p14="http://schemas.microsoft.com/office/powerpoint/2010/main" val="192305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Magnets Influence Space Around Them</a:t>
            </a:r>
          </a:p>
        </p:txBody>
      </p:sp>
      <p:sp>
        <p:nvSpPr>
          <p:cNvPr id="3" name="Content Placeholder 2"/>
          <p:cNvSpPr>
            <a:spLocks noGrp="1"/>
          </p:cNvSpPr>
          <p:nvPr>
            <p:ph idx="1"/>
          </p:nvPr>
        </p:nvSpPr>
        <p:spPr/>
        <p:txBody>
          <a:bodyPr>
            <a:normAutofit fontScale="70000" lnSpcReduction="20000"/>
          </a:bodyPr>
          <a:lstStyle/>
          <a:p>
            <a:r>
              <a:rPr lang="en-US" b="1" dirty="0"/>
              <a:t>Influence of Magnets</a:t>
            </a:r>
          </a:p>
          <a:p>
            <a:r>
              <a:rPr lang="en-US" dirty="0"/>
              <a:t>Magnets create an invisible force field in surrounding space.</a:t>
            </a:r>
          </a:p>
          <a:p>
            <a:r>
              <a:rPr lang="en-US" b="1" dirty="0"/>
              <a:t>Nearby Objects Experience</a:t>
            </a:r>
          </a:p>
          <a:p>
            <a:r>
              <a:rPr lang="en-US" dirty="0"/>
              <a:t>Attraction </a:t>
            </a:r>
          </a:p>
          <a:p>
            <a:r>
              <a:rPr lang="en-US" dirty="0"/>
              <a:t>Repulsion </a:t>
            </a:r>
          </a:p>
          <a:p>
            <a:r>
              <a:rPr lang="en-US" dirty="0"/>
              <a:t>Alignment with magnetic field </a:t>
            </a:r>
          </a:p>
          <a:p>
            <a:r>
              <a:rPr lang="en-US" b="1" dirty="0"/>
              <a:t>Example</a:t>
            </a:r>
          </a:p>
          <a:p>
            <a:r>
              <a:rPr lang="en-US" dirty="0"/>
              <a:t>A compass needle aligns with Earth’s magnetic field.</a:t>
            </a:r>
          </a:p>
          <a:p>
            <a:r>
              <a:rPr lang="en-US" b="1" dirty="0"/>
              <a:t>Real-World Applications</a:t>
            </a:r>
          </a:p>
          <a:p>
            <a:r>
              <a:rPr lang="en-US" dirty="0"/>
              <a:t>Navigation systems </a:t>
            </a:r>
            <a:r>
              <a:rPr lang="en-US" dirty="0" smtClean="0"/>
              <a:t>, Magnetic </a:t>
            </a:r>
            <a:r>
              <a:rPr lang="en-US" dirty="0"/>
              <a:t>locks </a:t>
            </a:r>
            <a:r>
              <a:rPr lang="en-US" dirty="0" smtClean="0"/>
              <a:t>, Generators , Medical imaging</a:t>
            </a:r>
            <a:endParaRPr lang="en-US" dirty="0"/>
          </a:p>
        </p:txBody>
      </p:sp>
    </p:spTree>
    <p:extLst>
      <p:ext uri="{BB962C8B-B14F-4D97-AF65-F5344CB8AC3E}">
        <p14:creationId xmlns:p14="http://schemas.microsoft.com/office/powerpoint/2010/main" val="283804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Magnetic Lines of Force</a:t>
            </a:r>
          </a:p>
        </p:txBody>
      </p:sp>
      <p:sp>
        <p:nvSpPr>
          <p:cNvPr id="3" name="Content Placeholder 2"/>
          <p:cNvSpPr>
            <a:spLocks noGrp="1"/>
          </p:cNvSpPr>
          <p:nvPr>
            <p:ph idx="1"/>
          </p:nvPr>
        </p:nvSpPr>
        <p:spPr/>
        <p:txBody>
          <a:bodyPr>
            <a:normAutofit fontScale="77500" lnSpcReduction="20000"/>
          </a:bodyPr>
          <a:lstStyle/>
          <a:p>
            <a:r>
              <a:rPr lang="en-US" b="1" dirty="0"/>
              <a:t>Definition</a:t>
            </a:r>
          </a:p>
          <a:p>
            <a:r>
              <a:rPr lang="en-US" dirty="0"/>
              <a:t>Magnetic lines of force are imaginary lines representing a magnetic field.</a:t>
            </a:r>
          </a:p>
          <a:p>
            <a:r>
              <a:rPr lang="en-US" b="1" dirty="0"/>
              <a:t>Characteristics</a:t>
            </a:r>
          </a:p>
          <a:p>
            <a:r>
              <a:rPr lang="en-US" dirty="0"/>
              <a:t>Originate from North Pole </a:t>
            </a:r>
          </a:p>
          <a:p>
            <a:r>
              <a:rPr lang="en-US" dirty="0"/>
              <a:t>Enter South Pole </a:t>
            </a:r>
          </a:p>
          <a:p>
            <a:r>
              <a:rPr lang="en-US" dirty="0"/>
              <a:t>Form closed loops </a:t>
            </a:r>
          </a:p>
          <a:p>
            <a:r>
              <a:rPr lang="en-US" dirty="0"/>
              <a:t>Never intersect each other </a:t>
            </a:r>
          </a:p>
          <a:p>
            <a:r>
              <a:rPr lang="en-US" b="1" dirty="0"/>
              <a:t>Importance</a:t>
            </a:r>
          </a:p>
          <a:p>
            <a:r>
              <a:rPr lang="en-US" dirty="0"/>
              <a:t>They help </a:t>
            </a:r>
            <a:r>
              <a:rPr lang="en-US" dirty="0" smtClean="0"/>
              <a:t>visualize: Direction , Shape , Strength </a:t>
            </a:r>
            <a:r>
              <a:rPr lang="en-US" dirty="0"/>
              <a:t>of magnetic </a:t>
            </a:r>
            <a:r>
              <a:rPr lang="en-US" dirty="0" smtClean="0"/>
              <a:t>field</a:t>
            </a:r>
            <a:endParaRPr lang="en-US" dirty="0"/>
          </a:p>
        </p:txBody>
      </p:sp>
    </p:spTree>
    <p:extLst>
      <p:ext uri="{BB962C8B-B14F-4D97-AF65-F5344CB8AC3E}">
        <p14:creationId xmlns:p14="http://schemas.microsoft.com/office/powerpoint/2010/main" val="354648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Lines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6341" y="2557463"/>
            <a:ext cx="4719318" cy="3317875"/>
          </a:xfrm>
        </p:spPr>
      </p:pic>
    </p:spTree>
    <p:extLst>
      <p:ext uri="{BB962C8B-B14F-4D97-AF65-F5344CB8AC3E}">
        <p14:creationId xmlns:p14="http://schemas.microsoft.com/office/powerpoint/2010/main" val="21920093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62</TotalTime>
  <Words>2012</Words>
  <Application>Microsoft Office PowerPoint</Application>
  <PresentationFormat>Widescreen</PresentationFormat>
  <Paragraphs>224</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Garamond</vt:lpstr>
      <vt:lpstr>Organic</vt:lpstr>
      <vt:lpstr>Applied Science</vt:lpstr>
      <vt:lpstr>Magnet – Definition</vt:lpstr>
      <vt:lpstr>Magnet Properties</vt:lpstr>
      <vt:lpstr>Concept of Magnetic Field</vt:lpstr>
      <vt:lpstr>Magnetism and Electromagnetism</vt:lpstr>
      <vt:lpstr>Magnetic Field</vt:lpstr>
      <vt:lpstr>How Magnets Influence Space Around Them</vt:lpstr>
      <vt:lpstr>Magnetic Lines of Force</vt:lpstr>
      <vt:lpstr>Magnetic Lines</vt:lpstr>
      <vt:lpstr>Pattern Formed by Magnetic Field Lines</vt:lpstr>
      <vt:lpstr>Direction of Magnetic Field</vt:lpstr>
      <vt:lpstr>Thumb Rule</vt:lpstr>
      <vt:lpstr>Strength of Magnetic Field</vt:lpstr>
      <vt:lpstr>Introduction to Electromagnetism</vt:lpstr>
      <vt:lpstr>PowerPoint Presentation</vt:lpstr>
      <vt:lpstr>Creation of a magnetic field through application of electric current</vt:lpstr>
      <vt:lpstr>Magnetic Field through Current</vt:lpstr>
      <vt:lpstr>Magnetic Field Due to Current Carrying Conductor</vt:lpstr>
      <vt:lpstr>Continue</vt:lpstr>
      <vt:lpstr>PowerPoint Presentation</vt:lpstr>
      <vt:lpstr>Characteristics of Magnetic Field Due to Current Carrying Conductor</vt:lpstr>
      <vt:lpstr>Right-Hand Thumb Rule</vt:lpstr>
      <vt:lpstr>Right Hand Rule</vt:lpstr>
      <vt:lpstr>Fleming Left Hand VS Right Hand Rule</vt:lpstr>
      <vt:lpstr>Magnetic Field Around a Current-Carrying Wire</vt:lpstr>
      <vt:lpstr>Principle of Electromagnetism</vt:lpstr>
      <vt:lpstr>Right-Hand Thumb Rule</vt:lpstr>
      <vt:lpstr>What is Electromagnetic Force?</vt:lpstr>
      <vt:lpstr>Fleming Left Hand Rule</vt:lpstr>
      <vt:lpstr>Fleming Right Hand Rule</vt:lpstr>
      <vt:lpstr>Explanation of Electromagnetism with an Example </vt:lpstr>
      <vt:lpstr>Electromagnetism</vt:lpstr>
      <vt:lpstr>Applications of Electromagnetism</vt:lpstr>
      <vt:lpstr>Transformers</vt:lpstr>
      <vt:lpstr>What Is a Transformer?</vt:lpstr>
      <vt:lpstr>Transformer Types</vt:lpstr>
      <vt:lpstr>Transformer</vt:lpstr>
      <vt:lpstr>Based on Voltage Levels</vt:lpstr>
      <vt:lpstr>Based on the Medium of Core Used</vt:lpstr>
      <vt:lpstr>Working Principle of a Transformer</vt:lpstr>
      <vt:lpstr>Transformer</vt:lpstr>
      <vt:lpstr>Faraday's Law of Electromagnetic Induction</vt:lpstr>
      <vt:lpstr>Faraday Law</vt:lpstr>
      <vt:lpstr>Few ways to change the magnetic field intensity in a closed loop</vt:lpstr>
      <vt:lpstr>Faraday’s Second Law of Electromagnetic Induction</vt:lpstr>
      <vt:lpstr>Lenz’s Law</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Science</dc:title>
  <dc:creator>Moorche</dc:creator>
  <cp:lastModifiedBy>Moorche</cp:lastModifiedBy>
  <cp:revision>9</cp:revision>
  <dcterms:created xsi:type="dcterms:W3CDTF">2026-05-21T04:52:35Z</dcterms:created>
  <dcterms:modified xsi:type="dcterms:W3CDTF">2026-06-03T06:13:12Z</dcterms:modified>
</cp:coreProperties>
</file>