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4"/>
  </p:normalViewPr>
  <p:slideViewPr>
    <p:cSldViewPr snapToGrid="0">
      <p:cViewPr>
        <p:scale>
          <a:sx n="66" d="100"/>
          <a:sy n="66" d="100"/>
        </p:scale>
        <p:origin x="-8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7150A-E4F1-44CF-96A9-6640F476687A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0F89-6EAB-4FA9-9A0A-B1C6F7F8A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3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E0F89-6EAB-4FA9-9A0A-B1C6F7F8A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6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/>
          <a:lstStyle/>
          <a:p>
            <a:r>
              <a:rPr lang="en-US" dirty="0"/>
              <a:t>Introduction to Lipids</a:t>
            </a:r>
            <a:r>
              <a:rPr lang="x-none" smtClean="0"/>
              <a:t>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MLT ,OT , RIT 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r>
              <a:rPr lang="x-none" smtClean="0"/>
              <a:t> 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11711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Lipids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additional groups such as phosphate or carbohydrate</a:t>
            </a:r>
          </a:p>
          <a:p>
            <a:pPr>
              <a:defRPr sz="2000"/>
            </a:pPr>
            <a:r>
              <a:rPr lang="en-US" dirty="0"/>
              <a:t>Include phospholipids, glycolipids, and lipoproteins</a:t>
            </a:r>
          </a:p>
          <a:p>
            <a:pPr>
              <a:defRPr sz="2000"/>
            </a:pPr>
            <a:r>
              <a:rPr lang="en-US" dirty="0"/>
              <a:t>Important in membrane structure and transport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phosphate group</a:t>
            </a:r>
          </a:p>
          <a:p>
            <a:pPr>
              <a:defRPr sz="2000"/>
            </a:pPr>
            <a:r>
              <a:rPr lang="en-US" dirty="0"/>
              <a:t>Major components of cell membranes</a:t>
            </a:r>
          </a:p>
          <a:p>
            <a:pPr>
              <a:defRPr sz="2000"/>
            </a:pPr>
            <a:r>
              <a:rPr lang="en-US" dirty="0"/>
              <a:t>Hydrophilic head and hydrophobic tail</a:t>
            </a:r>
          </a:p>
          <a:p>
            <a:pPr>
              <a:defRPr sz="2000"/>
            </a:pPr>
            <a:r>
              <a:rPr lang="en-US" dirty="0"/>
              <a:t>Examples: Lecithin and </a:t>
            </a:r>
            <a:r>
              <a:rPr lang="en-US" dirty="0" err="1"/>
              <a:t>cephalin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9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Glycolipids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carbohydrate groups</a:t>
            </a:r>
          </a:p>
          <a:p>
            <a:pPr>
              <a:defRPr sz="2000"/>
            </a:pPr>
            <a:r>
              <a:rPr lang="en-US" dirty="0"/>
              <a:t>Present mainly in nervous tissue</a:t>
            </a:r>
          </a:p>
          <a:p>
            <a:pPr>
              <a:defRPr sz="2000"/>
            </a:pPr>
            <a:r>
              <a:rPr lang="en-US" dirty="0"/>
              <a:t>Important in cell recognition and communication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lipids and proteins</a:t>
            </a:r>
          </a:p>
          <a:p>
            <a:pPr>
              <a:defRPr sz="2000"/>
            </a:pPr>
            <a:r>
              <a:rPr lang="en-US" dirty="0"/>
              <a:t>Transport lipids in the bloodstream</a:t>
            </a:r>
          </a:p>
          <a:p>
            <a:pPr>
              <a:defRPr sz="2000"/>
            </a:pPr>
            <a:r>
              <a:rPr lang="en-US" dirty="0"/>
              <a:t>Examples: HDL, LDL, and VLDL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Produced from hydrolysis of simple and compound lipids</a:t>
            </a:r>
          </a:p>
          <a:p>
            <a:pPr>
              <a:defRPr sz="2000"/>
            </a:pPr>
            <a:r>
              <a:rPr lang="en-US" dirty="0"/>
              <a:t>Include fatty acids, glycerol, steroids, and vitamins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10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structural units of lipids</a:t>
            </a:r>
          </a:p>
          <a:p>
            <a:pPr>
              <a:defRPr sz="2000"/>
            </a:pPr>
            <a:r>
              <a:rPr lang="en-US" dirty="0"/>
              <a:t>Can be saturated or unsaturated</a:t>
            </a:r>
          </a:p>
          <a:p>
            <a:pPr>
              <a:defRPr sz="2000"/>
            </a:pPr>
            <a:r>
              <a:rPr lang="en-US" dirty="0"/>
              <a:t>Essential fatty acids must be obtained through diet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1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Saturated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 contain double bonds</a:t>
            </a:r>
          </a:p>
          <a:p>
            <a:pPr>
              <a:defRPr sz="2000"/>
            </a:pPr>
            <a:r>
              <a:rPr lang="en-US" dirty="0"/>
              <a:t>Usually solid at room temperature</a:t>
            </a:r>
          </a:p>
          <a:p>
            <a:pPr>
              <a:defRPr sz="2000"/>
            </a:pPr>
            <a:r>
              <a:rPr lang="en-US" dirty="0"/>
              <a:t>Examples: Butter and animal fats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Unsaturated Fatty Acids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 one or more double bonds</a:t>
            </a:r>
          </a:p>
          <a:p>
            <a:pPr>
              <a:defRPr sz="2000"/>
            </a:pPr>
            <a:r>
              <a:rPr lang="en-US" dirty="0"/>
              <a:t>Usually liquid at room temperature</a:t>
            </a:r>
          </a:p>
          <a:p>
            <a:pPr>
              <a:defRPr sz="2000"/>
            </a:pPr>
            <a:r>
              <a:rPr lang="en-US" dirty="0"/>
              <a:t>Examples: Olive oil and fish oil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5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storage and fuel source</a:t>
            </a:r>
          </a:p>
          <a:p>
            <a:pPr>
              <a:defRPr sz="2000"/>
            </a:pPr>
            <a:r>
              <a:rPr lang="en-US" dirty="0"/>
              <a:t>Structural components of membranes</a:t>
            </a:r>
          </a:p>
          <a:p>
            <a:pPr>
              <a:defRPr sz="2000"/>
            </a:pPr>
            <a:r>
              <a:rPr lang="en-US" dirty="0"/>
              <a:t>Protection and insulation</a:t>
            </a:r>
          </a:p>
          <a:p>
            <a:pPr>
              <a:defRPr sz="2000"/>
            </a:pPr>
            <a:r>
              <a:rPr lang="en-US" dirty="0"/>
              <a:t>Hormone synthesis and cell signaling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9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Lipids in Energy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9 kcal of energy per gram</a:t>
            </a:r>
          </a:p>
          <a:p>
            <a:pPr>
              <a:defRPr sz="2000"/>
            </a:pPr>
            <a:r>
              <a:rPr lang="en-US" dirty="0"/>
              <a:t>Stored in adipose tissues</a:t>
            </a:r>
          </a:p>
          <a:p>
            <a:pPr>
              <a:defRPr sz="2000"/>
            </a:pPr>
            <a:r>
              <a:rPr lang="en-US" dirty="0"/>
              <a:t>Used during fasting and starvation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87839" y="3244334"/>
            <a:ext cx="20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Structural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Lipids?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Lipids are organic biomolecules that are insoluble in water</a:t>
            </a:r>
          </a:p>
          <a:p>
            <a:pPr>
              <a:defRPr sz="2000"/>
            </a:pPr>
            <a:r>
              <a:rPr lang="en-US" dirty="0"/>
              <a:t>They are soluble in non-polar organic solvents such as ether and chloroform</a:t>
            </a:r>
          </a:p>
          <a:p>
            <a:pPr>
              <a:defRPr sz="2000"/>
            </a:pPr>
            <a:r>
              <a:rPr lang="en-US" dirty="0"/>
              <a:t>Composed mainly of carbon, hydrogen, and oxygen</a:t>
            </a:r>
          </a:p>
          <a:p>
            <a:pPr>
              <a:defRPr sz="2000"/>
            </a:pPr>
            <a:r>
              <a:rPr lang="en-US" dirty="0" smtClean="0"/>
              <a:t>Some lipids </a:t>
            </a:r>
            <a:r>
              <a:rPr lang="en-US" dirty="0"/>
              <a:t>also contain phosphorus, nitrogen, and </a:t>
            </a:r>
            <a:r>
              <a:rPr lang="en-US" dirty="0" smtClean="0"/>
              <a:t>sulfur .</a:t>
            </a:r>
            <a:endParaRPr lang="en-US" dirty="0"/>
          </a:p>
          <a:p>
            <a:pPr>
              <a:defRPr sz="2000"/>
            </a:pPr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71721"/>
            <a:ext cx="619762" cy="673768"/>
          </a:xfrm>
          <a:prstGeom prst="rect">
            <a:avLst/>
          </a:prstGeom>
        </p:spPr>
      </p:pic>
      <p:pic>
        <p:nvPicPr>
          <p:cNvPr id="5" name="Picture 4" descr="lipid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3796917"/>
            <a:ext cx="3786414" cy="25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Phospholipids and cholesterol form cell membranes</a:t>
            </a:r>
          </a:p>
          <a:p>
            <a:pPr>
              <a:defRPr sz="2000"/>
            </a:pPr>
            <a:r>
              <a:rPr lang="en-US" dirty="0"/>
              <a:t>Maintain membrane fluidity and integrity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48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Cushion internal organs</a:t>
            </a:r>
          </a:p>
          <a:p>
            <a:pPr>
              <a:defRPr sz="2000"/>
            </a:pPr>
            <a:r>
              <a:rPr lang="en-US" dirty="0"/>
              <a:t>Protect body from mechanical shock</a:t>
            </a:r>
          </a:p>
          <a:p>
            <a:pPr>
              <a:defRPr sz="2000"/>
            </a:pPr>
            <a:r>
              <a:rPr lang="en-US" dirty="0"/>
              <a:t>Help maintain body temperature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8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Steroid hormones are lipid derivatives</a:t>
            </a:r>
          </a:p>
          <a:p>
            <a:pPr>
              <a:defRPr sz="2000"/>
            </a:pPr>
            <a:r>
              <a:rPr lang="en-US" dirty="0"/>
              <a:t>Lipids act in signaling pathways</a:t>
            </a:r>
          </a:p>
          <a:p>
            <a:pPr>
              <a:defRPr sz="2000"/>
            </a:pPr>
            <a:r>
              <a:rPr lang="en-US" dirty="0"/>
              <a:t>Important in inflammation and immunity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5423" y="3244334"/>
            <a:ext cx="2101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Regulatory Functions</a:t>
            </a:r>
          </a:p>
        </p:txBody>
      </p:sp>
    </p:spTree>
    <p:extLst>
      <p:ext uri="{BB962C8B-B14F-4D97-AF65-F5344CB8AC3E}">
        <p14:creationId xmlns:p14="http://schemas.microsoft.com/office/powerpoint/2010/main" val="28119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Importance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cholesterol may cause cardiovascular disease</a:t>
            </a:r>
          </a:p>
          <a:p>
            <a:pPr>
              <a:defRPr sz="2000"/>
            </a:pPr>
            <a:r>
              <a:rPr lang="en-US" dirty="0"/>
              <a:t>Excess lipid accumulation leads to obesity</a:t>
            </a:r>
          </a:p>
          <a:p>
            <a:pPr>
              <a:defRPr sz="2000"/>
            </a:pPr>
            <a:r>
              <a:rPr lang="en-US" dirty="0"/>
              <a:t>Abnormal lipid metabolism causes metabolic disorders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373041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8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Characteristics of Lipids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Hydrophobic or amphipathic molecules</a:t>
            </a:r>
          </a:p>
          <a:p>
            <a:pPr>
              <a:defRPr sz="2000"/>
            </a:pPr>
            <a:r>
              <a:rPr lang="en-US" dirty="0"/>
              <a:t>Provide high energy yield</a:t>
            </a:r>
          </a:p>
          <a:p>
            <a:pPr>
              <a:defRPr sz="2000"/>
            </a:pPr>
            <a:r>
              <a:rPr lang="en-US" dirty="0"/>
              <a:t>Stored mainly in adipose tissues</a:t>
            </a:r>
          </a:p>
          <a:p>
            <a:pPr>
              <a:defRPr sz="2000"/>
            </a:pPr>
            <a:r>
              <a:rPr lang="en-US" dirty="0"/>
              <a:t>Essential components of biological membranes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Occurrence of Lipids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in plants and animals</a:t>
            </a:r>
          </a:p>
          <a:p>
            <a:pPr>
              <a:defRPr sz="2000"/>
            </a:pPr>
            <a:r>
              <a:rPr lang="en-US" dirty="0"/>
              <a:t>Found in cell membranes and adipose tissue</a:t>
            </a:r>
          </a:p>
          <a:p>
            <a:pPr>
              <a:defRPr sz="2000"/>
            </a:pPr>
            <a:r>
              <a:rPr lang="en-US" dirty="0"/>
              <a:t>Abundant in seeds, nuts, oils, butter, meat, and fish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108220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Lipids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source of stored energy</a:t>
            </a:r>
          </a:p>
          <a:p>
            <a:pPr>
              <a:defRPr sz="2000"/>
            </a:pPr>
            <a:r>
              <a:rPr lang="en-US" dirty="0"/>
              <a:t>Protect organs from physical damage</a:t>
            </a:r>
          </a:p>
          <a:p>
            <a:pPr>
              <a:defRPr sz="2000"/>
            </a:pPr>
            <a:r>
              <a:rPr lang="en-US" dirty="0"/>
              <a:t>Provide insulation against heat loss</a:t>
            </a:r>
          </a:p>
          <a:p>
            <a:pPr>
              <a:defRPr sz="2000"/>
            </a:pPr>
            <a:r>
              <a:rPr lang="en-US" dirty="0"/>
              <a:t>Essential for absorption of fat-soluble vitamins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Lipids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Lipids</a:t>
            </a:r>
          </a:p>
          <a:p>
            <a:pPr>
              <a:defRPr sz="2000"/>
            </a:pPr>
            <a:r>
              <a:rPr lang="en-US" dirty="0"/>
              <a:t>Compound (Complex) Lipids</a:t>
            </a:r>
          </a:p>
          <a:p>
            <a:pPr>
              <a:defRPr sz="2000"/>
            </a:pPr>
            <a:r>
              <a:rPr lang="en-US" dirty="0"/>
              <a:t>Derived Lipids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406" y="285955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Lipids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Esters of fatty acids with alcohols</a:t>
            </a:r>
          </a:p>
          <a:p>
            <a:pPr>
              <a:defRPr sz="2000"/>
            </a:pPr>
            <a:r>
              <a:rPr lang="en-US" dirty="0"/>
              <a:t>Include fats, oils, and waxes</a:t>
            </a:r>
          </a:p>
          <a:p>
            <a:pPr>
              <a:defRPr sz="2000"/>
            </a:pPr>
            <a:r>
              <a:rPr lang="en-US" dirty="0"/>
              <a:t>Mainly serve as energy storage molecules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2949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Fats and Oils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Triglycerides made of glycerol and fatty acids</a:t>
            </a:r>
          </a:p>
          <a:p>
            <a:pPr>
              <a:defRPr sz="2000"/>
            </a:pPr>
            <a:r>
              <a:rPr lang="en-US" dirty="0"/>
              <a:t>Fats are solid at room temperature</a:t>
            </a:r>
          </a:p>
          <a:p>
            <a:pPr>
              <a:defRPr sz="2000"/>
            </a:pPr>
            <a:r>
              <a:rPr lang="en-US" dirty="0"/>
              <a:t>Oils are liquid at room temperature</a:t>
            </a:r>
          </a:p>
          <a:p>
            <a:pPr>
              <a:defRPr sz="2000"/>
            </a:pPr>
            <a:r>
              <a:rPr lang="en-US" dirty="0"/>
              <a:t>Found in animal fats and vegetable oils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308364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Waxes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Esters of long-chain fatty acids with long-chain alcohols</a:t>
            </a:r>
          </a:p>
          <a:p>
            <a:pPr>
              <a:defRPr sz="2000"/>
            </a:pPr>
            <a:r>
              <a:rPr lang="en-US" dirty="0"/>
              <a:t>Provide waterproof protection</a:t>
            </a:r>
          </a:p>
          <a:p>
            <a:pPr>
              <a:defRPr sz="2000"/>
            </a:pPr>
            <a:r>
              <a:rPr lang="en-US" dirty="0"/>
              <a:t>Examples include beeswax and plant wax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351" y="1"/>
            <a:ext cx="619762" cy="6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477</Words>
  <Application>Microsoft Office PowerPoint</Application>
  <PresentationFormat>Custom</PresentationFormat>
  <Paragraphs>98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Introduction to Lipids </vt:lpstr>
      <vt:lpstr>What are Lipids?</vt:lpstr>
      <vt:lpstr>Characteristics of Lipids</vt:lpstr>
      <vt:lpstr>Occurrence of Lipids</vt:lpstr>
      <vt:lpstr>Importance of Lipids</vt:lpstr>
      <vt:lpstr>Classification of Lipids</vt:lpstr>
      <vt:lpstr>Simple Lipids</vt:lpstr>
      <vt:lpstr>Fats and Oils</vt:lpstr>
      <vt:lpstr>Waxes</vt:lpstr>
      <vt:lpstr>Compound Lipids</vt:lpstr>
      <vt:lpstr>Phospholipids</vt:lpstr>
      <vt:lpstr>Glycolipids</vt:lpstr>
      <vt:lpstr>Lipoproteins</vt:lpstr>
      <vt:lpstr>Derived Lipids</vt:lpstr>
      <vt:lpstr>Fatty Acids</vt:lpstr>
      <vt:lpstr>Saturated Fatty Acids</vt:lpstr>
      <vt:lpstr>Unsaturated Fatty Acids</vt:lpstr>
      <vt:lpstr>Functions of Lipids</vt:lpstr>
      <vt:lpstr>Lipids in Energy Storage</vt:lpstr>
      <vt:lpstr>Structural Functions</vt:lpstr>
      <vt:lpstr>Protective Functions</vt:lpstr>
      <vt:lpstr>Regulatory Functions</vt:lpstr>
      <vt:lpstr>Clinical Importance of Lipids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Lipids</dc:title>
  <dc:creator>MAC</dc:creator>
  <cp:lastModifiedBy>Bismillah computers</cp:lastModifiedBy>
  <cp:revision>6</cp:revision>
  <dcterms:created xsi:type="dcterms:W3CDTF">2025-09-15T17:01:40Z</dcterms:created>
  <dcterms:modified xsi:type="dcterms:W3CDTF">2026-05-23T05:58:06Z</dcterms:modified>
</cp:coreProperties>
</file>